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42" r:id="rId18"/>
    <p:sldId id="274" r:id="rId19"/>
    <p:sldId id="275" r:id="rId20"/>
    <p:sldId id="34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2" r:id="rId45"/>
    <p:sldId id="301" r:id="rId46"/>
    <p:sldId id="344" r:id="rId47"/>
    <p:sldId id="345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6" r:id="rId79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>
      <p:cViewPr>
        <p:scale>
          <a:sx n="84" d="100"/>
          <a:sy n="84" d="100"/>
        </p:scale>
        <p:origin x="-684" y="9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6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14550" y="1702434"/>
            <a:ext cx="3589654" cy="4385945"/>
          </a:xfrm>
          <a:custGeom>
            <a:avLst/>
            <a:gdLst/>
            <a:ahLst/>
            <a:cxnLst/>
            <a:rect l="l" t="t" r="r" b="b"/>
            <a:pathLst>
              <a:path w="3589654" h="4385945">
                <a:moveTo>
                  <a:pt x="1794764" y="0"/>
                </a:moveTo>
                <a:lnTo>
                  <a:pt x="0" y="4385335"/>
                </a:lnTo>
                <a:lnTo>
                  <a:pt x="3589654" y="4385335"/>
                </a:lnTo>
                <a:lnTo>
                  <a:pt x="1794764" y="0"/>
                </a:lnTo>
                <a:close/>
              </a:path>
            </a:pathLst>
          </a:custGeom>
          <a:solidFill>
            <a:srgbClr val="82C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01470" y="1688464"/>
            <a:ext cx="3613150" cy="4413885"/>
          </a:xfrm>
          <a:custGeom>
            <a:avLst/>
            <a:gdLst/>
            <a:ahLst/>
            <a:cxnLst/>
            <a:rect l="l" t="t" r="r" b="b"/>
            <a:pathLst>
              <a:path w="3613150" h="4413885">
                <a:moveTo>
                  <a:pt x="3613150" y="4398035"/>
                </a:moveTo>
                <a:lnTo>
                  <a:pt x="3612134" y="4393590"/>
                </a:lnTo>
                <a:lnTo>
                  <a:pt x="3596856" y="4356265"/>
                </a:lnTo>
                <a:lnTo>
                  <a:pt x="3596856" y="4396130"/>
                </a:lnTo>
                <a:lnTo>
                  <a:pt x="3596856" y="4406265"/>
                </a:lnTo>
                <a:lnTo>
                  <a:pt x="3588054" y="4406265"/>
                </a:lnTo>
                <a:lnTo>
                  <a:pt x="3588054" y="4396105"/>
                </a:lnTo>
                <a:lnTo>
                  <a:pt x="3591814" y="4405655"/>
                </a:lnTo>
                <a:lnTo>
                  <a:pt x="3596856" y="4396130"/>
                </a:lnTo>
                <a:lnTo>
                  <a:pt x="3596856" y="4356265"/>
                </a:lnTo>
                <a:lnTo>
                  <a:pt x="3584054" y="4324985"/>
                </a:lnTo>
                <a:lnTo>
                  <a:pt x="3584054" y="4385945"/>
                </a:lnTo>
                <a:lnTo>
                  <a:pt x="30734" y="4385945"/>
                </a:lnTo>
                <a:lnTo>
                  <a:pt x="1797558" y="68580"/>
                </a:lnTo>
                <a:lnTo>
                  <a:pt x="1807337" y="44450"/>
                </a:lnTo>
                <a:lnTo>
                  <a:pt x="1817243" y="68580"/>
                </a:lnTo>
                <a:lnTo>
                  <a:pt x="3584054" y="4385945"/>
                </a:lnTo>
                <a:lnTo>
                  <a:pt x="3584054" y="4324985"/>
                </a:lnTo>
                <a:lnTo>
                  <a:pt x="1817243" y="7620"/>
                </a:lnTo>
                <a:lnTo>
                  <a:pt x="1814703" y="3175"/>
                </a:lnTo>
                <a:lnTo>
                  <a:pt x="1811020" y="0"/>
                </a:lnTo>
                <a:lnTo>
                  <a:pt x="1802130" y="0"/>
                </a:lnTo>
                <a:lnTo>
                  <a:pt x="1798574" y="3175"/>
                </a:lnTo>
                <a:lnTo>
                  <a:pt x="1797558" y="7620"/>
                </a:lnTo>
                <a:lnTo>
                  <a:pt x="26670" y="4334942"/>
                </a:lnTo>
                <a:lnTo>
                  <a:pt x="26670" y="4396130"/>
                </a:lnTo>
                <a:lnTo>
                  <a:pt x="26670" y="4406265"/>
                </a:lnTo>
                <a:lnTo>
                  <a:pt x="17805" y="4406265"/>
                </a:lnTo>
                <a:lnTo>
                  <a:pt x="17805" y="4396105"/>
                </a:lnTo>
                <a:lnTo>
                  <a:pt x="22860" y="4405655"/>
                </a:lnTo>
                <a:lnTo>
                  <a:pt x="26670" y="4396130"/>
                </a:lnTo>
                <a:lnTo>
                  <a:pt x="26670" y="4334942"/>
                </a:lnTo>
                <a:lnTo>
                  <a:pt x="2667" y="4393590"/>
                </a:lnTo>
                <a:lnTo>
                  <a:pt x="0" y="4398035"/>
                </a:lnTo>
                <a:lnTo>
                  <a:pt x="0" y="4402480"/>
                </a:lnTo>
                <a:lnTo>
                  <a:pt x="5207" y="4411370"/>
                </a:lnTo>
                <a:lnTo>
                  <a:pt x="8890" y="4413275"/>
                </a:lnTo>
                <a:lnTo>
                  <a:pt x="12446" y="4413275"/>
                </a:lnTo>
                <a:lnTo>
                  <a:pt x="12446" y="4413885"/>
                </a:lnTo>
                <a:lnTo>
                  <a:pt x="3602228" y="4413885"/>
                </a:lnTo>
                <a:lnTo>
                  <a:pt x="3602228" y="4413275"/>
                </a:lnTo>
                <a:lnTo>
                  <a:pt x="3605911" y="4413275"/>
                </a:lnTo>
                <a:lnTo>
                  <a:pt x="3609467" y="4411370"/>
                </a:lnTo>
                <a:lnTo>
                  <a:pt x="3612134" y="4406925"/>
                </a:lnTo>
                <a:lnTo>
                  <a:pt x="3613150" y="4402480"/>
                </a:lnTo>
                <a:lnTo>
                  <a:pt x="3613150" y="439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78530" y="1830692"/>
            <a:ext cx="2333244" cy="77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67608" y="1816734"/>
            <a:ext cx="2355850" cy="806450"/>
          </a:xfrm>
          <a:custGeom>
            <a:avLst/>
            <a:gdLst/>
            <a:ahLst/>
            <a:cxnLst/>
            <a:rect l="l" t="t" r="r" b="b"/>
            <a:pathLst>
              <a:path w="2355850" h="806450">
                <a:moveTo>
                  <a:pt x="2355469" y="143510"/>
                </a:moveTo>
                <a:lnTo>
                  <a:pt x="2354453" y="128270"/>
                </a:lnTo>
                <a:lnTo>
                  <a:pt x="2345690" y="86995"/>
                </a:lnTo>
                <a:lnTo>
                  <a:pt x="2333117" y="61391"/>
                </a:lnTo>
                <a:lnTo>
                  <a:pt x="2333117" y="144780"/>
                </a:lnTo>
                <a:lnTo>
                  <a:pt x="2333117" y="662813"/>
                </a:lnTo>
                <a:lnTo>
                  <a:pt x="2330577" y="686943"/>
                </a:lnTo>
                <a:lnTo>
                  <a:pt x="2325878" y="708533"/>
                </a:lnTo>
                <a:lnTo>
                  <a:pt x="2320671" y="719328"/>
                </a:lnTo>
                <a:lnTo>
                  <a:pt x="2317115" y="728218"/>
                </a:lnTo>
                <a:lnTo>
                  <a:pt x="2310892" y="737743"/>
                </a:lnTo>
                <a:lnTo>
                  <a:pt x="2298319" y="752983"/>
                </a:lnTo>
                <a:lnTo>
                  <a:pt x="2291080" y="760603"/>
                </a:lnTo>
                <a:lnTo>
                  <a:pt x="2282317" y="765048"/>
                </a:lnTo>
                <a:lnTo>
                  <a:pt x="2274443" y="770763"/>
                </a:lnTo>
                <a:lnTo>
                  <a:pt x="2257298" y="777113"/>
                </a:lnTo>
                <a:lnTo>
                  <a:pt x="2247392" y="778383"/>
                </a:lnTo>
                <a:lnTo>
                  <a:pt x="107061" y="778383"/>
                </a:lnTo>
                <a:lnTo>
                  <a:pt x="71120" y="765048"/>
                </a:lnTo>
                <a:lnTo>
                  <a:pt x="43561" y="735838"/>
                </a:lnTo>
                <a:lnTo>
                  <a:pt x="25908" y="696468"/>
                </a:lnTo>
                <a:lnTo>
                  <a:pt x="22352" y="673608"/>
                </a:lnTo>
                <a:lnTo>
                  <a:pt x="22352" y="130810"/>
                </a:lnTo>
                <a:lnTo>
                  <a:pt x="24892" y="118745"/>
                </a:lnTo>
                <a:lnTo>
                  <a:pt x="38354" y="77470"/>
                </a:lnTo>
                <a:lnTo>
                  <a:pt x="72136" y="41275"/>
                </a:lnTo>
                <a:lnTo>
                  <a:pt x="108585" y="27305"/>
                </a:lnTo>
                <a:lnTo>
                  <a:pt x="2248535" y="27305"/>
                </a:lnTo>
                <a:lnTo>
                  <a:pt x="2283333" y="41275"/>
                </a:lnTo>
                <a:lnTo>
                  <a:pt x="2305685" y="60960"/>
                </a:lnTo>
                <a:lnTo>
                  <a:pt x="2329561" y="109855"/>
                </a:lnTo>
                <a:lnTo>
                  <a:pt x="2333117" y="144780"/>
                </a:lnTo>
                <a:lnTo>
                  <a:pt x="2333117" y="61391"/>
                </a:lnTo>
                <a:lnTo>
                  <a:pt x="2328545" y="52070"/>
                </a:lnTo>
                <a:lnTo>
                  <a:pt x="2303526" y="24130"/>
                </a:lnTo>
                <a:lnTo>
                  <a:pt x="2272411" y="6350"/>
                </a:lnTo>
                <a:lnTo>
                  <a:pt x="2249551" y="0"/>
                </a:lnTo>
                <a:lnTo>
                  <a:pt x="104394" y="0"/>
                </a:lnTo>
                <a:lnTo>
                  <a:pt x="71120" y="10795"/>
                </a:lnTo>
                <a:lnTo>
                  <a:pt x="33782" y="42545"/>
                </a:lnTo>
                <a:lnTo>
                  <a:pt x="13462" y="76200"/>
                </a:lnTo>
                <a:lnTo>
                  <a:pt x="0" y="129540"/>
                </a:lnTo>
                <a:lnTo>
                  <a:pt x="0" y="678053"/>
                </a:lnTo>
                <a:lnTo>
                  <a:pt x="2540" y="692023"/>
                </a:lnTo>
                <a:lnTo>
                  <a:pt x="4572" y="707263"/>
                </a:lnTo>
                <a:lnTo>
                  <a:pt x="8763" y="719328"/>
                </a:lnTo>
                <a:lnTo>
                  <a:pt x="14986" y="731393"/>
                </a:lnTo>
                <a:lnTo>
                  <a:pt x="19685" y="743458"/>
                </a:lnTo>
                <a:lnTo>
                  <a:pt x="22352" y="747268"/>
                </a:lnTo>
                <a:lnTo>
                  <a:pt x="52451" y="783463"/>
                </a:lnTo>
                <a:lnTo>
                  <a:pt x="94488" y="804418"/>
                </a:lnTo>
                <a:lnTo>
                  <a:pt x="105918" y="806323"/>
                </a:lnTo>
                <a:lnTo>
                  <a:pt x="2251075" y="806323"/>
                </a:lnTo>
                <a:lnTo>
                  <a:pt x="2284857" y="795528"/>
                </a:lnTo>
                <a:lnTo>
                  <a:pt x="2313432" y="773938"/>
                </a:lnTo>
                <a:lnTo>
                  <a:pt x="2320671" y="763143"/>
                </a:lnTo>
                <a:lnTo>
                  <a:pt x="2328545" y="754253"/>
                </a:lnTo>
                <a:lnTo>
                  <a:pt x="2333117" y="745998"/>
                </a:lnTo>
                <a:lnTo>
                  <a:pt x="2335784" y="742188"/>
                </a:lnTo>
                <a:lnTo>
                  <a:pt x="2350897" y="705358"/>
                </a:lnTo>
                <a:lnTo>
                  <a:pt x="2354453" y="676783"/>
                </a:lnTo>
                <a:lnTo>
                  <a:pt x="2355469" y="662813"/>
                </a:lnTo>
                <a:lnTo>
                  <a:pt x="2355469" y="143510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906646" y="2840850"/>
            <a:ext cx="2333244" cy="778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95217" y="2826892"/>
            <a:ext cx="2356485" cy="806450"/>
          </a:xfrm>
          <a:custGeom>
            <a:avLst/>
            <a:gdLst/>
            <a:ahLst/>
            <a:cxnLst/>
            <a:rect l="l" t="t" r="r" b="b"/>
            <a:pathLst>
              <a:path w="2356485" h="806450">
                <a:moveTo>
                  <a:pt x="2356104" y="143510"/>
                </a:moveTo>
                <a:lnTo>
                  <a:pt x="2354580" y="128270"/>
                </a:lnTo>
                <a:lnTo>
                  <a:pt x="2345690" y="86995"/>
                </a:lnTo>
                <a:lnTo>
                  <a:pt x="2333244" y="64135"/>
                </a:lnTo>
                <a:lnTo>
                  <a:pt x="2333244" y="132715"/>
                </a:lnTo>
                <a:lnTo>
                  <a:pt x="2333244" y="674878"/>
                </a:lnTo>
                <a:lnTo>
                  <a:pt x="2298446" y="752983"/>
                </a:lnTo>
                <a:lnTo>
                  <a:pt x="2257425" y="777113"/>
                </a:lnTo>
                <a:lnTo>
                  <a:pt x="2247519" y="779018"/>
                </a:lnTo>
                <a:lnTo>
                  <a:pt x="107061" y="779018"/>
                </a:lnTo>
                <a:lnTo>
                  <a:pt x="63373" y="758698"/>
                </a:lnTo>
                <a:lnTo>
                  <a:pt x="33782" y="718058"/>
                </a:lnTo>
                <a:lnTo>
                  <a:pt x="22352" y="674878"/>
                </a:lnTo>
                <a:lnTo>
                  <a:pt x="22352" y="143510"/>
                </a:lnTo>
                <a:lnTo>
                  <a:pt x="30099" y="97790"/>
                </a:lnTo>
                <a:lnTo>
                  <a:pt x="72263" y="41275"/>
                </a:lnTo>
                <a:lnTo>
                  <a:pt x="108585" y="27305"/>
                </a:lnTo>
                <a:lnTo>
                  <a:pt x="2248535" y="27305"/>
                </a:lnTo>
                <a:lnTo>
                  <a:pt x="2258441" y="30480"/>
                </a:lnTo>
                <a:lnTo>
                  <a:pt x="2267204" y="32385"/>
                </a:lnTo>
                <a:lnTo>
                  <a:pt x="2299970" y="55245"/>
                </a:lnTo>
                <a:lnTo>
                  <a:pt x="2322322" y="88265"/>
                </a:lnTo>
                <a:lnTo>
                  <a:pt x="2333244" y="132715"/>
                </a:lnTo>
                <a:lnTo>
                  <a:pt x="2333244" y="64135"/>
                </a:lnTo>
                <a:lnTo>
                  <a:pt x="2320798" y="41275"/>
                </a:lnTo>
                <a:lnTo>
                  <a:pt x="2293747" y="17145"/>
                </a:lnTo>
                <a:lnTo>
                  <a:pt x="2250059" y="0"/>
                </a:lnTo>
                <a:lnTo>
                  <a:pt x="105029" y="0"/>
                </a:lnTo>
                <a:lnTo>
                  <a:pt x="42672" y="33655"/>
                </a:lnTo>
                <a:lnTo>
                  <a:pt x="19812" y="64135"/>
                </a:lnTo>
                <a:lnTo>
                  <a:pt x="5207" y="102235"/>
                </a:lnTo>
                <a:lnTo>
                  <a:pt x="0" y="143510"/>
                </a:lnTo>
                <a:lnTo>
                  <a:pt x="0" y="664718"/>
                </a:lnTo>
                <a:lnTo>
                  <a:pt x="6223" y="707263"/>
                </a:lnTo>
                <a:lnTo>
                  <a:pt x="22352" y="745998"/>
                </a:lnTo>
                <a:lnTo>
                  <a:pt x="52451" y="783463"/>
                </a:lnTo>
                <a:lnTo>
                  <a:pt x="94615" y="804418"/>
                </a:lnTo>
                <a:lnTo>
                  <a:pt x="106045" y="806323"/>
                </a:lnTo>
                <a:lnTo>
                  <a:pt x="2251075" y="806323"/>
                </a:lnTo>
                <a:lnTo>
                  <a:pt x="2313432" y="773938"/>
                </a:lnTo>
                <a:lnTo>
                  <a:pt x="2342134" y="731393"/>
                </a:lnTo>
                <a:lnTo>
                  <a:pt x="2353564" y="692023"/>
                </a:lnTo>
                <a:lnTo>
                  <a:pt x="2356104" y="676783"/>
                </a:lnTo>
                <a:lnTo>
                  <a:pt x="2356104" y="143510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898899" y="3823703"/>
            <a:ext cx="2333244" cy="778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887978" y="3809745"/>
            <a:ext cx="2355850" cy="807720"/>
          </a:xfrm>
          <a:custGeom>
            <a:avLst/>
            <a:gdLst/>
            <a:ahLst/>
            <a:cxnLst/>
            <a:rect l="l" t="t" r="r" b="b"/>
            <a:pathLst>
              <a:path w="2355850" h="807720">
                <a:moveTo>
                  <a:pt x="2355596" y="129540"/>
                </a:moveTo>
                <a:lnTo>
                  <a:pt x="2352929" y="114300"/>
                </a:lnTo>
                <a:lnTo>
                  <a:pt x="2342007" y="74930"/>
                </a:lnTo>
                <a:lnTo>
                  <a:pt x="2333244" y="61556"/>
                </a:lnTo>
                <a:lnTo>
                  <a:pt x="2333244" y="132715"/>
                </a:lnTo>
                <a:lnTo>
                  <a:pt x="2333244" y="676783"/>
                </a:lnTo>
                <a:lnTo>
                  <a:pt x="2310892" y="739013"/>
                </a:lnTo>
                <a:lnTo>
                  <a:pt x="2283333" y="766318"/>
                </a:lnTo>
                <a:lnTo>
                  <a:pt x="2246884" y="780288"/>
                </a:lnTo>
                <a:lnTo>
                  <a:pt x="107061" y="780288"/>
                </a:lnTo>
                <a:lnTo>
                  <a:pt x="98171" y="777113"/>
                </a:lnTo>
                <a:lnTo>
                  <a:pt x="88265" y="773938"/>
                </a:lnTo>
                <a:lnTo>
                  <a:pt x="49911" y="745363"/>
                </a:lnTo>
                <a:lnTo>
                  <a:pt x="29591" y="708533"/>
                </a:lnTo>
                <a:lnTo>
                  <a:pt x="22352" y="662813"/>
                </a:lnTo>
                <a:lnTo>
                  <a:pt x="22352" y="144780"/>
                </a:lnTo>
                <a:lnTo>
                  <a:pt x="34798" y="88265"/>
                </a:lnTo>
                <a:lnTo>
                  <a:pt x="57150" y="55245"/>
                </a:lnTo>
                <a:lnTo>
                  <a:pt x="99695" y="30480"/>
                </a:lnTo>
                <a:lnTo>
                  <a:pt x="2238629" y="27305"/>
                </a:lnTo>
                <a:lnTo>
                  <a:pt x="2258314" y="30480"/>
                </a:lnTo>
                <a:lnTo>
                  <a:pt x="2299462" y="55245"/>
                </a:lnTo>
                <a:lnTo>
                  <a:pt x="2321814" y="90170"/>
                </a:lnTo>
                <a:lnTo>
                  <a:pt x="2333244" y="132715"/>
                </a:lnTo>
                <a:lnTo>
                  <a:pt x="2333244" y="61556"/>
                </a:lnTo>
                <a:lnTo>
                  <a:pt x="2320798" y="42545"/>
                </a:lnTo>
                <a:lnTo>
                  <a:pt x="2283333" y="12065"/>
                </a:lnTo>
                <a:lnTo>
                  <a:pt x="2238629" y="0"/>
                </a:lnTo>
                <a:lnTo>
                  <a:pt x="116840" y="0"/>
                </a:lnTo>
                <a:lnTo>
                  <a:pt x="51943" y="26035"/>
                </a:lnTo>
                <a:lnTo>
                  <a:pt x="19685" y="64135"/>
                </a:lnTo>
                <a:lnTo>
                  <a:pt x="9906" y="88265"/>
                </a:lnTo>
                <a:lnTo>
                  <a:pt x="4699" y="102235"/>
                </a:lnTo>
                <a:lnTo>
                  <a:pt x="2032" y="116205"/>
                </a:lnTo>
                <a:lnTo>
                  <a:pt x="0" y="144780"/>
                </a:lnTo>
                <a:lnTo>
                  <a:pt x="0" y="664718"/>
                </a:lnTo>
                <a:lnTo>
                  <a:pt x="9906" y="720598"/>
                </a:lnTo>
                <a:lnTo>
                  <a:pt x="43688" y="775843"/>
                </a:lnTo>
                <a:lnTo>
                  <a:pt x="106045" y="807593"/>
                </a:lnTo>
                <a:lnTo>
                  <a:pt x="2238629" y="807593"/>
                </a:lnTo>
                <a:lnTo>
                  <a:pt x="2304669" y="783463"/>
                </a:lnTo>
                <a:lnTo>
                  <a:pt x="2329561" y="754253"/>
                </a:lnTo>
                <a:lnTo>
                  <a:pt x="2346706" y="719328"/>
                </a:lnTo>
                <a:lnTo>
                  <a:pt x="2355596" y="678053"/>
                </a:lnTo>
                <a:lnTo>
                  <a:pt x="2355596" y="129540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89959" y="4861128"/>
            <a:ext cx="2332228" cy="778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78530" y="4847843"/>
            <a:ext cx="2355215" cy="807720"/>
          </a:xfrm>
          <a:custGeom>
            <a:avLst/>
            <a:gdLst/>
            <a:ahLst/>
            <a:cxnLst/>
            <a:rect l="l" t="t" r="r" b="b"/>
            <a:pathLst>
              <a:path w="2355215" h="807720">
                <a:moveTo>
                  <a:pt x="2354961" y="127508"/>
                </a:moveTo>
                <a:lnTo>
                  <a:pt x="2349754" y="100203"/>
                </a:lnTo>
                <a:lnTo>
                  <a:pt x="2334768" y="62230"/>
                </a:lnTo>
                <a:lnTo>
                  <a:pt x="2332101" y="58597"/>
                </a:lnTo>
                <a:lnTo>
                  <a:pt x="2332101" y="131953"/>
                </a:lnTo>
                <a:lnTo>
                  <a:pt x="2332101" y="676148"/>
                </a:lnTo>
                <a:lnTo>
                  <a:pt x="2321179" y="718693"/>
                </a:lnTo>
                <a:lnTo>
                  <a:pt x="2297303" y="752322"/>
                </a:lnTo>
                <a:lnTo>
                  <a:pt x="2290064" y="759929"/>
                </a:lnTo>
                <a:lnTo>
                  <a:pt x="2256282" y="777074"/>
                </a:lnTo>
                <a:lnTo>
                  <a:pt x="117348" y="779614"/>
                </a:lnTo>
                <a:lnTo>
                  <a:pt x="97663" y="777074"/>
                </a:lnTo>
                <a:lnTo>
                  <a:pt x="56007" y="752322"/>
                </a:lnTo>
                <a:lnTo>
                  <a:pt x="43561" y="735838"/>
                </a:lnTo>
                <a:lnTo>
                  <a:pt x="37338" y="728218"/>
                </a:lnTo>
                <a:lnTo>
                  <a:pt x="33782" y="717423"/>
                </a:lnTo>
                <a:lnTo>
                  <a:pt x="29083" y="708533"/>
                </a:lnTo>
                <a:lnTo>
                  <a:pt x="26416" y="697738"/>
                </a:lnTo>
                <a:lnTo>
                  <a:pt x="23876" y="685673"/>
                </a:lnTo>
                <a:lnTo>
                  <a:pt x="22860" y="674878"/>
                </a:lnTo>
                <a:lnTo>
                  <a:pt x="22860" y="130683"/>
                </a:lnTo>
                <a:lnTo>
                  <a:pt x="23876" y="118618"/>
                </a:lnTo>
                <a:lnTo>
                  <a:pt x="38862" y="77470"/>
                </a:lnTo>
                <a:lnTo>
                  <a:pt x="72644" y="40640"/>
                </a:lnTo>
                <a:lnTo>
                  <a:pt x="108585" y="27305"/>
                </a:lnTo>
                <a:lnTo>
                  <a:pt x="2247392" y="27305"/>
                </a:lnTo>
                <a:lnTo>
                  <a:pt x="2257298" y="30480"/>
                </a:lnTo>
                <a:lnTo>
                  <a:pt x="2291080" y="46990"/>
                </a:lnTo>
                <a:lnTo>
                  <a:pt x="2317623" y="78740"/>
                </a:lnTo>
                <a:lnTo>
                  <a:pt x="2321179" y="88138"/>
                </a:lnTo>
                <a:lnTo>
                  <a:pt x="2325878" y="98933"/>
                </a:lnTo>
                <a:lnTo>
                  <a:pt x="2331085" y="119888"/>
                </a:lnTo>
                <a:lnTo>
                  <a:pt x="2332101" y="131953"/>
                </a:lnTo>
                <a:lnTo>
                  <a:pt x="2332101" y="58597"/>
                </a:lnTo>
                <a:lnTo>
                  <a:pt x="2312416" y="31750"/>
                </a:lnTo>
                <a:lnTo>
                  <a:pt x="2282190" y="10160"/>
                </a:lnTo>
                <a:lnTo>
                  <a:pt x="2249043" y="0"/>
                </a:lnTo>
                <a:lnTo>
                  <a:pt x="116332" y="0"/>
                </a:lnTo>
                <a:lnTo>
                  <a:pt x="51435" y="24130"/>
                </a:lnTo>
                <a:lnTo>
                  <a:pt x="18669" y="63500"/>
                </a:lnTo>
                <a:lnTo>
                  <a:pt x="1524" y="115443"/>
                </a:lnTo>
                <a:lnTo>
                  <a:pt x="0" y="129413"/>
                </a:lnTo>
                <a:lnTo>
                  <a:pt x="0" y="678053"/>
                </a:lnTo>
                <a:lnTo>
                  <a:pt x="8763" y="718693"/>
                </a:lnTo>
                <a:lnTo>
                  <a:pt x="20193" y="743432"/>
                </a:lnTo>
                <a:lnTo>
                  <a:pt x="22860" y="748512"/>
                </a:lnTo>
                <a:lnTo>
                  <a:pt x="26416" y="755484"/>
                </a:lnTo>
                <a:lnTo>
                  <a:pt x="35306" y="764374"/>
                </a:lnTo>
                <a:lnTo>
                  <a:pt x="42545" y="773899"/>
                </a:lnTo>
                <a:lnTo>
                  <a:pt x="72644" y="794854"/>
                </a:lnTo>
                <a:lnTo>
                  <a:pt x="105918" y="805649"/>
                </a:lnTo>
                <a:lnTo>
                  <a:pt x="117348" y="807554"/>
                </a:lnTo>
                <a:lnTo>
                  <a:pt x="2238629" y="807554"/>
                </a:lnTo>
                <a:lnTo>
                  <a:pt x="2250059" y="805649"/>
                </a:lnTo>
                <a:lnTo>
                  <a:pt x="2262505" y="804379"/>
                </a:lnTo>
                <a:lnTo>
                  <a:pt x="2294763" y="789139"/>
                </a:lnTo>
                <a:lnTo>
                  <a:pt x="2321179" y="764374"/>
                </a:lnTo>
                <a:lnTo>
                  <a:pt x="2332101" y="748512"/>
                </a:lnTo>
                <a:lnTo>
                  <a:pt x="2336292" y="743432"/>
                </a:lnTo>
                <a:lnTo>
                  <a:pt x="2346198" y="718693"/>
                </a:lnTo>
                <a:lnTo>
                  <a:pt x="2353437" y="691388"/>
                </a:lnTo>
                <a:lnTo>
                  <a:pt x="2354961" y="676148"/>
                </a:lnTo>
                <a:lnTo>
                  <a:pt x="2354961" y="127508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641213" y="1629409"/>
            <a:ext cx="746125" cy="4204335"/>
          </a:xfrm>
          <a:custGeom>
            <a:avLst/>
            <a:gdLst/>
            <a:ahLst/>
            <a:cxnLst/>
            <a:rect l="l" t="t" r="r" b="b"/>
            <a:pathLst>
              <a:path w="746125" h="4204335">
                <a:moveTo>
                  <a:pt x="745744" y="2102866"/>
                </a:moveTo>
                <a:lnTo>
                  <a:pt x="744728" y="2031111"/>
                </a:lnTo>
                <a:lnTo>
                  <a:pt x="739521" y="1889506"/>
                </a:lnTo>
                <a:lnTo>
                  <a:pt x="734822" y="1817751"/>
                </a:lnTo>
                <a:lnTo>
                  <a:pt x="728599" y="1747901"/>
                </a:lnTo>
                <a:lnTo>
                  <a:pt x="720852" y="1676146"/>
                </a:lnTo>
                <a:lnTo>
                  <a:pt x="701040" y="1535811"/>
                </a:lnTo>
                <a:lnTo>
                  <a:pt x="689610" y="1466088"/>
                </a:lnTo>
                <a:lnTo>
                  <a:pt x="676148" y="1395603"/>
                </a:lnTo>
                <a:lnTo>
                  <a:pt x="661035" y="1327023"/>
                </a:lnTo>
                <a:lnTo>
                  <a:pt x="628777" y="1188593"/>
                </a:lnTo>
                <a:lnTo>
                  <a:pt x="588772" y="1052703"/>
                </a:lnTo>
                <a:lnTo>
                  <a:pt x="567563" y="986028"/>
                </a:lnTo>
                <a:lnTo>
                  <a:pt x="545211" y="918718"/>
                </a:lnTo>
                <a:lnTo>
                  <a:pt x="495300" y="787908"/>
                </a:lnTo>
                <a:lnTo>
                  <a:pt x="467741" y="721868"/>
                </a:lnTo>
                <a:lnTo>
                  <a:pt x="439166" y="658368"/>
                </a:lnTo>
                <a:lnTo>
                  <a:pt x="409067" y="594360"/>
                </a:lnTo>
                <a:lnTo>
                  <a:pt x="377825" y="531495"/>
                </a:lnTo>
                <a:lnTo>
                  <a:pt x="345567" y="469265"/>
                </a:lnTo>
                <a:lnTo>
                  <a:pt x="311785" y="408305"/>
                </a:lnTo>
                <a:lnTo>
                  <a:pt x="275463" y="348615"/>
                </a:lnTo>
                <a:lnTo>
                  <a:pt x="239649" y="287655"/>
                </a:lnTo>
                <a:lnTo>
                  <a:pt x="200660" y="229870"/>
                </a:lnTo>
                <a:lnTo>
                  <a:pt x="161163" y="172085"/>
                </a:lnTo>
                <a:lnTo>
                  <a:pt x="119507" y="115570"/>
                </a:lnTo>
                <a:lnTo>
                  <a:pt x="106045" y="97472"/>
                </a:lnTo>
                <a:lnTo>
                  <a:pt x="106045" y="130810"/>
                </a:lnTo>
                <a:lnTo>
                  <a:pt x="28575" y="31115"/>
                </a:lnTo>
                <a:lnTo>
                  <a:pt x="33782" y="37465"/>
                </a:lnTo>
                <a:lnTo>
                  <a:pt x="106045" y="130810"/>
                </a:lnTo>
                <a:lnTo>
                  <a:pt x="106045" y="97472"/>
                </a:lnTo>
                <a:lnTo>
                  <a:pt x="77470" y="59055"/>
                </a:lnTo>
                <a:lnTo>
                  <a:pt x="34798" y="4445"/>
                </a:lnTo>
                <a:lnTo>
                  <a:pt x="30226" y="0"/>
                </a:lnTo>
                <a:lnTo>
                  <a:pt x="24003" y="0"/>
                </a:lnTo>
                <a:lnTo>
                  <a:pt x="19812" y="1270"/>
                </a:lnTo>
                <a:lnTo>
                  <a:pt x="18796" y="4445"/>
                </a:lnTo>
                <a:lnTo>
                  <a:pt x="5207" y="20955"/>
                </a:lnTo>
                <a:lnTo>
                  <a:pt x="0" y="26035"/>
                </a:lnTo>
                <a:lnTo>
                  <a:pt x="0" y="34925"/>
                </a:lnTo>
                <a:lnTo>
                  <a:pt x="18796" y="58420"/>
                </a:lnTo>
                <a:lnTo>
                  <a:pt x="21336" y="61595"/>
                </a:lnTo>
                <a:lnTo>
                  <a:pt x="47371" y="94615"/>
                </a:lnTo>
                <a:lnTo>
                  <a:pt x="89916" y="149225"/>
                </a:lnTo>
                <a:lnTo>
                  <a:pt x="129921" y="205740"/>
                </a:lnTo>
                <a:lnTo>
                  <a:pt x="168402" y="262255"/>
                </a:lnTo>
                <a:lnTo>
                  <a:pt x="205867" y="320040"/>
                </a:lnTo>
                <a:lnTo>
                  <a:pt x="242189" y="377825"/>
                </a:lnTo>
                <a:lnTo>
                  <a:pt x="276987" y="437515"/>
                </a:lnTo>
                <a:lnTo>
                  <a:pt x="310769" y="498475"/>
                </a:lnTo>
                <a:lnTo>
                  <a:pt x="343027" y="559435"/>
                </a:lnTo>
                <a:lnTo>
                  <a:pt x="373126" y="620395"/>
                </a:lnTo>
                <a:lnTo>
                  <a:pt x="402717" y="682498"/>
                </a:lnTo>
                <a:lnTo>
                  <a:pt x="457835" y="810768"/>
                </a:lnTo>
                <a:lnTo>
                  <a:pt x="482854" y="874268"/>
                </a:lnTo>
                <a:lnTo>
                  <a:pt x="506222" y="940308"/>
                </a:lnTo>
                <a:lnTo>
                  <a:pt x="529082" y="1005713"/>
                </a:lnTo>
                <a:lnTo>
                  <a:pt x="549783" y="1071118"/>
                </a:lnTo>
                <a:lnTo>
                  <a:pt x="570103" y="1138428"/>
                </a:lnTo>
                <a:lnTo>
                  <a:pt x="588772" y="1205103"/>
                </a:lnTo>
                <a:lnTo>
                  <a:pt x="605917" y="1272413"/>
                </a:lnTo>
                <a:lnTo>
                  <a:pt x="636143" y="1407668"/>
                </a:lnTo>
                <a:lnTo>
                  <a:pt x="648589" y="1476248"/>
                </a:lnTo>
                <a:lnTo>
                  <a:pt x="670941" y="1615186"/>
                </a:lnTo>
                <a:lnTo>
                  <a:pt x="679704" y="1683766"/>
                </a:lnTo>
                <a:lnTo>
                  <a:pt x="687070" y="1753616"/>
                </a:lnTo>
                <a:lnTo>
                  <a:pt x="693293" y="1822196"/>
                </a:lnTo>
                <a:lnTo>
                  <a:pt x="701040" y="1962531"/>
                </a:lnTo>
                <a:lnTo>
                  <a:pt x="703707" y="2032381"/>
                </a:lnTo>
                <a:lnTo>
                  <a:pt x="703707" y="2172716"/>
                </a:lnTo>
                <a:lnTo>
                  <a:pt x="701040" y="2243201"/>
                </a:lnTo>
                <a:lnTo>
                  <a:pt x="693293" y="2381631"/>
                </a:lnTo>
                <a:lnTo>
                  <a:pt x="687070" y="2451354"/>
                </a:lnTo>
                <a:lnTo>
                  <a:pt x="679704" y="2519934"/>
                </a:lnTo>
                <a:lnTo>
                  <a:pt x="670941" y="2590419"/>
                </a:lnTo>
                <a:lnTo>
                  <a:pt x="648589" y="2727579"/>
                </a:lnTo>
                <a:lnTo>
                  <a:pt x="636143" y="2796159"/>
                </a:lnTo>
                <a:lnTo>
                  <a:pt x="605917" y="2933319"/>
                </a:lnTo>
                <a:lnTo>
                  <a:pt x="588772" y="2999994"/>
                </a:lnTo>
                <a:lnTo>
                  <a:pt x="570103" y="3067304"/>
                </a:lnTo>
                <a:lnTo>
                  <a:pt x="549783" y="3134614"/>
                </a:lnTo>
                <a:lnTo>
                  <a:pt x="529082" y="3200019"/>
                </a:lnTo>
                <a:lnTo>
                  <a:pt x="506222" y="3265424"/>
                </a:lnTo>
                <a:lnTo>
                  <a:pt x="482854" y="3330702"/>
                </a:lnTo>
                <a:lnTo>
                  <a:pt x="457835" y="3394837"/>
                </a:lnTo>
                <a:lnTo>
                  <a:pt x="430276" y="3458972"/>
                </a:lnTo>
                <a:lnTo>
                  <a:pt x="402717" y="3521202"/>
                </a:lnTo>
                <a:lnTo>
                  <a:pt x="374142" y="3584067"/>
                </a:lnTo>
                <a:lnTo>
                  <a:pt x="343027" y="3646297"/>
                </a:lnTo>
                <a:lnTo>
                  <a:pt x="310769" y="3707257"/>
                </a:lnTo>
                <a:lnTo>
                  <a:pt x="276987" y="3766947"/>
                </a:lnTo>
                <a:lnTo>
                  <a:pt x="242189" y="3826002"/>
                </a:lnTo>
                <a:lnTo>
                  <a:pt x="205867" y="3885692"/>
                </a:lnTo>
                <a:lnTo>
                  <a:pt x="168402" y="3943477"/>
                </a:lnTo>
                <a:lnTo>
                  <a:pt x="129921" y="3999954"/>
                </a:lnTo>
                <a:lnTo>
                  <a:pt x="89916" y="4054564"/>
                </a:lnTo>
                <a:lnTo>
                  <a:pt x="47371" y="4111066"/>
                </a:lnTo>
                <a:lnTo>
                  <a:pt x="26543" y="4137418"/>
                </a:lnTo>
                <a:lnTo>
                  <a:pt x="26543" y="4171378"/>
                </a:lnTo>
                <a:lnTo>
                  <a:pt x="18796" y="4180903"/>
                </a:lnTo>
                <a:lnTo>
                  <a:pt x="21336" y="4177728"/>
                </a:lnTo>
                <a:lnTo>
                  <a:pt x="26543" y="4171378"/>
                </a:lnTo>
                <a:lnTo>
                  <a:pt x="26543" y="4137418"/>
                </a:lnTo>
                <a:lnTo>
                  <a:pt x="5207" y="4164393"/>
                </a:lnTo>
                <a:lnTo>
                  <a:pt x="0" y="4170743"/>
                </a:lnTo>
                <a:lnTo>
                  <a:pt x="0" y="4178363"/>
                </a:lnTo>
                <a:lnTo>
                  <a:pt x="18796" y="4201223"/>
                </a:lnTo>
                <a:lnTo>
                  <a:pt x="19812" y="4202493"/>
                </a:lnTo>
                <a:lnTo>
                  <a:pt x="21336" y="4203128"/>
                </a:lnTo>
                <a:lnTo>
                  <a:pt x="24003" y="4203763"/>
                </a:lnTo>
                <a:lnTo>
                  <a:pt x="30226" y="4203763"/>
                </a:lnTo>
                <a:lnTo>
                  <a:pt x="78486" y="4145991"/>
                </a:lnTo>
                <a:lnTo>
                  <a:pt x="121158" y="4089476"/>
                </a:lnTo>
                <a:lnTo>
                  <a:pt x="161163" y="4033609"/>
                </a:lnTo>
                <a:lnTo>
                  <a:pt x="200660" y="3975189"/>
                </a:lnTo>
                <a:lnTo>
                  <a:pt x="239649" y="3916172"/>
                </a:lnTo>
                <a:lnTo>
                  <a:pt x="311785" y="3795522"/>
                </a:lnTo>
                <a:lnTo>
                  <a:pt x="345567" y="3734562"/>
                </a:lnTo>
                <a:lnTo>
                  <a:pt x="377825" y="3672332"/>
                </a:lnTo>
                <a:lnTo>
                  <a:pt x="409067" y="3609467"/>
                </a:lnTo>
                <a:lnTo>
                  <a:pt x="439166" y="3545967"/>
                </a:lnTo>
                <a:lnTo>
                  <a:pt x="467741" y="3481832"/>
                </a:lnTo>
                <a:lnTo>
                  <a:pt x="495300" y="3417697"/>
                </a:lnTo>
                <a:lnTo>
                  <a:pt x="520192" y="3352292"/>
                </a:lnTo>
                <a:lnTo>
                  <a:pt x="545211" y="3285109"/>
                </a:lnTo>
                <a:lnTo>
                  <a:pt x="567563" y="3218434"/>
                </a:lnTo>
                <a:lnTo>
                  <a:pt x="610108" y="3083814"/>
                </a:lnTo>
                <a:lnTo>
                  <a:pt x="628777" y="3015234"/>
                </a:lnTo>
                <a:lnTo>
                  <a:pt x="645922" y="2946654"/>
                </a:lnTo>
                <a:lnTo>
                  <a:pt x="676148" y="2808224"/>
                </a:lnTo>
                <a:lnTo>
                  <a:pt x="689610" y="2738374"/>
                </a:lnTo>
                <a:lnTo>
                  <a:pt x="701040" y="2669794"/>
                </a:lnTo>
                <a:lnTo>
                  <a:pt x="720852" y="2527554"/>
                </a:lnTo>
                <a:lnTo>
                  <a:pt x="725932" y="2481199"/>
                </a:lnTo>
                <a:lnTo>
                  <a:pt x="728599" y="2457704"/>
                </a:lnTo>
                <a:lnTo>
                  <a:pt x="734822" y="2386076"/>
                </a:lnTo>
                <a:lnTo>
                  <a:pt x="739521" y="2316226"/>
                </a:lnTo>
                <a:lnTo>
                  <a:pt x="744728" y="2172716"/>
                </a:lnTo>
                <a:lnTo>
                  <a:pt x="745744" y="2102866"/>
                </a:lnTo>
                <a:close/>
              </a:path>
            </a:pathLst>
          </a:custGeom>
          <a:solidFill>
            <a:srgbClr val="004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05576" y="1876425"/>
            <a:ext cx="2803525" cy="661035"/>
          </a:xfrm>
          <a:custGeom>
            <a:avLst/>
            <a:gdLst/>
            <a:ahLst/>
            <a:cxnLst/>
            <a:rect l="l" t="t" r="r" b="b"/>
            <a:pathLst>
              <a:path w="2803525" h="661035">
                <a:moveTo>
                  <a:pt x="0" y="660908"/>
                </a:moveTo>
                <a:lnTo>
                  <a:pt x="2803525" y="660908"/>
                </a:lnTo>
                <a:lnTo>
                  <a:pt x="2803525" y="0"/>
                </a:lnTo>
                <a:lnTo>
                  <a:pt x="0" y="0"/>
                </a:lnTo>
                <a:lnTo>
                  <a:pt x="0" y="660908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661025" y="1792604"/>
            <a:ext cx="3159760" cy="842644"/>
          </a:xfrm>
          <a:custGeom>
            <a:avLst/>
            <a:gdLst/>
            <a:ahLst/>
            <a:cxnLst/>
            <a:rect l="l" t="t" r="r" b="b"/>
            <a:pathLst>
              <a:path w="3159759" h="842644">
                <a:moveTo>
                  <a:pt x="3159506" y="76200"/>
                </a:moveTo>
                <a:lnTo>
                  <a:pt x="3154299" y="69850"/>
                </a:lnTo>
                <a:lnTo>
                  <a:pt x="3136519" y="69850"/>
                </a:lnTo>
                <a:lnTo>
                  <a:pt x="3136519" y="97155"/>
                </a:lnTo>
                <a:lnTo>
                  <a:pt x="3136519" y="744728"/>
                </a:lnTo>
                <a:lnTo>
                  <a:pt x="564705" y="744728"/>
                </a:lnTo>
                <a:lnTo>
                  <a:pt x="568960" y="740918"/>
                </a:lnTo>
                <a:lnTo>
                  <a:pt x="606933" y="695198"/>
                </a:lnTo>
                <a:lnTo>
                  <a:pt x="638048" y="642493"/>
                </a:lnTo>
                <a:lnTo>
                  <a:pt x="662559" y="584708"/>
                </a:lnTo>
                <a:lnTo>
                  <a:pt x="679704" y="521843"/>
                </a:lnTo>
                <a:lnTo>
                  <a:pt x="688467" y="455295"/>
                </a:lnTo>
                <a:lnTo>
                  <a:pt x="690118" y="420370"/>
                </a:lnTo>
                <a:lnTo>
                  <a:pt x="685419" y="352425"/>
                </a:lnTo>
                <a:lnTo>
                  <a:pt x="672465" y="287655"/>
                </a:lnTo>
                <a:lnTo>
                  <a:pt x="651129" y="227330"/>
                </a:lnTo>
                <a:lnTo>
                  <a:pt x="623062" y="172085"/>
                </a:lnTo>
                <a:lnTo>
                  <a:pt x="588772" y="123190"/>
                </a:lnTo>
                <a:lnTo>
                  <a:pt x="563600" y="97155"/>
                </a:lnTo>
                <a:lnTo>
                  <a:pt x="3136519" y="97155"/>
                </a:lnTo>
                <a:lnTo>
                  <a:pt x="3136519" y="69850"/>
                </a:lnTo>
                <a:lnTo>
                  <a:pt x="533184" y="69850"/>
                </a:lnTo>
                <a:lnTo>
                  <a:pt x="503047" y="46990"/>
                </a:lnTo>
                <a:lnTo>
                  <a:pt x="453644" y="21590"/>
                </a:lnTo>
                <a:lnTo>
                  <a:pt x="400685" y="5080"/>
                </a:lnTo>
                <a:lnTo>
                  <a:pt x="344551" y="0"/>
                </a:lnTo>
                <a:lnTo>
                  <a:pt x="316484" y="1270"/>
                </a:lnTo>
                <a:lnTo>
                  <a:pt x="261874" y="12065"/>
                </a:lnTo>
                <a:lnTo>
                  <a:pt x="210439" y="33020"/>
                </a:lnTo>
                <a:lnTo>
                  <a:pt x="163195" y="62865"/>
                </a:lnTo>
                <a:lnTo>
                  <a:pt x="120523" y="100965"/>
                </a:lnTo>
                <a:lnTo>
                  <a:pt x="83058" y="146685"/>
                </a:lnTo>
                <a:lnTo>
                  <a:pt x="51943" y="199390"/>
                </a:lnTo>
                <a:lnTo>
                  <a:pt x="27559" y="257175"/>
                </a:lnTo>
                <a:lnTo>
                  <a:pt x="10414" y="319405"/>
                </a:lnTo>
                <a:lnTo>
                  <a:pt x="1524" y="386080"/>
                </a:lnTo>
                <a:lnTo>
                  <a:pt x="0" y="420370"/>
                </a:lnTo>
                <a:lnTo>
                  <a:pt x="1524" y="455295"/>
                </a:lnTo>
                <a:lnTo>
                  <a:pt x="10414" y="521843"/>
                </a:lnTo>
                <a:lnTo>
                  <a:pt x="27559" y="584708"/>
                </a:lnTo>
                <a:lnTo>
                  <a:pt x="51943" y="642493"/>
                </a:lnTo>
                <a:lnTo>
                  <a:pt x="83058" y="695198"/>
                </a:lnTo>
                <a:lnTo>
                  <a:pt x="120523" y="740918"/>
                </a:lnTo>
                <a:lnTo>
                  <a:pt x="163195" y="779018"/>
                </a:lnTo>
                <a:lnTo>
                  <a:pt x="210439" y="809498"/>
                </a:lnTo>
                <a:lnTo>
                  <a:pt x="261874" y="830453"/>
                </a:lnTo>
                <a:lnTo>
                  <a:pt x="316484" y="841248"/>
                </a:lnTo>
                <a:lnTo>
                  <a:pt x="344551" y="842518"/>
                </a:lnTo>
                <a:lnTo>
                  <a:pt x="372618" y="841248"/>
                </a:lnTo>
                <a:lnTo>
                  <a:pt x="427609" y="830453"/>
                </a:lnTo>
                <a:lnTo>
                  <a:pt x="479044" y="809498"/>
                </a:lnTo>
                <a:lnTo>
                  <a:pt x="526415" y="779018"/>
                </a:lnTo>
                <a:lnTo>
                  <a:pt x="534212" y="772033"/>
                </a:lnTo>
                <a:lnTo>
                  <a:pt x="3136519" y="772033"/>
                </a:lnTo>
                <a:lnTo>
                  <a:pt x="3148076" y="772033"/>
                </a:lnTo>
                <a:lnTo>
                  <a:pt x="3154299" y="772033"/>
                </a:lnTo>
                <a:lnTo>
                  <a:pt x="3159506" y="766318"/>
                </a:lnTo>
                <a:lnTo>
                  <a:pt x="3159506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50103" y="1778634"/>
            <a:ext cx="3159125" cy="1771014"/>
          </a:xfrm>
          <a:custGeom>
            <a:avLst/>
            <a:gdLst/>
            <a:ahLst/>
            <a:cxnLst/>
            <a:rect l="l" t="t" r="r" b="b"/>
            <a:pathLst>
              <a:path w="3159125" h="1771014">
                <a:moveTo>
                  <a:pt x="711962" y="411480"/>
                </a:moveTo>
                <a:lnTo>
                  <a:pt x="710819" y="389890"/>
                </a:lnTo>
                <a:lnTo>
                  <a:pt x="701040" y="326390"/>
                </a:lnTo>
                <a:lnTo>
                  <a:pt x="690626" y="285115"/>
                </a:lnTo>
                <a:lnTo>
                  <a:pt x="689610" y="282130"/>
                </a:lnTo>
                <a:lnTo>
                  <a:pt x="689610" y="414655"/>
                </a:lnTo>
                <a:lnTo>
                  <a:pt x="689610" y="455930"/>
                </a:lnTo>
                <a:lnTo>
                  <a:pt x="688467" y="476758"/>
                </a:lnTo>
                <a:lnTo>
                  <a:pt x="683387" y="518033"/>
                </a:lnTo>
                <a:lnTo>
                  <a:pt x="679704" y="537718"/>
                </a:lnTo>
                <a:lnTo>
                  <a:pt x="674497" y="556133"/>
                </a:lnTo>
                <a:lnTo>
                  <a:pt x="669798" y="575818"/>
                </a:lnTo>
                <a:lnTo>
                  <a:pt x="657352" y="612648"/>
                </a:lnTo>
                <a:lnTo>
                  <a:pt x="623570" y="679323"/>
                </a:lnTo>
                <a:lnTo>
                  <a:pt x="592328" y="723773"/>
                </a:lnTo>
                <a:lnTo>
                  <a:pt x="554990" y="761873"/>
                </a:lnTo>
                <a:lnTo>
                  <a:pt x="542544" y="773938"/>
                </a:lnTo>
                <a:lnTo>
                  <a:pt x="470281" y="818388"/>
                </a:lnTo>
                <a:lnTo>
                  <a:pt x="390271" y="841248"/>
                </a:lnTo>
                <a:lnTo>
                  <a:pt x="372618" y="842518"/>
                </a:lnTo>
                <a:lnTo>
                  <a:pt x="337820" y="842518"/>
                </a:lnTo>
                <a:lnTo>
                  <a:pt x="304038" y="838073"/>
                </a:lnTo>
                <a:lnTo>
                  <a:pt x="271780" y="830453"/>
                </a:lnTo>
                <a:lnTo>
                  <a:pt x="256667" y="824103"/>
                </a:lnTo>
                <a:lnTo>
                  <a:pt x="240538" y="818388"/>
                </a:lnTo>
                <a:lnTo>
                  <a:pt x="181864" y="783463"/>
                </a:lnTo>
                <a:lnTo>
                  <a:pt x="119507" y="723773"/>
                </a:lnTo>
                <a:lnTo>
                  <a:pt x="108585" y="708533"/>
                </a:lnTo>
                <a:lnTo>
                  <a:pt x="98171" y="694563"/>
                </a:lnTo>
                <a:lnTo>
                  <a:pt x="88265" y="678053"/>
                </a:lnTo>
                <a:lnTo>
                  <a:pt x="78486" y="662813"/>
                </a:lnTo>
                <a:lnTo>
                  <a:pt x="62357" y="629158"/>
                </a:lnTo>
                <a:lnTo>
                  <a:pt x="42037" y="574548"/>
                </a:lnTo>
                <a:lnTo>
                  <a:pt x="32258" y="536448"/>
                </a:lnTo>
                <a:lnTo>
                  <a:pt x="23368" y="476758"/>
                </a:lnTo>
                <a:lnTo>
                  <a:pt x="22352" y="455930"/>
                </a:lnTo>
                <a:lnTo>
                  <a:pt x="22352" y="412750"/>
                </a:lnTo>
                <a:lnTo>
                  <a:pt x="23368" y="393065"/>
                </a:lnTo>
                <a:lnTo>
                  <a:pt x="28575" y="351790"/>
                </a:lnTo>
                <a:lnTo>
                  <a:pt x="32258" y="332105"/>
                </a:lnTo>
                <a:lnTo>
                  <a:pt x="37338" y="313690"/>
                </a:lnTo>
                <a:lnTo>
                  <a:pt x="42037" y="294005"/>
                </a:lnTo>
                <a:lnTo>
                  <a:pt x="54610" y="257810"/>
                </a:lnTo>
                <a:lnTo>
                  <a:pt x="62357" y="240665"/>
                </a:lnTo>
                <a:lnTo>
                  <a:pt x="71120" y="222250"/>
                </a:lnTo>
                <a:lnTo>
                  <a:pt x="78486" y="205740"/>
                </a:lnTo>
                <a:lnTo>
                  <a:pt x="108585" y="160020"/>
                </a:lnTo>
                <a:lnTo>
                  <a:pt x="169418" y="95885"/>
                </a:lnTo>
                <a:lnTo>
                  <a:pt x="210439" y="67310"/>
                </a:lnTo>
                <a:lnTo>
                  <a:pt x="272796" y="39370"/>
                </a:lnTo>
                <a:lnTo>
                  <a:pt x="321691" y="29210"/>
                </a:lnTo>
                <a:lnTo>
                  <a:pt x="339344" y="27305"/>
                </a:lnTo>
                <a:lnTo>
                  <a:pt x="372618" y="27305"/>
                </a:lnTo>
                <a:lnTo>
                  <a:pt x="424053" y="34925"/>
                </a:lnTo>
                <a:lnTo>
                  <a:pt x="455168" y="45720"/>
                </a:lnTo>
                <a:lnTo>
                  <a:pt x="471297" y="52070"/>
                </a:lnTo>
                <a:lnTo>
                  <a:pt x="501396" y="67310"/>
                </a:lnTo>
                <a:lnTo>
                  <a:pt x="514985" y="76200"/>
                </a:lnTo>
                <a:lnTo>
                  <a:pt x="528447" y="86995"/>
                </a:lnTo>
                <a:lnTo>
                  <a:pt x="542544" y="95885"/>
                </a:lnTo>
                <a:lnTo>
                  <a:pt x="580898" y="132715"/>
                </a:lnTo>
                <a:lnTo>
                  <a:pt x="633476" y="207010"/>
                </a:lnTo>
                <a:lnTo>
                  <a:pt x="663575" y="275590"/>
                </a:lnTo>
                <a:lnTo>
                  <a:pt x="674497" y="313690"/>
                </a:lnTo>
                <a:lnTo>
                  <a:pt x="683387" y="353695"/>
                </a:lnTo>
                <a:lnTo>
                  <a:pt x="688467" y="393065"/>
                </a:lnTo>
                <a:lnTo>
                  <a:pt x="689610" y="414655"/>
                </a:lnTo>
                <a:lnTo>
                  <a:pt x="689610" y="282130"/>
                </a:lnTo>
                <a:lnTo>
                  <a:pt x="677037" y="245110"/>
                </a:lnTo>
                <a:lnTo>
                  <a:pt x="661035" y="208915"/>
                </a:lnTo>
                <a:lnTo>
                  <a:pt x="630809" y="156845"/>
                </a:lnTo>
                <a:lnTo>
                  <a:pt x="607441" y="126365"/>
                </a:lnTo>
                <a:lnTo>
                  <a:pt x="554990" y="73025"/>
                </a:lnTo>
                <a:lnTo>
                  <a:pt x="493649" y="33655"/>
                </a:lnTo>
                <a:lnTo>
                  <a:pt x="445389" y="13970"/>
                </a:lnTo>
                <a:lnTo>
                  <a:pt x="427609" y="7620"/>
                </a:lnTo>
                <a:lnTo>
                  <a:pt x="391287" y="1270"/>
                </a:lnTo>
                <a:lnTo>
                  <a:pt x="374142" y="0"/>
                </a:lnTo>
                <a:lnTo>
                  <a:pt x="336677" y="0"/>
                </a:lnTo>
                <a:lnTo>
                  <a:pt x="266573" y="13970"/>
                </a:lnTo>
                <a:lnTo>
                  <a:pt x="200533" y="42545"/>
                </a:lnTo>
                <a:lnTo>
                  <a:pt x="141859" y="86995"/>
                </a:lnTo>
                <a:lnTo>
                  <a:pt x="91948" y="141605"/>
                </a:lnTo>
                <a:lnTo>
                  <a:pt x="69596" y="175260"/>
                </a:lnTo>
                <a:lnTo>
                  <a:pt x="50927" y="208915"/>
                </a:lnTo>
                <a:lnTo>
                  <a:pt x="34798" y="247015"/>
                </a:lnTo>
                <a:lnTo>
                  <a:pt x="21336" y="285115"/>
                </a:lnTo>
                <a:lnTo>
                  <a:pt x="10922" y="326390"/>
                </a:lnTo>
                <a:lnTo>
                  <a:pt x="6223" y="347345"/>
                </a:lnTo>
                <a:lnTo>
                  <a:pt x="1016" y="389890"/>
                </a:lnTo>
                <a:lnTo>
                  <a:pt x="0" y="412750"/>
                </a:lnTo>
                <a:lnTo>
                  <a:pt x="0" y="457200"/>
                </a:lnTo>
                <a:lnTo>
                  <a:pt x="3683" y="501523"/>
                </a:lnTo>
                <a:lnTo>
                  <a:pt x="10922" y="544068"/>
                </a:lnTo>
                <a:lnTo>
                  <a:pt x="22352" y="589153"/>
                </a:lnTo>
                <a:lnTo>
                  <a:pt x="34798" y="623443"/>
                </a:lnTo>
                <a:lnTo>
                  <a:pt x="42037" y="643128"/>
                </a:lnTo>
                <a:lnTo>
                  <a:pt x="50927" y="661543"/>
                </a:lnTo>
                <a:lnTo>
                  <a:pt x="60833" y="678053"/>
                </a:lnTo>
                <a:lnTo>
                  <a:pt x="71120" y="696468"/>
                </a:lnTo>
                <a:lnTo>
                  <a:pt x="91948" y="728218"/>
                </a:lnTo>
                <a:lnTo>
                  <a:pt x="115824" y="757428"/>
                </a:lnTo>
                <a:lnTo>
                  <a:pt x="170942" y="807593"/>
                </a:lnTo>
                <a:lnTo>
                  <a:pt x="202184" y="827278"/>
                </a:lnTo>
                <a:lnTo>
                  <a:pt x="216662" y="836803"/>
                </a:lnTo>
                <a:lnTo>
                  <a:pt x="233299" y="844423"/>
                </a:lnTo>
                <a:lnTo>
                  <a:pt x="250444" y="850138"/>
                </a:lnTo>
                <a:lnTo>
                  <a:pt x="266573" y="856488"/>
                </a:lnTo>
                <a:lnTo>
                  <a:pt x="301879" y="865378"/>
                </a:lnTo>
                <a:lnTo>
                  <a:pt x="319024" y="868553"/>
                </a:lnTo>
                <a:lnTo>
                  <a:pt x="337820" y="869823"/>
                </a:lnTo>
                <a:lnTo>
                  <a:pt x="374142" y="869823"/>
                </a:lnTo>
                <a:lnTo>
                  <a:pt x="409956" y="865378"/>
                </a:lnTo>
                <a:lnTo>
                  <a:pt x="445389" y="856488"/>
                </a:lnTo>
                <a:lnTo>
                  <a:pt x="478536" y="844423"/>
                </a:lnTo>
                <a:lnTo>
                  <a:pt x="509778" y="827278"/>
                </a:lnTo>
                <a:lnTo>
                  <a:pt x="526415" y="818388"/>
                </a:lnTo>
                <a:lnTo>
                  <a:pt x="540893" y="807593"/>
                </a:lnTo>
                <a:lnTo>
                  <a:pt x="554990" y="795528"/>
                </a:lnTo>
                <a:lnTo>
                  <a:pt x="570103" y="783463"/>
                </a:lnTo>
                <a:lnTo>
                  <a:pt x="630809" y="711708"/>
                </a:lnTo>
                <a:lnTo>
                  <a:pt x="651129" y="678053"/>
                </a:lnTo>
                <a:lnTo>
                  <a:pt x="669798" y="641223"/>
                </a:lnTo>
                <a:lnTo>
                  <a:pt x="684403" y="603123"/>
                </a:lnTo>
                <a:lnTo>
                  <a:pt x="701040" y="544068"/>
                </a:lnTo>
                <a:lnTo>
                  <a:pt x="708279" y="501523"/>
                </a:lnTo>
                <a:lnTo>
                  <a:pt x="711962" y="457200"/>
                </a:lnTo>
                <a:lnTo>
                  <a:pt x="711962" y="411480"/>
                </a:lnTo>
                <a:close/>
              </a:path>
              <a:path w="3159125" h="1771014">
                <a:moveTo>
                  <a:pt x="3158998" y="1109218"/>
                </a:moveTo>
                <a:lnTo>
                  <a:pt x="671957" y="1109218"/>
                </a:lnTo>
                <a:lnTo>
                  <a:pt x="671957" y="1770773"/>
                </a:lnTo>
                <a:lnTo>
                  <a:pt x="3158998" y="1770773"/>
                </a:lnTo>
                <a:lnTo>
                  <a:pt x="3158998" y="1109218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977001" y="2804032"/>
            <a:ext cx="2843530" cy="842644"/>
          </a:xfrm>
          <a:custGeom>
            <a:avLst/>
            <a:gdLst/>
            <a:ahLst/>
            <a:cxnLst/>
            <a:rect l="l" t="t" r="r" b="b"/>
            <a:pathLst>
              <a:path w="2843529" h="842645">
                <a:moveTo>
                  <a:pt x="2843530" y="76200"/>
                </a:moveTo>
                <a:lnTo>
                  <a:pt x="2838323" y="70485"/>
                </a:lnTo>
                <a:lnTo>
                  <a:pt x="2820670" y="70485"/>
                </a:lnTo>
                <a:lnTo>
                  <a:pt x="2820670" y="97790"/>
                </a:lnTo>
                <a:lnTo>
                  <a:pt x="2820670" y="745375"/>
                </a:lnTo>
                <a:lnTo>
                  <a:pt x="565696" y="745375"/>
                </a:lnTo>
                <a:lnTo>
                  <a:pt x="569976" y="741553"/>
                </a:lnTo>
                <a:lnTo>
                  <a:pt x="607441" y="695833"/>
                </a:lnTo>
                <a:lnTo>
                  <a:pt x="639064" y="643763"/>
                </a:lnTo>
                <a:lnTo>
                  <a:pt x="663575" y="585343"/>
                </a:lnTo>
                <a:lnTo>
                  <a:pt x="680720" y="523113"/>
                </a:lnTo>
                <a:lnTo>
                  <a:pt x="689483" y="456438"/>
                </a:lnTo>
                <a:lnTo>
                  <a:pt x="690499" y="422148"/>
                </a:lnTo>
                <a:lnTo>
                  <a:pt x="686435" y="353568"/>
                </a:lnTo>
                <a:lnTo>
                  <a:pt x="672846" y="288925"/>
                </a:lnTo>
                <a:lnTo>
                  <a:pt x="652145" y="228600"/>
                </a:lnTo>
                <a:lnTo>
                  <a:pt x="624078" y="172720"/>
                </a:lnTo>
                <a:lnTo>
                  <a:pt x="589788" y="123825"/>
                </a:lnTo>
                <a:lnTo>
                  <a:pt x="564616" y="97790"/>
                </a:lnTo>
                <a:lnTo>
                  <a:pt x="2820670" y="97790"/>
                </a:lnTo>
                <a:lnTo>
                  <a:pt x="2820670" y="70485"/>
                </a:lnTo>
                <a:lnTo>
                  <a:pt x="534466" y="70485"/>
                </a:lnTo>
                <a:lnTo>
                  <a:pt x="504063" y="46990"/>
                </a:lnTo>
                <a:lnTo>
                  <a:pt x="454660" y="21590"/>
                </a:lnTo>
                <a:lnTo>
                  <a:pt x="401066" y="5715"/>
                </a:lnTo>
                <a:lnTo>
                  <a:pt x="344932" y="0"/>
                </a:lnTo>
                <a:lnTo>
                  <a:pt x="316992" y="1270"/>
                </a:lnTo>
                <a:lnTo>
                  <a:pt x="262382" y="12700"/>
                </a:lnTo>
                <a:lnTo>
                  <a:pt x="210947" y="33020"/>
                </a:lnTo>
                <a:lnTo>
                  <a:pt x="163068" y="63500"/>
                </a:lnTo>
                <a:lnTo>
                  <a:pt x="120523" y="101600"/>
                </a:lnTo>
                <a:lnTo>
                  <a:pt x="83058" y="147320"/>
                </a:lnTo>
                <a:lnTo>
                  <a:pt x="51435" y="200025"/>
                </a:lnTo>
                <a:lnTo>
                  <a:pt x="26924" y="257810"/>
                </a:lnTo>
                <a:lnTo>
                  <a:pt x="9779" y="320675"/>
                </a:lnTo>
                <a:lnTo>
                  <a:pt x="1016" y="387858"/>
                </a:lnTo>
                <a:lnTo>
                  <a:pt x="0" y="422148"/>
                </a:lnTo>
                <a:lnTo>
                  <a:pt x="1016" y="456438"/>
                </a:lnTo>
                <a:lnTo>
                  <a:pt x="9779" y="523113"/>
                </a:lnTo>
                <a:lnTo>
                  <a:pt x="26924" y="585343"/>
                </a:lnTo>
                <a:lnTo>
                  <a:pt x="51435" y="643763"/>
                </a:lnTo>
                <a:lnTo>
                  <a:pt x="83058" y="695833"/>
                </a:lnTo>
                <a:lnTo>
                  <a:pt x="120523" y="741553"/>
                </a:lnTo>
                <a:lnTo>
                  <a:pt x="163068" y="779653"/>
                </a:lnTo>
                <a:lnTo>
                  <a:pt x="210947" y="809498"/>
                </a:lnTo>
                <a:lnTo>
                  <a:pt x="262382" y="830453"/>
                </a:lnTo>
                <a:lnTo>
                  <a:pt x="316992" y="841248"/>
                </a:lnTo>
                <a:lnTo>
                  <a:pt x="344932" y="842518"/>
                </a:lnTo>
                <a:lnTo>
                  <a:pt x="373634" y="841248"/>
                </a:lnTo>
                <a:lnTo>
                  <a:pt x="428117" y="830453"/>
                </a:lnTo>
                <a:lnTo>
                  <a:pt x="479552" y="809498"/>
                </a:lnTo>
                <a:lnTo>
                  <a:pt x="527418" y="779653"/>
                </a:lnTo>
                <a:lnTo>
                  <a:pt x="535216" y="772668"/>
                </a:lnTo>
                <a:lnTo>
                  <a:pt x="2820670" y="772668"/>
                </a:lnTo>
                <a:lnTo>
                  <a:pt x="2832100" y="772668"/>
                </a:lnTo>
                <a:lnTo>
                  <a:pt x="2838323" y="772668"/>
                </a:lnTo>
                <a:lnTo>
                  <a:pt x="2843530" y="766318"/>
                </a:lnTo>
                <a:lnTo>
                  <a:pt x="284353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966587" y="2790697"/>
            <a:ext cx="2842895" cy="1770380"/>
          </a:xfrm>
          <a:custGeom>
            <a:avLst/>
            <a:gdLst/>
            <a:ahLst/>
            <a:cxnLst/>
            <a:rect l="l" t="t" r="r" b="b"/>
            <a:pathLst>
              <a:path w="2842895" h="1770379">
                <a:moveTo>
                  <a:pt x="712470" y="412623"/>
                </a:moveTo>
                <a:lnTo>
                  <a:pt x="708787" y="368173"/>
                </a:lnTo>
                <a:lnTo>
                  <a:pt x="700913" y="325755"/>
                </a:lnTo>
                <a:lnTo>
                  <a:pt x="691134" y="284480"/>
                </a:lnTo>
                <a:lnTo>
                  <a:pt x="690118" y="281774"/>
                </a:lnTo>
                <a:lnTo>
                  <a:pt x="690118" y="413893"/>
                </a:lnTo>
                <a:lnTo>
                  <a:pt x="690118" y="457073"/>
                </a:lnTo>
                <a:lnTo>
                  <a:pt x="688467" y="476758"/>
                </a:lnTo>
                <a:lnTo>
                  <a:pt x="685927" y="497713"/>
                </a:lnTo>
                <a:lnTo>
                  <a:pt x="683768" y="518033"/>
                </a:lnTo>
                <a:lnTo>
                  <a:pt x="669785" y="575818"/>
                </a:lnTo>
                <a:lnTo>
                  <a:pt x="657352" y="612013"/>
                </a:lnTo>
                <a:lnTo>
                  <a:pt x="641210" y="647573"/>
                </a:lnTo>
                <a:lnTo>
                  <a:pt x="602742" y="709803"/>
                </a:lnTo>
                <a:lnTo>
                  <a:pt x="542544" y="773938"/>
                </a:lnTo>
                <a:lnTo>
                  <a:pt x="470281" y="817753"/>
                </a:lnTo>
                <a:lnTo>
                  <a:pt x="406908" y="838073"/>
                </a:lnTo>
                <a:lnTo>
                  <a:pt x="373126" y="842518"/>
                </a:lnTo>
                <a:lnTo>
                  <a:pt x="338201" y="842518"/>
                </a:lnTo>
                <a:lnTo>
                  <a:pt x="272288" y="830453"/>
                </a:lnTo>
                <a:lnTo>
                  <a:pt x="210947" y="802513"/>
                </a:lnTo>
                <a:lnTo>
                  <a:pt x="130937" y="737108"/>
                </a:lnTo>
                <a:lnTo>
                  <a:pt x="88773" y="679323"/>
                </a:lnTo>
                <a:lnTo>
                  <a:pt x="70104" y="645668"/>
                </a:lnTo>
                <a:lnTo>
                  <a:pt x="42545" y="575818"/>
                </a:lnTo>
                <a:lnTo>
                  <a:pt x="29083" y="516128"/>
                </a:lnTo>
                <a:lnTo>
                  <a:pt x="23876" y="476758"/>
                </a:lnTo>
                <a:lnTo>
                  <a:pt x="22860" y="455168"/>
                </a:lnTo>
                <a:lnTo>
                  <a:pt x="22860" y="413893"/>
                </a:lnTo>
                <a:lnTo>
                  <a:pt x="29083" y="351663"/>
                </a:lnTo>
                <a:lnTo>
                  <a:pt x="42545" y="294005"/>
                </a:lnTo>
                <a:lnTo>
                  <a:pt x="54991" y="257175"/>
                </a:lnTo>
                <a:lnTo>
                  <a:pt x="88773" y="190500"/>
                </a:lnTo>
                <a:lnTo>
                  <a:pt x="120015" y="146050"/>
                </a:lnTo>
                <a:lnTo>
                  <a:pt x="155829" y="107950"/>
                </a:lnTo>
                <a:lnTo>
                  <a:pt x="197485" y="76200"/>
                </a:lnTo>
                <a:lnTo>
                  <a:pt x="241046" y="51435"/>
                </a:lnTo>
                <a:lnTo>
                  <a:pt x="305562" y="31750"/>
                </a:lnTo>
                <a:lnTo>
                  <a:pt x="339344" y="27305"/>
                </a:lnTo>
                <a:lnTo>
                  <a:pt x="373126" y="27305"/>
                </a:lnTo>
                <a:lnTo>
                  <a:pt x="422910" y="34925"/>
                </a:lnTo>
                <a:lnTo>
                  <a:pt x="486410" y="59055"/>
                </a:lnTo>
                <a:lnTo>
                  <a:pt x="556514" y="107950"/>
                </a:lnTo>
                <a:lnTo>
                  <a:pt x="579882" y="133985"/>
                </a:lnTo>
                <a:lnTo>
                  <a:pt x="592328" y="147320"/>
                </a:lnTo>
                <a:lnTo>
                  <a:pt x="623557" y="191770"/>
                </a:lnTo>
                <a:lnTo>
                  <a:pt x="650113" y="240665"/>
                </a:lnTo>
                <a:lnTo>
                  <a:pt x="669785" y="295275"/>
                </a:lnTo>
                <a:lnTo>
                  <a:pt x="679704" y="333375"/>
                </a:lnTo>
                <a:lnTo>
                  <a:pt x="685927" y="373253"/>
                </a:lnTo>
                <a:lnTo>
                  <a:pt x="690118" y="413893"/>
                </a:lnTo>
                <a:lnTo>
                  <a:pt x="690118" y="281774"/>
                </a:lnTo>
                <a:lnTo>
                  <a:pt x="683768" y="264795"/>
                </a:lnTo>
                <a:lnTo>
                  <a:pt x="677532" y="246380"/>
                </a:lnTo>
                <a:lnTo>
                  <a:pt x="668782" y="226695"/>
                </a:lnTo>
                <a:lnTo>
                  <a:pt x="660908" y="208280"/>
                </a:lnTo>
                <a:lnTo>
                  <a:pt x="631317" y="158115"/>
                </a:lnTo>
                <a:lnTo>
                  <a:pt x="619887" y="141605"/>
                </a:lnTo>
                <a:lnTo>
                  <a:pt x="607441" y="127635"/>
                </a:lnTo>
                <a:lnTo>
                  <a:pt x="594982" y="112395"/>
                </a:lnTo>
                <a:lnTo>
                  <a:pt x="554990" y="74295"/>
                </a:lnTo>
                <a:lnTo>
                  <a:pt x="494157" y="33020"/>
                </a:lnTo>
                <a:lnTo>
                  <a:pt x="428117" y="8890"/>
                </a:lnTo>
                <a:lnTo>
                  <a:pt x="374142" y="0"/>
                </a:lnTo>
                <a:lnTo>
                  <a:pt x="336677" y="0"/>
                </a:lnTo>
                <a:lnTo>
                  <a:pt x="301879" y="4445"/>
                </a:lnTo>
                <a:lnTo>
                  <a:pt x="267081" y="13335"/>
                </a:lnTo>
                <a:lnTo>
                  <a:pt x="233299" y="25400"/>
                </a:lnTo>
                <a:lnTo>
                  <a:pt x="217170" y="34925"/>
                </a:lnTo>
                <a:lnTo>
                  <a:pt x="201041" y="42545"/>
                </a:lnTo>
                <a:lnTo>
                  <a:pt x="186055" y="53340"/>
                </a:lnTo>
                <a:lnTo>
                  <a:pt x="170942" y="62230"/>
                </a:lnTo>
                <a:lnTo>
                  <a:pt x="155829" y="74295"/>
                </a:lnTo>
                <a:lnTo>
                  <a:pt x="103886" y="127635"/>
                </a:lnTo>
                <a:lnTo>
                  <a:pt x="81026" y="158115"/>
                </a:lnTo>
                <a:lnTo>
                  <a:pt x="60198" y="191770"/>
                </a:lnTo>
                <a:lnTo>
                  <a:pt x="42545" y="228600"/>
                </a:lnTo>
                <a:lnTo>
                  <a:pt x="27559" y="266700"/>
                </a:lnTo>
                <a:lnTo>
                  <a:pt x="14986" y="306070"/>
                </a:lnTo>
                <a:lnTo>
                  <a:pt x="6223" y="347345"/>
                </a:lnTo>
                <a:lnTo>
                  <a:pt x="1524" y="391033"/>
                </a:lnTo>
                <a:lnTo>
                  <a:pt x="0" y="412623"/>
                </a:lnTo>
                <a:lnTo>
                  <a:pt x="0" y="458343"/>
                </a:lnTo>
                <a:lnTo>
                  <a:pt x="1524" y="479933"/>
                </a:lnTo>
                <a:lnTo>
                  <a:pt x="6223" y="522478"/>
                </a:lnTo>
                <a:lnTo>
                  <a:pt x="11430" y="543433"/>
                </a:lnTo>
                <a:lnTo>
                  <a:pt x="14986" y="565023"/>
                </a:lnTo>
                <a:lnTo>
                  <a:pt x="35306" y="624713"/>
                </a:lnTo>
                <a:lnTo>
                  <a:pt x="60198" y="679323"/>
                </a:lnTo>
                <a:lnTo>
                  <a:pt x="81026" y="712978"/>
                </a:lnTo>
                <a:lnTo>
                  <a:pt x="103886" y="743458"/>
                </a:lnTo>
                <a:lnTo>
                  <a:pt x="129921" y="770763"/>
                </a:lnTo>
                <a:lnTo>
                  <a:pt x="142367" y="784733"/>
                </a:lnTo>
                <a:lnTo>
                  <a:pt x="186055" y="817753"/>
                </a:lnTo>
                <a:lnTo>
                  <a:pt x="249428" y="851408"/>
                </a:lnTo>
                <a:lnTo>
                  <a:pt x="267081" y="855853"/>
                </a:lnTo>
                <a:lnTo>
                  <a:pt x="284734" y="862203"/>
                </a:lnTo>
                <a:lnTo>
                  <a:pt x="319532" y="868553"/>
                </a:lnTo>
                <a:lnTo>
                  <a:pt x="338201" y="869823"/>
                </a:lnTo>
                <a:lnTo>
                  <a:pt x="374142" y="869823"/>
                </a:lnTo>
                <a:lnTo>
                  <a:pt x="428117" y="862203"/>
                </a:lnTo>
                <a:lnTo>
                  <a:pt x="479044" y="843788"/>
                </a:lnTo>
                <a:lnTo>
                  <a:pt x="526415" y="817753"/>
                </a:lnTo>
                <a:lnTo>
                  <a:pt x="582536" y="770763"/>
                </a:lnTo>
                <a:lnTo>
                  <a:pt x="619887" y="728218"/>
                </a:lnTo>
                <a:lnTo>
                  <a:pt x="641210" y="695833"/>
                </a:lnTo>
                <a:lnTo>
                  <a:pt x="660908" y="660908"/>
                </a:lnTo>
                <a:lnTo>
                  <a:pt x="684911" y="604393"/>
                </a:lnTo>
                <a:lnTo>
                  <a:pt x="696341" y="563753"/>
                </a:lnTo>
                <a:lnTo>
                  <a:pt x="708787" y="500888"/>
                </a:lnTo>
                <a:lnTo>
                  <a:pt x="712470" y="457073"/>
                </a:lnTo>
                <a:lnTo>
                  <a:pt x="712470" y="412623"/>
                </a:lnTo>
                <a:close/>
              </a:path>
              <a:path w="2842895" h="1770379">
                <a:moveTo>
                  <a:pt x="2842514" y="1110488"/>
                </a:moveTo>
                <a:lnTo>
                  <a:pt x="355473" y="1110488"/>
                </a:lnTo>
                <a:lnTo>
                  <a:pt x="355473" y="1770126"/>
                </a:lnTo>
                <a:lnTo>
                  <a:pt x="2842514" y="1770126"/>
                </a:lnTo>
                <a:lnTo>
                  <a:pt x="2842514" y="1110488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977001" y="3816095"/>
            <a:ext cx="2843530" cy="843915"/>
          </a:xfrm>
          <a:custGeom>
            <a:avLst/>
            <a:gdLst/>
            <a:ahLst/>
            <a:cxnLst/>
            <a:rect l="l" t="t" r="r" b="b"/>
            <a:pathLst>
              <a:path w="2843529" h="843914">
                <a:moveTo>
                  <a:pt x="2843530" y="77470"/>
                </a:moveTo>
                <a:lnTo>
                  <a:pt x="2838323" y="71755"/>
                </a:lnTo>
                <a:lnTo>
                  <a:pt x="2820670" y="71755"/>
                </a:lnTo>
                <a:lnTo>
                  <a:pt x="2820670" y="99060"/>
                </a:lnTo>
                <a:lnTo>
                  <a:pt x="2820670" y="744728"/>
                </a:lnTo>
                <a:lnTo>
                  <a:pt x="567182" y="744728"/>
                </a:lnTo>
                <a:lnTo>
                  <a:pt x="569976" y="742188"/>
                </a:lnTo>
                <a:lnTo>
                  <a:pt x="607441" y="696468"/>
                </a:lnTo>
                <a:lnTo>
                  <a:pt x="639064" y="644398"/>
                </a:lnTo>
                <a:lnTo>
                  <a:pt x="663575" y="585978"/>
                </a:lnTo>
                <a:lnTo>
                  <a:pt x="680720" y="523113"/>
                </a:lnTo>
                <a:lnTo>
                  <a:pt x="689483" y="456438"/>
                </a:lnTo>
                <a:lnTo>
                  <a:pt x="690499" y="422148"/>
                </a:lnTo>
                <a:lnTo>
                  <a:pt x="686435" y="353568"/>
                </a:lnTo>
                <a:lnTo>
                  <a:pt x="672846" y="288798"/>
                </a:lnTo>
                <a:lnTo>
                  <a:pt x="652145" y="227838"/>
                </a:lnTo>
                <a:lnTo>
                  <a:pt x="624078" y="172720"/>
                </a:lnTo>
                <a:lnTo>
                  <a:pt x="589788" y="123825"/>
                </a:lnTo>
                <a:lnTo>
                  <a:pt x="566204" y="99060"/>
                </a:lnTo>
                <a:lnTo>
                  <a:pt x="2820670" y="99060"/>
                </a:lnTo>
                <a:lnTo>
                  <a:pt x="2820670" y="71755"/>
                </a:lnTo>
                <a:lnTo>
                  <a:pt x="536714" y="71755"/>
                </a:lnTo>
                <a:lnTo>
                  <a:pt x="504063" y="46990"/>
                </a:lnTo>
                <a:lnTo>
                  <a:pt x="454660" y="21590"/>
                </a:lnTo>
                <a:lnTo>
                  <a:pt x="401066" y="5715"/>
                </a:lnTo>
                <a:lnTo>
                  <a:pt x="344932" y="0"/>
                </a:lnTo>
                <a:lnTo>
                  <a:pt x="316992" y="1270"/>
                </a:lnTo>
                <a:lnTo>
                  <a:pt x="262382" y="12065"/>
                </a:lnTo>
                <a:lnTo>
                  <a:pt x="210947" y="33020"/>
                </a:lnTo>
                <a:lnTo>
                  <a:pt x="163068" y="62865"/>
                </a:lnTo>
                <a:lnTo>
                  <a:pt x="120523" y="101600"/>
                </a:lnTo>
                <a:lnTo>
                  <a:pt x="83058" y="147320"/>
                </a:lnTo>
                <a:lnTo>
                  <a:pt x="51435" y="199390"/>
                </a:lnTo>
                <a:lnTo>
                  <a:pt x="26924" y="257683"/>
                </a:lnTo>
                <a:lnTo>
                  <a:pt x="9779" y="320548"/>
                </a:lnTo>
                <a:lnTo>
                  <a:pt x="1016" y="387223"/>
                </a:lnTo>
                <a:lnTo>
                  <a:pt x="0" y="422148"/>
                </a:lnTo>
                <a:lnTo>
                  <a:pt x="1016" y="456438"/>
                </a:lnTo>
                <a:lnTo>
                  <a:pt x="9779" y="523113"/>
                </a:lnTo>
                <a:lnTo>
                  <a:pt x="26924" y="585978"/>
                </a:lnTo>
                <a:lnTo>
                  <a:pt x="51435" y="644398"/>
                </a:lnTo>
                <a:lnTo>
                  <a:pt x="83058" y="696468"/>
                </a:lnTo>
                <a:lnTo>
                  <a:pt x="120523" y="742188"/>
                </a:lnTo>
                <a:lnTo>
                  <a:pt x="163068" y="780923"/>
                </a:lnTo>
                <a:lnTo>
                  <a:pt x="210947" y="810768"/>
                </a:lnTo>
                <a:lnTo>
                  <a:pt x="262382" y="831723"/>
                </a:lnTo>
                <a:lnTo>
                  <a:pt x="316992" y="842518"/>
                </a:lnTo>
                <a:lnTo>
                  <a:pt x="344932" y="843788"/>
                </a:lnTo>
                <a:lnTo>
                  <a:pt x="373634" y="842518"/>
                </a:lnTo>
                <a:lnTo>
                  <a:pt x="428117" y="831723"/>
                </a:lnTo>
                <a:lnTo>
                  <a:pt x="479552" y="810768"/>
                </a:lnTo>
                <a:lnTo>
                  <a:pt x="527418" y="780923"/>
                </a:lnTo>
                <a:lnTo>
                  <a:pt x="536486" y="772668"/>
                </a:lnTo>
                <a:lnTo>
                  <a:pt x="2820670" y="772668"/>
                </a:lnTo>
                <a:lnTo>
                  <a:pt x="2832100" y="772668"/>
                </a:lnTo>
                <a:lnTo>
                  <a:pt x="2838323" y="772668"/>
                </a:lnTo>
                <a:lnTo>
                  <a:pt x="2843530" y="766318"/>
                </a:lnTo>
                <a:lnTo>
                  <a:pt x="284353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966587" y="3802125"/>
            <a:ext cx="2842895" cy="1772285"/>
          </a:xfrm>
          <a:custGeom>
            <a:avLst/>
            <a:gdLst/>
            <a:ahLst/>
            <a:cxnLst/>
            <a:rect l="l" t="t" r="r" b="b"/>
            <a:pathLst>
              <a:path w="2842895" h="1772285">
                <a:moveTo>
                  <a:pt x="712470" y="413258"/>
                </a:moveTo>
                <a:lnTo>
                  <a:pt x="708787" y="368808"/>
                </a:lnTo>
                <a:lnTo>
                  <a:pt x="700913" y="326263"/>
                </a:lnTo>
                <a:lnTo>
                  <a:pt x="691134" y="286258"/>
                </a:lnTo>
                <a:lnTo>
                  <a:pt x="690118" y="283552"/>
                </a:lnTo>
                <a:lnTo>
                  <a:pt x="690118" y="414528"/>
                </a:lnTo>
                <a:lnTo>
                  <a:pt x="690118" y="457073"/>
                </a:lnTo>
                <a:lnTo>
                  <a:pt x="683768" y="518033"/>
                </a:lnTo>
                <a:lnTo>
                  <a:pt x="675005" y="558038"/>
                </a:lnTo>
                <a:lnTo>
                  <a:pt x="657352" y="612648"/>
                </a:lnTo>
                <a:lnTo>
                  <a:pt x="632333" y="664718"/>
                </a:lnTo>
                <a:lnTo>
                  <a:pt x="602742" y="710438"/>
                </a:lnTo>
                <a:lnTo>
                  <a:pt x="554990" y="763778"/>
                </a:lnTo>
                <a:lnTo>
                  <a:pt x="515493" y="795528"/>
                </a:lnTo>
                <a:lnTo>
                  <a:pt x="500380" y="803148"/>
                </a:lnTo>
                <a:lnTo>
                  <a:pt x="485267" y="812038"/>
                </a:lnTo>
                <a:lnTo>
                  <a:pt x="470281" y="819658"/>
                </a:lnTo>
                <a:lnTo>
                  <a:pt x="455168" y="826008"/>
                </a:lnTo>
                <a:lnTo>
                  <a:pt x="406908" y="839978"/>
                </a:lnTo>
                <a:lnTo>
                  <a:pt x="373126" y="842518"/>
                </a:lnTo>
                <a:lnTo>
                  <a:pt x="355346" y="844423"/>
                </a:lnTo>
                <a:lnTo>
                  <a:pt x="338201" y="842518"/>
                </a:lnTo>
                <a:lnTo>
                  <a:pt x="304546" y="839978"/>
                </a:lnTo>
                <a:lnTo>
                  <a:pt x="255651" y="826008"/>
                </a:lnTo>
                <a:lnTo>
                  <a:pt x="241046" y="818388"/>
                </a:lnTo>
                <a:lnTo>
                  <a:pt x="226060" y="812038"/>
                </a:lnTo>
                <a:lnTo>
                  <a:pt x="195834" y="794258"/>
                </a:lnTo>
                <a:lnTo>
                  <a:pt x="130937" y="737743"/>
                </a:lnTo>
                <a:lnTo>
                  <a:pt x="88773" y="679958"/>
                </a:lnTo>
                <a:lnTo>
                  <a:pt x="62357" y="629158"/>
                </a:lnTo>
                <a:lnTo>
                  <a:pt x="54991" y="612648"/>
                </a:lnTo>
                <a:lnTo>
                  <a:pt x="47752" y="594233"/>
                </a:lnTo>
                <a:lnTo>
                  <a:pt x="42545" y="575818"/>
                </a:lnTo>
                <a:lnTo>
                  <a:pt x="36322" y="556133"/>
                </a:lnTo>
                <a:lnTo>
                  <a:pt x="29083" y="518033"/>
                </a:lnTo>
                <a:lnTo>
                  <a:pt x="23876" y="476758"/>
                </a:lnTo>
                <a:lnTo>
                  <a:pt x="22860" y="457073"/>
                </a:lnTo>
                <a:lnTo>
                  <a:pt x="22860" y="414528"/>
                </a:lnTo>
                <a:lnTo>
                  <a:pt x="29083" y="353568"/>
                </a:lnTo>
                <a:lnTo>
                  <a:pt x="37338" y="314198"/>
                </a:lnTo>
                <a:lnTo>
                  <a:pt x="54991" y="258953"/>
                </a:lnTo>
                <a:lnTo>
                  <a:pt x="108585" y="161925"/>
                </a:lnTo>
                <a:lnTo>
                  <a:pt x="143383" y="120650"/>
                </a:lnTo>
                <a:lnTo>
                  <a:pt x="197485" y="76200"/>
                </a:lnTo>
                <a:lnTo>
                  <a:pt x="210947" y="68580"/>
                </a:lnTo>
                <a:lnTo>
                  <a:pt x="226060" y="59690"/>
                </a:lnTo>
                <a:lnTo>
                  <a:pt x="241046" y="52070"/>
                </a:lnTo>
                <a:lnTo>
                  <a:pt x="257175" y="45720"/>
                </a:lnTo>
                <a:lnTo>
                  <a:pt x="273304" y="41275"/>
                </a:lnTo>
                <a:lnTo>
                  <a:pt x="288417" y="36830"/>
                </a:lnTo>
                <a:lnTo>
                  <a:pt x="305562" y="32385"/>
                </a:lnTo>
                <a:lnTo>
                  <a:pt x="322199" y="30480"/>
                </a:lnTo>
                <a:lnTo>
                  <a:pt x="339344" y="27305"/>
                </a:lnTo>
                <a:lnTo>
                  <a:pt x="355346" y="27305"/>
                </a:lnTo>
                <a:lnTo>
                  <a:pt x="390779" y="30480"/>
                </a:lnTo>
                <a:lnTo>
                  <a:pt x="406908" y="32385"/>
                </a:lnTo>
                <a:lnTo>
                  <a:pt x="455168" y="45720"/>
                </a:lnTo>
                <a:lnTo>
                  <a:pt x="470281" y="53340"/>
                </a:lnTo>
                <a:lnTo>
                  <a:pt x="486410" y="59690"/>
                </a:lnTo>
                <a:lnTo>
                  <a:pt x="528955" y="86995"/>
                </a:lnTo>
                <a:lnTo>
                  <a:pt x="568960" y="120650"/>
                </a:lnTo>
                <a:lnTo>
                  <a:pt x="579882" y="133985"/>
                </a:lnTo>
                <a:lnTo>
                  <a:pt x="592328" y="147955"/>
                </a:lnTo>
                <a:lnTo>
                  <a:pt x="623557" y="192405"/>
                </a:lnTo>
                <a:lnTo>
                  <a:pt x="657352" y="258953"/>
                </a:lnTo>
                <a:lnTo>
                  <a:pt x="669785" y="295783"/>
                </a:lnTo>
                <a:lnTo>
                  <a:pt x="679704" y="333883"/>
                </a:lnTo>
                <a:lnTo>
                  <a:pt x="688467" y="394843"/>
                </a:lnTo>
                <a:lnTo>
                  <a:pt x="690118" y="414528"/>
                </a:lnTo>
                <a:lnTo>
                  <a:pt x="690118" y="283552"/>
                </a:lnTo>
                <a:lnTo>
                  <a:pt x="683768" y="266573"/>
                </a:lnTo>
                <a:lnTo>
                  <a:pt x="677532" y="246888"/>
                </a:lnTo>
                <a:lnTo>
                  <a:pt x="668782" y="228600"/>
                </a:lnTo>
                <a:lnTo>
                  <a:pt x="651129" y="192405"/>
                </a:lnTo>
                <a:lnTo>
                  <a:pt x="631317" y="158750"/>
                </a:lnTo>
                <a:lnTo>
                  <a:pt x="594982" y="113030"/>
                </a:lnTo>
                <a:lnTo>
                  <a:pt x="554990" y="74930"/>
                </a:lnTo>
                <a:lnTo>
                  <a:pt x="510286" y="42545"/>
                </a:lnTo>
                <a:lnTo>
                  <a:pt x="461391" y="19685"/>
                </a:lnTo>
                <a:lnTo>
                  <a:pt x="391795" y="3175"/>
                </a:lnTo>
                <a:lnTo>
                  <a:pt x="374142" y="1905"/>
                </a:lnTo>
                <a:lnTo>
                  <a:pt x="355346" y="0"/>
                </a:lnTo>
                <a:lnTo>
                  <a:pt x="336677" y="1905"/>
                </a:lnTo>
                <a:lnTo>
                  <a:pt x="319532" y="3175"/>
                </a:lnTo>
                <a:lnTo>
                  <a:pt x="283210" y="9525"/>
                </a:lnTo>
                <a:lnTo>
                  <a:pt x="217170" y="34925"/>
                </a:lnTo>
                <a:lnTo>
                  <a:pt x="155829" y="74930"/>
                </a:lnTo>
                <a:lnTo>
                  <a:pt x="103886" y="128270"/>
                </a:lnTo>
                <a:lnTo>
                  <a:pt x="81026" y="158750"/>
                </a:lnTo>
                <a:lnTo>
                  <a:pt x="60198" y="192405"/>
                </a:lnTo>
                <a:lnTo>
                  <a:pt x="42545" y="228600"/>
                </a:lnTo>
                <a:lnTo>
                  <a:pt x="27559" y="266573"/>
                </a:lnTo>
                <a:lnTo>
                  <a:pt x="14986" y="306578"/>
                </a:lnTo>
                <a:lnTo>
                  <a:pt x="6223" y="349123"/>
                </a:lnTo>
                <a:lnTo>
                  <a:pt x="1524" y="391668"/>
                </a:lnTo>
                <a:lnTo>
                  <a:pt x="0" y="413258"/>
                </a:lnTo>
                <a:lnTo>
                  <a:pt x="0" y="458978"/>
                </a:lnTo>
                <a:lnTo>
                  <a:pt x="1524" y="479933"/>
                </a:lnTo>
                <a:lnTo>
                  <a:pt x="6223" y="524383"/>
                </a:lnTo>
                <a:lnTo>
                  <a:pt x="11430" y="545338"/>
                </a:lnTo>
                <a:lnTo>
                  <a:pt x="14986" y="565658"/>
                </a:lnTo>
                <a:lnTo>
                  <a:pt x="35306" y="624713"/>
                </a:lnTo>
                <a:lnTo>
                  <a:pt x="60198" y="679958"/>
                </a:lnTo>
                <a:lnTo>
                  <a:pt x="81026" y="712978"/>
                </a:lnTo>
                <a:lnTo>
                  <a:pt x="103886" y="743458"/>
                </a:lnTo>
                <a:lnTo>
                  <a:pt x="129921" y="772668"/>
                </a:lnTo>
                <a:lnTo>
                  <a:pt x="186055" y="818388"/>
                </a:lnTo>
                <a:lnTo>
                  <a:pt x="249428" y="852043"/>
                </a:lnTo>
                <a:lnTo>
                  <a:pt x="319532" y="868553"/>
                </a:lnTo>
                <a:lnTo>
                  <a:pt x="356997" y="871728"/>
                </a:lnTo>
                <a:lnTo>
                  <a:pt x="374142" y="870458"/>
                </a:lnTo>
                <a:lnTo>
                  <a:pt x="428117" y="862838"/>
                </a:lnTo>
                <a:lnTo>
                  <a:pt x="495173" y="836803"/>
                </a:lnTo>
                <a:lnTo>
                  <a:pt x="510286" y="827278"/>
                </a:lnTo>
                <a:lnTo>
                  <a:pt x="526415" y="818388"/>
                </a:lnTo>
                <a:lnTo>
                  <a:pt x="596519" y="757428"/>
                </a:lnTo>
                <a:lnTo>
                  <a:pt x="651129" y="679958"/>
                </a:lnTo>
                <a:lnTo>
                  <a:pt x="669785" y="643128"/>
                </a:lnTo>
                <a:lnTo>
                  <a:pt x="684911" y="605028"/>
                </a:lnTo>
                <a:lnTo>
                  <a:pt x="696341" y="565658"/>
                </a:lnTo>
                <a:lnTo>
                  <a:pt x="708787" y="501523"/>
                </a:lnTo>
                <a:lnTo>
                  <a:pt x="712470" y="457073"/>
                </a:lnTo>
                <a:lnTo>
                  <a:pt x="712470" y="413258"/>
                </a:lnTo>
                <a:close/>
              </a:path>
              <a:path w="2842895" h="1772285">
                <a:moveTo>
                  <a:pt x="2842514" y="1111123"/>
                </a:moveTo>
                <a:lnTo>
                  <a:pt x="38989" y="1111123"/>
                </a:lnTo>
                <a:lnTo>
                  <a:pt x="38989" y="1772031"/>
                </a:lnTo>
                <a:lnTo>
                  <a:pt x="2842514" y="1772031"/>
                </a:lnTo>
                <a:lnTo>
                  <a:pt x="2842514" y="1111123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661025" y="4829428"/>
            <a:ext cx="3159760" cy="842644"/>
          </a:xfrm>
          <a:custGeom>
            <a:avLst/>
            <a:gdLst/>
            <a:ahLst/>
            <a:cxnLst/>
            <a:rect l="l" t="t" r="r" b="b"/>
            <a:pathLst>
              <a:path w="3159759" h="842645">
                <a:moveTo>
                  <a:pt x="3159506" y="76200"/>
                </a:moveTo>
                <a:lnTo>
                  <a:pt x="3154299" y="69850"/>
                </a:lnTo>
                <a:lnTo>
                  <a:pt x="3136519" y="69850"/>
                </a:lnTo>
                <a:lnTo>
                  <a:pt x="3136519" y="97155"/>
                </a:lnTo>
                <a:lnTo>
                  <a:pt x="3136519" y="744728"/>
                </a:lnTo>
                <a:lnTo>
                  <a:pt x="564692" y="744728"/>
                </a:lnTo>
                <a:lnTo>
                  <a:pt x="568960" y="740918"/>
                </a:lnTo>
                <a:lnTo>
                  <a:pt x="606933" y="695198"/>
                </a:lnTo>
                <a:lnTo>
                  <a:pt x="638048" y="642493"/>
                </a:lnTo>
                <a:lnTo>
                  <a:pt x="662559" y="584708"/>
                </a:lnTo>
                <a:lnTo>
                  <a:pt x="679704" y="521843"/>
                </a:lnTo>
                <a:lnTo>
                  <a:pt x="688467" y="455168"/>
                </a:lnTo>
                <a:lnTo>
                  <a:pt x="690118" y="420243"/>
                </a:lnTo>
                <a:lnTo>
                  <a:pt x="685419" y="351663"/>
                </a:lnTo>
                <a:lnTo>
                  <a:pt x="672465" y="286893"/>
                </a:lnTo>
                <a:lnTo>
                  <a:pt x="651129" y="226568"/>
                </a:lnTo>
                <a:lnTo>
                  <a:pt x="623062" y="171323"/>
                </a:lnTo>
                <a:lnTo>
                  <a:pt x="588772" y="122428"/>
                </a:lnTo>
                <a:lnTo>
                  <a:pt x="564261" y="97155"/>
                </a:lnTo>
                <a:lnTo>
                  <a:pt x="3136519" y="97155"/>
                </a:lnTo>
                <a:lnTo>
                  <a:pt x="3136519" y="69850"/>
                </a:lnTo>
                <a:lnTo>
                  <a:pt x="533755" y="69850"/>
                </a:lnTo>
                <a:lnTo>
                  <a:pt x="503047" y="46990"/>
                </a:lnTo>
                <a:lnTo>
                  <a:pt x="453644" y="20955"/>
                </a:lnTo>
                <a:lnTo>
                  <a:pt x="400685" y="5080"/>
                </a:lnTo>
                <a:lnTo>
                  <a:pt x="344551" y="0"/>
                </a:lnTo>
                <a:lnTo>
                  <a:pt x="316484" y="1270"/>
                </a:lnTo>
                <a:lnTo>
                  <a:pt x="261874" y="12065"/>
                </a:lnTo>
                <a:lnTo>
                  <a:pt x="210439" y="33020"/>
                </a:lnTo>
                <a:lnTo>
                  <a:pt x="163195" y="62865"/>
                </a:lnTo>
                <a:lnTo>
                  <a:pt x="120523" y="100965"/>
                </a:lnTo>
                <a:lnTo>
                  <a:pt x="83058" y="146558"/>
                </a:lnTo>
                <a:lnTo>
                  <a:pt x="51943" y="198628"/>
                </a:lnTo>
                <a:lnTo>
                  <a:pt x="27559" y="256413"/>
                </a:lnTo>
                <a:lnTo>
                  <a:pt x="10414" y="319278"/>
                </a:lnTo>
                <a:lnTo>
                  <a:pt x="1524" y="385953"/>
                </a:lnTo>
                <a:lnTo>
                  <a:pt x="0" y="420243"/>
                </a:lnTo>
                <a:lnTo>
                  <a:pt x="1524" y="455168"/>
                </a:lnTo>
                <a:lnTo>
                  <a:pt x="10414" y="521843"/>
                </a:lnTo>
                <a:lnTo>
                  <a:pt x="27559" y="584708"/>
                </a:lnTo>
                <a:lnTo>
                  <a:pt x="51943" y="642493"/>
                </a:lnTo>
                <a:lnTo>
                  <a:pt x="83058" y="695198"/>
                </a:lnTo>
                <a:lnTo>
                  <a:pt x="120523" y="740918"/>
                </a:lnTo>
                <a:lnTo>
                  <a:pt x="163195" y="778979"/>
                </a:lnTo>
                <a:lnTo>
                  <a:pt x="210439" y="809459"/>
                </a:lnTo>
                <a:lnTo>
                  <a:pt x="261874" y="830414"/>
                </a:lnTo>
                <a:lnTo>
                  <a:pt x="316484" y="841209"/>
                </a:lnTo>
                <a:lnTo>
                  <a:pt x="344551" y="842479"/>
                </a:lnTo>
                <a:lnTo>
                  <a:pt x="372618" y="841209"/>
                </a:lnTo>
                <a:lnTo>
                  <a:pt x="427609" y="830414"/>
                </a:lnTo>
                <a:lnTo>
                  <a:pt x="479044" y="809459"/>
                </a:lnTo>
                <a:lnTo>
                  <a:pt x="526415" y="778979"/>
                </a:lnTo>
                <a:lnTo>
                  <a:pt x="533488" y="772642"/>
                </a:lnTo>
                <a:lnTo>
                  <a:pt x="3136519" y="772642"/>
                </a:lnTo>
                <a:lnTo>
                  <a:pt x="3148076" y="772642"/>
                </a:lnTo>
                <a:lnTo>
                  <a:pt x="3154299" y="772642"/>
                </a:lnTo>
                <a:lnTo>
                  <a:pt x="3159506" y="766292"/>
                </a:lnTo>
                <a:lnTo>
                  <a:pt x="3159506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650103" y="4815458"/>
            <a:ext cx="712470" cy="870585"/>
          </a:xfrm>
          <a:custGeom>
            <a:avLst/>
            <a:gdLst/>
            <a:ahLst/>
            <a:cxnLst/>
            <a:rect l="l" t="t" r="r" b="b"/>
            <a:pathLst>
              <a:path w="712470" h="870585">
                <a:moveTo>
                  <a:pt x="711962" y="411353"/>
                </a:moveTo>
                <a:lnTo>
                  <a:pt x="710819" y="390398"/>
                </a:lnTo>
                <a:lnTo>
                  <a:pt x="704596" y="345948"/>
                </a:lnTo>
                <a:lnTo>
                  <a:pt x="695833" y="304673"/>
                </a:lnTo>
                <a:lnTo>
                  <a:pt x="689610" y="283248"/>
                </a:lnTo>
                <a:lnTo>
                  <a:pt x="689610" y="414528"/>
                </a:lnTo>
                <a:lnTo>
                  <a:pt x="689610" y="455803"/>
                </a:lnTo>
                <a:lnTo>
                  <a:pt x="683387" y="516763"/>
                </a:lnTo>
                <a:lnTo>
                  <a:pt x="674497" y="556133"/>
                </a:lnTo>
                <a:lnTo>
                  <a:pt x="663575" y="594233"/>
                </a:lnTo>
                <a:lnTo>
                  <a:pt x="623570" y="679958"/>
                </a:lnTo>
                <a:lnTo>
                  <a:pt x="602234" y="708533"/>
                </a:lnTo>
                <a:lnTo>
                  <a:pt x="592328" y="723773"/>
                </a:lnTo>
                <a:lnTo>
                  <a:pt x="542544" y="772642"/>
                </a:lnTo>
                <a:lnTo>
                  <a:pt x="470281" y="818349"/>
                </a:lnTo>
                <a:lnTo>
                  <a:pt x="390271" y="841209"/>
                </a:lnTo>
                <a:lnTo>
                  <a:pt x="372618" y="842479"/>
                </a:lnTo>
                <a:lnTo>
                  <a:pt x="337820" y="842479"/>
                </a:lnTo>
                <a:lnTo>
                  <a:pt x="271780" y="830414"/>
                </a:lnTo>
                <a:lnTo>
                  <a:pt x="210439" y="803109"/>
                </a:lnTo>
                <a:lnTo>
                  <a:pt x="155829" y="761873"/>
                </a:lnTo>
                <a:lnTo>
                  <a:pt x="108585" y="708533"/>
                </a:lnTo>
                <a:lnTo>
                  <a:pt x="78486" y="662813"/>
                </a:lnTo>
                <a:lnTo>
                  <a:pt x="42037" y="574548"/>
                </a:lnTo>
                <a:lnTo>
                  <a:pt x="32258" y="536448"/>
                </a:lnTo>
                <a:lnTo>
                  <a:pt x="25908" y="497078"/>
                </a:lnTo>
                <a:lnTo>
                  <a:pt x="22352" y="455803"/>
                </a:lnTo>
                <a:lnTo>
                  <a:pt x="22352" y="413270"/>
                </a:lnTo>
                <a:lnTo>
                  <a:pt x="28575" y="352298"/>
                </a:lnTo>
                <a:lnTo>
                  <a:pt x="37338" y="312293"/>
                </a:lnTo>
                <a:lnTo>
                  <a:pt x="54610" y="257683"/>
                </a:lnTo>
                <a:lnTo>
                  <a:pt x="71120" y="222758"/>
                </a:lnTo>
                <a:lnTo>
                  <a:pt x="78486" y="205613"/>
                </a:lnTo>
                <a:lnTo>
                  <a:pt x="108585" y="159893"/>
                </a:lnTo>
                <a:lnTo>
                  <a:pt x="169418" y="95885"/>
                </a:lnTo>
                <a:lnTo>
                  <a:pt x="210439" y="67310"/>
                </a:lnTo>
                <a:lnTo>
                  <a:pt x="241681" y="52070"/>
                </a:lnTo>
                <a:lnTo>
                  <a:pt x="256667" y="44450"/>
                </a:lnTo>
                <a:lnTo>
                  <a:pt x="289433" y="34925"/>
                </a:lnTo>
                <a:lnTo>
                  <a:pt x="321691" y="29210"/>
                </a:lnTo>
                <a:lnTo>
                  <a:pt x="339344" y="27305"/>
                </a:lnTo>
                <a:lnTo>
                  <a:pt x="372618" y="27305"/>
                </a:lnTo>
                <a:lnTo>
                  <a:pt x="390271" y="29210"/>
                </a:lnTo>
                <a:lnTo>
                  <a:pt x="406400" y="32385"/>
                </a:lnTo>
                <a:lnTo>
                  <a:pt x="424053" y="34925"/>
                </a:lnTo>
                <a:lnTo>
                  <a:pt x="471297" y="52070"/>
                </a:lnTo>
                <a:lnTo>
                  <a:pt x="528447" y="85725"/>
                </a:lnTo>
                <a:lnTo>
                  <a:pt x="580898" y="132588"/>
                </a:lnTo>
                <a:lnTo>
                  <a:pt x="623570" y="190373"/>
                </a:lnTo>
                <a:lnTo>
                  <a:pt x="642239" y="224028"/>
                </a:lnTo>
                <a:lnTo>
                  <a:pt x="669798" y="293878"/>
                </a:lnTo>
                <a:lnTo>
                  <a:pt x="679704" y="333883"/>
                </a:lnTo>
                <a:lnTo>
                  <a:pt x="688467" y="392950"/>
                </a:lnTo>
                <a:lnTo>
                  <a:pt x="689610" y="414528"/>
                </a:lnTo>
                <a:lnTo>
                  <a:pt x="689610" y="283248"/>
                </a:lnTo>
                <a:lnTo>
                  <a:pt x="669798" y="227203"/>
                </a:lnTo>
                <a:lnTo>
                  <a:pt x="651129" y="190373"/>
                </a:lnTo>
                <a:lnTo>
                  <a:pt x="630809" y="156718"/>
                </a:lnTo>
                <a:lnTo>
                  <a:pt x="607441" y="126238"/>
                </a:lnTo>
                <a:lnTo>
                  <a:pt x="554990" y="73025"/>
                </a:lnTo>
                <a:lnTo>
                  <a:pt x="493649" y="33655"/>
                </a:lnTo>
                <a:lnTo>
                  <a:pt x="427609" y="7620"/>
                </a:lnTo>
                <a:lnTo>
                  <a:pt x="374142" y="0"/>
                </a:lnTo>
                <a:lnTo>
                  <a:pt x="336677" y="0"/>
                </a:lnTo>
                <a:lnTo>
                  <a:pt x="319024" y="1905"/>
                </a:lnTo>
                <a:lnTo>
                  <a:pt x="284226" y="7620"/>
                </a:lnTo>
                <a:lnTo>
                  <a:pt x="266573" y="13970"/>
                </a:lnTo>
                <a:lnTo>
                  <a:pt x="249428" y="18415"/>
                </a:lnTo>
                <a:lnTo>
                  <a:pt x="185547" y="52070"/>
                </a:lnTo>
                <a:lnTo>
                  <a:pt x="129413" y="99060"/>
                </a:lnTo>
                <a:lnTo>
                  <a:pt x="91948" y="141478"/>
                </a:lnTo>
                <a:lnTo>
                  <a:pt x="81026" y="158623"/>
                </a:lnTo>
                <a:lnTo>
                  <a:pt x="69596" y="173863"/>
                </a:lnTo>
                <a:lnTo>
                  <a:pt x="50927" y="208788"/>
                </a:lnTo>
                <a:lnTo>
                  <a:pt x="42037" y="227203"/>
                </a:lnTo>
                <a:lnTo>
                  <a:pt x="34798" y="246888"/>
                </a:lnTo>
                <a:lnTo>
                  <a:pt x="27559" y="265303"/>
                </a:lnTo>
                <a:lnTo>
                  <a:pt x="15113" y="304673"/>
                </a:lnTo>
                <a:lnTo>
                  <a:pt x="10922" y="326263"/>
                </a:lnTo>
                <a:lnTo>
                  <a:pt x="6223" y="347218"/>
                </a:lnTo>
                <a:lnTo>
                  <a:pt x="1016" y="390398"/>
                </a:lnTo>
                <a:lnTo>
                  <a:pt x="0" y="413270"/>
                </a:lnTo>
                <a:lnTo>
                  <a:pt x="0" y="457073"/>
                </a:lnTo>
                <a:lnTo>
                  <a:pt x="1016" y="479933"/>
                </a:lnTo>
                <a:lnTo>
                  <a:pt x="3683" y="501523"/>
                </a:lnTo>
                <a:lnTo>
                  <a:pt x="10922" y="544068"/>
                </a:lnTo>
                <a:lnTo>
                  <a:pt x="16129" y="563753"/>
                </a:lnTo>
                <a:lnTo>
                  <a:pt x="22352" y="589153"/>
                </a:lnTo>
                <a:lnTo>
                  <a:pt x="27559" y="605028"/>
                </a:lnTo>
                <a:lnTo>
                  <a:pt x="34798" y="623443"/>
                </a:lnTo>
                <a:lnTo>
                  <a:pt x="42037" y="643128"/>
                </a:lnTo>
                <a:lnTo>
                  <a:pt x="50927" y="661543"/>
                </a:lnTo>
                <a:lnTo>
                  <a:pt x="81026" y="711708"/>
                </a:lnTo>
                <a:lnTo>
                  <a:pt x="91948" y="728218"/>
                </a:lnTo>
                <a:lnTo>
                  <a:pt x="104394" y="742188"/>
                </a:lnTo>
                <a:lnTo>
                  <a:pt x="115824" y="757428"/>
                </a:lnTo>
                <a:lnTo>
                  <a:pt x="129413" y="771398"/>
                </a:lnTo>
                <a:lnTo>
                  <a:pt x="170942" y="807554"/>
                </a:lnTo>
                <a:lnTo>
                  <a:pt x="185547" y="818349"/>
                </a:lnTo>
                <a:lnTo>
                  <a:pt x="202184" y="827239"/>
                </a:lnTo>
                <a:lnTo>
                  <a:pt x="216662" y="836764"/>
                </a:lnTo>
                <a:lnTo>
                  <a:pt x="233299" y="844384"/>
                </a:lnTo>
                <a:lnTo>
                  <a:pt x="250444" y="850099"/>
                </a:lnTo>
                <a:lnTo>
                  <a:pt x="266573" y="856449"/>
                </a:lnTo>
                <a:lnTo>
                  <a:pt x="301879" y="865339"/>
                </a:lnTo>
                <a:lnTo>
                  <a:pt x="319024" y="868514"/>
                </a:lnTo>
                <a:lnTo>
                  <a:pt x="337820" y="870419"/>
                </a:lnTo>
                <a:lnTo>
                  <a:pt x="374142" y="870419"/>
                </a:lnTo>
                <a:lnTo>
                  <a:pt x="409956" y="865339"/>
                </a:lnTo>
                <a:lnTo>
                  <a:pt x="445389" y="856449"/>
                </a:lnTo>
                <a:lnTo>
                  <a:pt x="478536" y="844384"/>
                </a:lnTo>
                <a:lnTo>
                  <a:pt x="495173" y="834859"/>
                </a:lnTo>
                <a:lnTo>
                  <a:pt x="509778" y="827239"/>
                </a:lnTo>
                <a:lnTo>
                  <a:pt x="554990" y="795489"/>
                </a:lnTo>
                <a:lnTo>
                  <a:pt x="608457" y="742188"/>
                </a:lnTo>
                <a:lnTo>
                  <a:pt x="651129" y="678053"/>
                </a:lnTo>
                <a:lnTo>
                  <a:pt x="669798" y="641858"/>
                </a:lnTo>
                <a:lnTo>
                  <a:pt x="684403" y="603758"/>
                </a:lnTo>
                <a:lnTo>
                  <a:pt x="701040" y="542798"/>
                </a:lnTo>
                <a:lnTo>
                  <a:pt x="708279" y="501523"/>
                </a:lnTo>
                <a:lnTo>
                  <a:pt x="711962" y="457073"/>
                </a:lnTo>
                <a:lnTo>
                  <a:pt x="711962" y="411353"/>
                </a:lnTo>
                <a:close/>
              </a:path>
            </a:pathLst>
          </a:custGeom>
          <a:solidFill>
            <a:srgbClr val="016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101" y="278714"/>
            <a:ext cx="8943797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711579"/>
            <a:ext cx="8412480" cy="415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66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oespero.it/site/vantaggi-adesione/come-aderir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neoassunti.indire.it/2020/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6232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it-IT" sz="3200" dirty="0" smtClean="0">
                <a:latin typeface="Arial Black" panose="020B0A04020102020204" pitchFamily="34" charset="0"/>
              </a:rPr>
              <a:t/>
            </a:r>
            <a:br>
              <a:rPr lang="it-IT" sz="3200" dirty="0" smtClean="0">
                <a:latin typeface="Arial Black" panose="020B0A04020102020204" pitchFamily="34" charset="0"/>
              </a:rPr>
            </a:br>
            <a:r>
              <a:rPr lang="it-IT" sz="3200" dirty="0" smtClean="0">
                <a:latin typeface="Arial Black" panose="020B0A04020102020204" pitchFamily="34" charset="0"/>
              </a:rPr>
              <a:t>SCUOLA </a:t>
            </a:r>
            <a:r>
              <a:rPr lang="it-IT" sz="3200" dirty="0">
                <a:latin typeface="Arial Black" panose="020B0A04020102020204" pitchFamily="34" charset="0"/>
              </a:rPr>
              <a:t>SECONDARIA DI PRIMO GRADO</a:t>
            </a:r>
            <a:br>
              <a:rPr lang="it-IT" sz="3200" dirty="0">
                <a:latin typeface="Arial Black" panose="020B0A04020102020204" pitchFamily="34" charset="0"/>
              </a:rPr>
            </a:br>
            <a:r>
              <a:rPr lang="it-IT" sz="3200" dirty="0" smtClean="0">
                <a:latin typeface="Arial Black" panose="020B0A04020102020204" pitchFamily="34" charset="0"/>
              </a:rPr>
              <a:t/>
            </a:r>
            <a:br>
              <a:rPr lang="it-IT" sz="3200" dirty="0" smtClean="0">
                <a:latin typeface="Arial Black" panose="020B0A04020102020204" pitchFamily="34" charset="0"/>
              </a:rPr>
            </a:br>
            <a:r>
              <a:rPr lang="it-IT" sz="3200" dirty="0" smtClean="0">
                <a:latin typeface="Arial Black" panose="020B0A04020102020204" pitchFamily="34" charset="0"/>
              </a:rPr>
              <a:t>        </a:t>
            </a:r>
            <a:r>
              <a:rPr lang="it-IT" sz="4800" dirty="0" smtClean="0">
                <a:latin typeface="Arial Black" panose="020B0A04020102020204" pitchFamily="34" charset="0"/>
              </a:rPr>
              <a:t>“</a:t>
            </a:r>
            <a:r>
              <a:rPr lang="it-IT" sz="4800" dirty="0">
                <a:latin typeface="Arial Black" panose="020B0A04020102020204" pitchFamily="34" charset="0"/>
              </a:rPr>
              <a:t>G. CARDUCCI</a:t>
            </a:r>
            <a:r>
              <a:rPr lang="it-IT" sz="5400" dirty="0">
                <a:latin typeface="Arial Black" panose="020B0A04020102020204" pitchFamily="34" charset="0"/>
              </a:rPr>
              <a:t>”</a:t>
            </a:r>
            <a:br>
              <a:rPr lang="it-IT" sz="5400" dirty="0">
                <a:latin typeface="Arial Black" panose="020B0A04020102020204" pitchFamily="34" charset="0"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0" y="3505200"/>
            <a:ext cx="9144000" cy="3231654"/>
          </a:xfrm>
        </p:spPr>
        <p:txBody>
          <a:bodyPr/>
          <a:lstStyle/>
          <a:p>
            <a:pPr algn="ctr"/>
            <a:r>
              <a:rPr lang="it-IT" sz="4200" dirty="0" smtClean="0">
                <a:solidFill>
                  <a:srgbClr val="FFFFFF"/>
                </a:solidFill>
              </a:rPr>
              <a:t>PIANO DI FORMAZIONE </a:t>
            </a:r>
          </a:p>
          <a:p>
            <a:pPr algn="ctr"/>
            <a:r>
              <a:rPr lang="it-IT" sz="4200" dirty="0" smtClean="0">
                <a:solidFill>
                  <a:srgbClr val="FFFFFF"/>
                </a:solidFill>
              </a:rPr>
              <a:t>PER I DOCENTI NEOIMMESSI IN RUOLO </a:t>
            </a:r>
          </a:p>
          <a:p>
            <a:pPr algn="ctr"/>
            <a:r>
              <a:rPr lang="it-IT" sz="4200" dirty="0" smtClean="0">
                <a:solidFill>
                  <a:srgbClr val="FFFFFF"/>
                </a:solidFill>
              </a:rPr>
              <a:t>a.s. 2019/20</a:t>
            </a:r>
          </a:p>
          <a:p>
            <a:pPr algn="ctr"/>
            <a:endParaRPr lang="it-IT" sz="4200" dirty="0" smtClean="0">
              <a:solidFill>
                <a:srgbClr val="FFFFFF"/>
              </a:solidFill>
            </a:endParaRPr>
          </a:p>
          <a:p>
            <a:pPr algn="ctr"/>
            <a:r>
              <a:rPr lang="it-IT" sz="4200" dirty="0">
                <a:solidFill>
                  <a:srgbClr val="FFFFFF"/>
                </a:solidFill>
              </a:rPr>
              <a:t> </a:t>
            </a:r>
            <a:r>
              <a:rPr lang="it-IT" sz="4200" dirty="0" smtClean="0">
                <a:solidFill>
                  <a:srgbClr val="FFFFFF"/>
                </a:solidFill>
              </a:rPr>
              <a:t>                                        </a:t>
            </a:r>
            <a:r>
              <a:rPr lang="it-IT" sz="3200" dirty="0" smtClean="0">
                <a:solidFill>
                  <a:srgbClr val="FFFFFF"/>
                </a:solidFill>
              </a:rPr>
              <a:t>San Cataldo 29/01/2020 </a:t>
            </a:r>
            <a:endParaRPr lang="it-IT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6" t="2643" r="2504" b="2643"/>
          <a:stretch>
            <a:fillRect/>
          </a:stretch>
        </p:blipFill>
        <p:spPr bwMode="auto">
          <a:xfrm>
            <a:off x="152400" y="1508599"/>
            <a:ext cx="1517618" cy="14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51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122" y="255854"/>
            <a:ext cx="75952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rlito"/>
                <a:cs typeface="Carlito"/>
              </a:rPr>
              <a:t>Superamento </a:t>
            </a:r>
            <a:r>
              <a:rPr b="1" dirty="0">
                <a:latin typeface="Carlito"/>
                <a:cs typeface="Carlito"/>
              </a:rPr>
              <a:t>del periodo di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formazione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1600200"/>
            <a:ext cx="8915399" cy="536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20" dirty="0">
                <a:latin typeface="Arial"/>
                <a:cs typeface="Arial"/>
              </a:rPr>
              <a:t>E’ </a:t>
            </a:r>
            <a:r>
              <a:rPr sz="3200" spc="-90" dirty="0">
                <a:latin typeface="Arial"/>
                <a:cs typeface="Arial"/>
              </a:rPr>
              <a:t>subordinato </a:t>
            </a:r>
            <a:r>
              <a:rPr sz="3200" spc="-5" dirty="0">
                <a:latin typeface="Carlito"/>
                <a:cs typeface="Carlito"/>
              </a:rPr>
              <a:t>allo </a:t>
            </a:r>
            <a:r>
              <a:rPr sz="3200" spc="-20" dirty="0">
                <a:latin typeface="Carlito"/>
                <a:cs typeface="Carlito"/>
              </a:rPr>
              <a:t>svolgimento </a:t>
            </a:r>
            <a:r>
              <a:rPr sz="3200" spc="-5" dirty="0">
                <a:latin typeface="Carlito"/>
                <a:cs typeface="Carlito"/>
              </a:rPr>
              <a:t>del servizio </a:t>
            </a:r>
            <a:r>
              <a:rPr sz="3200" spc="-25" dirty="0">
                <a:latin typeface="Carlito"/>
                <a:cs typeface="Carlito"/>
              </a:rPr>
              <a:t>effettivamente  prestato </a:t>
            </a:r>
            <a:r>
              <a:rPr sz="3200" spc="-5" dirty="0">
                <a:latin typeface="Carlito"/>
                <a:cs typeface="Carlito"/>
              </a:rPr>
              <a:t>per almeno </a:t>
            </a:r>
            <a:r>
              <a:rPr sz="3200" b="1" spc="-20" dirty="0">
                <a:solidFill>
                  <a:srgbClr val="FF0000"/>
                </a:solidFill>
                <a:latin typeface="Carlito"/>
                <a:cs typeface="Carlito"/>
              </a:rPr>
              <a:t>centottanta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giorni </a:t>
            </a:r>
            <a:r>
              <a:rPr sz="3200" spc="-5" dirty="0">
                <a:latin typeface="Carlito"/>
                <a:cs typeface="Carlito"/>
              </a:rPr>
              <a:t>nel </a:t>
            </a:r>
            <a:r>
              <a:rPr sz="3200" spc="-20" dirty="0">
                <a:latin typeface="Carlito"/>
                <a:cs typeface="Carlito"/>
              </a:rPr>
              <a:t>corso </a:t>
            </a:r>
            <a:r>
              <a:rPr sz="3200" spc="-5" dirty="0">
                <a:latin typeface="Carlito"/>
                <a:cs typeface="Carlito"/>
              </a:rPr>
              <a:t>dell'a.s.,  di cui almeno </a:t>
            </a:r>
            <a:r>
              <a:rPr sz="3200" b="1" spc="-20" dirty="0" err="1">
                <a:solidFill>
                  <a:srgbClr val="FF0000"/>
                </a:solidFill>
                <a:latin typeface="Carlito"/>
                <a:cs typeface="Carlito"/>
              </a:rPr>
              <a:t>centoventi</a:t>
            </a:r>
            <a:r>
              <a:rPr sz="320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endParaRPr lang="it-IT" sz="3200" b="1" spc="-20" dirty="0" smtClean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0" dirty="0" smtClean="0">
                <a:latin typeface="Carlito"/>
                <a:cs typeface="Carlito"/>
              </a:rPr>
              <a:t>per </a:t>
            </a:r>
            <a:r>
              <a:rPr sz="3200" spc="-5" dirty="0">
                <a:latin typeface="Carlito"/>
                <a:cs typeface="Carlito"/>
              </a:rPr>
              <a:t>le </a:t>
            </a:r>
            <a:r>
              <a:rPr sz="3200" spc="-20" dirty="0">
                <a:latin typeface="Carlito"/>
                <a:cs typeface="Carlito"/>
              </a:rPr>
              <a:t>attività</a:t>
            </a:r>
            <a:r>
              <a:rPr sz="3200" spc="10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didattiche.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Carlito"/>
              <a:cs typeface="Carlito"/>
            </a:endParaRPr>
          </a:p>
          <a:p>
            <a:pPr marL="12700" marR="227965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rlito"/>
                <a:cs typeface="Carlito"/>
              </a:rPr>
              <a:t>Fermo </a:t>
            </a:r>
            <a:r>
              <a:rPr sz="3200" spc="-20" dirty="0">
                <a:latin typeface="Carlito"/>
                <a:cs typeface="Carlito"/>
              </a:rPr>
              <a:t>restando </a:t>
            </a:r>
            <a:r>
              <a:rPr sz="3200" b="1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l'obbligo </a:t>
            </a:r>
            <a:r>
              <a:rPr sz="3200" b="1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delle 50 </a:t>
            </a:r>
            <a:r>
              <a:rPr sz="3200" b="1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ore </a:t>
            </a:r>
            <a:r>
              <a:rPr sz="3200" b="1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 </a:t>
            </a:r>
            <a:r>
              <a:rPr sz="3200" b="1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formazione </a:t>
            </a:r>
            <a:r>
              <a:rPr sz="3200" b="1" spc="-1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previste, </a:t>
            </a:r>
            <a:r>
              <a:rPr sz="3200" spc="-5" dirty="0">
                <a:latin typeface="Carlito"/>
                <a:cs typeface="Carlito"/>
              </a:rPr>
              <a:t>i </a:t>
            </a:r>
            <a:r>
              <a:rPr sz="3200" spc="-20" dirty="0">
                <a:latin typeface="Carlito"/>
                <a:cs typeface="Carlito"/>
              </a:rPr>
              <a:t>centottanta </a:t>
            </a:r>
            <a:r>
              <a:rPr sz="3200" spc="-5" dirty="0">
                <a:latin typeface="Carlito"/>
                <a:cs typeface="Carlito"/>
              </a:rPr>
              <a:t>giorni di servizio e i </a:t>
            </a:r>
            <a:r>
              <a:rPr sz="3200" spc="-15" dirty="0">
                <a:latin typeface="Carlito"/>
                <a:cs typeface="Carlito"/>
              </a:rPr>
              <a:t>centoventi  </a:t>
            </a:r>
            <a:r>
              <a:rPr sz="3200" spc="-5" dirty="0">
                <a:latin typeface="Carlito"/>
                <a:cs typeface="Carlito"/>
              </a:rPr>
              <a:t>giorni di </a:t>
            </a:r>
            <a:r>
              <a:rPr sz="3200" spc="-20" dirty="0">
                <a:latin typeface="Carlito"/>
                <a:cs typeface="Carlito"/>
              </a:rPr>
              <a:t>attività </a:t>
            </a:r>
            <a:r>
              <a:rPr sz="3200" spc="-15" dirty="0">
                <a:latin typeface="Carlito"/>
                <a:cs typeface="Carlito"/>
              </a:rPr>
              <a:t>didattica </a:t>
            </a:r>
            <a:r>
              <a:rPr sz="3200" spc="-10" dirty="0">
                <a:latin typeface="Carlito"/>
                <a:cs typeface="Carlito"/>
              </a:rPr>
              <a:t>sono </a:t>
            </a:r>
            <a:r>
              <a:rPr sz="3200" spc="-15" dirty="0">
                <a:latin typeface="Carlito"/>
                <a:cs typeface="Carlito"/>
              </a:rPr>
              <a:t>proporzionalmente ridotti  </a:t>
            </a:r>
            <a:r>
              <a:rPr sz="3200" spc="-5" dirty="0">
                <a:latin typeface="Carlito"/>
                <a:cs typeface="Carlito"/>
              </a:rPr>
              <a:t>per i </a:t>
            </a:r>
            <a:r>
              <a:rPr sz="3200" spc="-10" dirty="0">
                <a:latin typeface="Carlito"/>
                <a:cs typeface="Carlito"/>
              </a:rPr>
              <a:t>docenti neoassunti </a:t>
            </a:r>
            <a:r>
              <a:rPr sz="3200" spc="-5" dirty="0">
                <a:latin typeface="Carlito"/>
                <a:cs typeface="Carlito"/>
              </a:rPr>
              <a:t>in servizio </a:t>
            </a:r>
            <a:r>
              <a:rPr sz="3200" spc="-10" dirty="0">
                <a:latin typeface="Carlito"/>
                <a:cs typeface="Carlito"/>
              </a:rPr>
              <a:t>con </a:t>
            </a:r>
            <a:r>
              <a:rPr sz="3200" spc="-15" dirty="0">
                <a:latin typeface="Carlito"/>
                <a:cs typeface="Carlito"/>
              </a:rPr>
              <a:t>prestazione </a:t>
            </a:r>
            <a:r>
              <a:rPr sz="3200" spc="-5" dirty="0">
                <a:latin typeface="Carlito"/>
                <a:cs typeface="Carlito"/>
              </a:rPr>
              <a:t>o  </a:t>
            </a:r>
            <a:r>
              <a:rPr sz="3200" spc="-15" dirty="0">
                <a:latin typeface="Carlito"/>
                <a:cs typeface="Carlito"/>
              </a:rPr>
              <a:t>orario </a:t>
            </a:r>
            <a:r>
              <a:rPr sz="3200" spc="-20" dirty="0">
                <a:latin typeface="Carlito"/>
                <a:cs typeface="Carlito"/>
              </a:rPr>
              <a:t>inferiore </a:t>
            </a:r>
            <a:r>
              <a:rPr sz="3200" spc="-5" dirty="0">
                <a:latin typeface="Carlito"/>
                <a:cs typeface="Carlito"/>
              </a:rPr>
              <a:t>su </a:t>
            </a:r>
            <a:r>
              <a:rPr sz="3200" spc="-25" dirty="0">
                <a:latin typeface="Carlito"/>
                <a:cs typeface="Carlito"/>
              </a:rPr>
              <a:t>cattedra </a:t>
            </a:r>
            <a:r>
              <a:rPr sz="3200" spc="-5" dirty="0">
                <a:latin typeface="Carlito"/>
                <a:cs typeface="Carlito"/>
              </a:rPr>
              <a:t>o</a:t>
            </a:r>
            <a:r>
              <a:rPr sz="3200" spc="8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posto.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769" y="530478"/>
            <a:ext cx="446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Cosa </a:t>
            </a:r>
            <a:r>
              <a:rPr b="1" spc="-20" dirty="0">
                <a:latin typeface="Carlito"/>
                <a:cs typeface="Carlito"/>
              </a:rPr>
              <a:t>rientra </a:t>
            </a:r>
            <a:r>
              <a:rPr b="1" dirty="0">
                <a:latin typeface="Carlito"/>
                <a:cs typeface="Carlito"/>
              </a:rPr>
              <a:t>nei 180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5" dirty="0">
                <a:latin typeface="Carlito"/>
                <a:cs typeface="Carlito"/>
              </a:rPr>
              <a:t>gg.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783461"/>
            <a:ext cx="61696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INCLUSI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Nei </a:t>
            </a:r>
            <a:r>
              <a:rPr sz="2800" spc="-20" dirty="0">
                <a:latin typeface="Carlito"/>
                <a:cs typeface="Carlito"/>
              </a:rPr>
              <a:t>centottanta </a:t>
            </a:r>
            <a:r>
              <a:rPr sz="2800" spc="-5" dirty="0">
                <a:latin typeface="Carlito"/>
                <a:cs typeface="Carlito"/>
              </a:rPr>
              <a:t>giorni </a:t>
            </a:r>
            <a:r>
              <a:rPr sz="2800" spc="-10" dirty="0">
                <a:latin typeface="Carlito"/>
                <a:cs typeface="Carlito"/>
              </a:rPr>
              <a:t>sono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computate:</a:t>
            </a:r>
            <a:endParaRPr sz="2800">
              <a:latin typeface="Carlito"/>
              <a:cs typeface="Carlito"/>
            </a:endParaRPr>
          </a:p>
          <a:p>
            <a:pPr marL="217170" indent="-205104">
              <a:lnSpc>
                <a:spcPct val="100000"/>
              </a:lnSpc>
              <a:buFont typeface="Arial"/>
              <a:buChar char="•"/>
              <a:tabLst>
                <a:tab pos="217804" algn="l"/>
                <a:tab pos="1184275" algn="l"/>
                <a:tab pos="1697989" algn="l"/>
                <a:tab pos="2960370" algn="l"/>
                <a:tab pos="4558030" algn="l"/>
                <a:tab pos="5065395" algn="l"/>
              </a:tabLst>
            </a:pPr>
            <a:r>
              <a:rPr sz="2800" spc="-5" dirty="0">
                <a:latin typeface="Carlito"/>
                <a:cs typeface="Carlito"/>
              </a:rPr>
              <a:t>tu</a:t>
            </a:r>
            <a:r>
              <a:rPr sz="2800" spc="-45" dirty="0">
                <a:latin typeface="Carlito"/>
                <a:cs typeface="Carlito"/>
              </a:rPr>
              <a:t>t</a:t>
            </a:r>
            <a:r>
              <a:rPr sz="2800" spc="-35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5" dirty="0">
                <a:latin typeface="Carlito"/>
                <a:cs typeface="Carlito"/>
              </a:rPr>
              <a:t>l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a</a:t>
            </a:r>
            <a:r>
              <a:rPr sz="2800" spc="-45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ti</a:t>
            </a:r>
            <a:r>
              <a:rPr sz="2800" spc="-20" dirty="0">
                <a:latin typeface="Carlito"/>
                <a:cs typeface="Carlito"/>
              </a:rPr>
              <a:t>v</a:t>
            </a:r>
            <a:r>
              <a:rPr sz="2800" spc="-5" dirty="0">
                <a:latin typeface="Carlito"/>
                <a:cs typeface="Carlito"/>
              </a:rPr>
              <a:t>i</a:t>
            </a:r>
            <a:r>
              <a:rPr sz="2800" spc="-50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à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spc="5" dirty="0">
                <a:latin typeface="Carlito"/>
                <a:cs typeface="Carlito"/>
              </a:rPr>
              <a:t>n</a:t>
            </a:r>
            <a:r>
              <a:rPr sz="2800" spc="-10" dirty="0">
                <a:latin typeface="Carlito"/>
                <a:cs typeface="Carlito"/>
              </a:rPr>
              <a:t>ne</a:t>
            </a:r>
            <a:r>
              <a:rPr sz="2800" dirty="0">
                <a:latin typeface="Carlito"/>
                <a:cs typeface="Carlito"/>
              </a:rPr>
              <a:t>s</a:t>
            </a:r>
            <a:r>
              <a:rPr sz="2800" spc="-10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al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se</a:t>
            </a:r>
            <a:r>
              <a:rPr sz="2800" spc="1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v</a:t>
            </a:r>
            <a:r>
              <a:rPr sz="2800" spc="-20" dirty="0">
                <a:latin typeface="Carlito"/>
                <a:cs typeface="Carlito"/>
              </a:rPr>
              <a:t>i</a:t>
            </a:r>
            <a:r>
              <a:rPr sz="2800" spc="-10" dirty="0">
                <a:latin typeface="Carlito"/>
                <a:cs typeface="Carlito"/>
              </a:rPr>
              <a:t>zio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0745" y="2637281"/>
            <a:ext cx="2082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6885" algn="l"/>
              </a:tabLst>
            </a:pPr>
            <a:r>
              <a:rPr sz="2800" spc="-10" dirty="0">
                <a:latin typeface="Carlito"/>
                <a:cs typeface="Carlito"/>
              </a:rPr>
              <a:t>s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ola</a:t>
            </a:r>
            <a:r>
              <a:rPr sz="2800" spc="-30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ti</a:t>
            </a:r>
            <a:r>
              <a:rPr sz="2800" spc="-35" dirty="0">
                <a:latin typeface="Carlito"/>
                <a:cs typeface="Carlito"/>
              </a:rPr>
              <a:t>c</a:t>
            </a:r>
            <a:r>
              <a:rPr sz="2800" spc="-50" dirty="0">
                <a:latin typeface="Carlito"/>
                <a:cs typeface="Carlito"/>
              </a:rPr>
              <a:t>o</a:t>
            </a:r>
            <a:r>
              <a:rPr sz="2800" spc="-5" dirty="0">
                <a:latin typeface="Carlito"/>
                <a:cs typeface="Carlito"/>
              </a:rPr>
              <a:t>,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i</a:t>
            </a:r>
            <a:r>
              <a:rPr sz="2800" spc="-15" dirty="0">
                <a:latin typeface="Carlito"/>
                <a:cs typeface="Carlito"/>
              </a:rPr>
              <a:t>v</a:t>
            </a:r>
            <a:r>
              <a:rPr sz="2800" spc="-5" dirty="0">
                <a:latin typeface="Carlito"/>
                <a:cs typeface="Carlito"/>
              </a:rPr>
              <a:t>i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064001"/>
            <a:ext cx="84848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compresi </a:t>
            </a:r>
            <a:r>
              <a:rPr sz="2800" spc="-5" dirty="0">
                <a:latin typeface="Carlito"/>
                <a:cs typeface="Carlito"/>
              </a:rPr>
              <a:t>i </a:t>
            </a:r>
            <a:r>
              <a:rPr sz="2800" spc="-10" dirty="0">
                <a:latin typeface="Carlito"/>
                <a:cs typeface="Carlito"/>
              </a:rPr>
              <a:t>periodi </a:t>
            </a:r>
            <a:r>
              <a:rPr sz="2800" spc="-5" dirty="0">
                <a:latin typeface="Carlito"/>
                <a:cs typeface="Carlito"/>
              </a:rPr>
              <a:t>di sospensione </a:t>
            </a:r>
            <a:r>
              <a:rPr sz="2800" spc="-10" dirty="0">
                <a:latin typeface="Carlito"/>
                <a:cs typeface="Carlito"/>
              </a:rPr>
              <a:t>delle lezioni </a:t>
            </a:r>
            <a:r>
              <a:rPr sz="2800" spc="-5" dirty="0">
                <a:latin typeface="Carlito"/>
                <a:cs typeface="Carlito"/>
              </a:rPr>
              <a:t>e </a:t>
            </a:r>
            <a:r>
              <a:rPr sz="2800" spc="-10" dirty="0">
                <a:latin typeface="Carlito"/>
                <a:cs typeface="Carlito"/>
              </a:rPr>
              <a:t>delle  </a:t>
            </a:r>
            <a:r>
              <a:rPr sz="2800" spc="-20" dirty="0">
                <a:latin typeface="Carlito"/>
                <a:cs typeface="Carlito"/>
              </a:rPr>
              <a:t>attività </a:t>
            </a:r>
            <a:r>
              <a:rPr sz="2800" spc="-10" dirty="0">
                <a:latin typeface="Carlito"/>
                <a:cs typeface="Carlito"/>
              </a:rPr>
              <a:t>didattiche, </a:t>
            </a:r>
            <a:r>
              <a:rPr sz="2800" spc="-5" dirty="0">
                <a:latin typeface="Carlito"/>
                <a:cs typeface="Carlito"/>
              </a:rPr>
              <a:t>gli esami e gli scrutini </a:t>
            </a:r>
            <a:r>
              <a:rPr sz="2800" dirty="0">
                <a:latin typeface="Carlito"/>
                <a:cs typeface="Carlito"/>
              </a:rPr>
              <a:t>ed </a:t>
            </a:r>
            <a:r>
              <a:rPr sz="2800" spc="-5" dirty="0">
                <a:latin typeface="Carlito"/>
                <a:cs typeface="Carlito"/>
              </a:rPr>
              <a:t>ogni </a:t>
            </a:r>
            <a:r>
              <a:rPr sz="2800" spc="-10" dirty="0">
                <a:latin typeface="Carlito"/>
                <a:cs typeface="Carlito"/>
              </a:rPr>
              <a:t>altro  </a:t>
            </a:r>
            <a:r>
              <a:rPr sz="2800" spc="-5" dirty="0">
                <a:latin typeface="Carlito"/>
                <a:cs typeface="Carlito"/>
              </a:rPr>
              <a:t>impegno di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servizio;</a:t>
            </a:r>
            <a:endParaRPr sz="2800">
              <a:latin typeface="Carlito"/>
              <a:cs typeface="Carlito"/>
            </a:endParaRPr>
          </a:p>
          <a:p>
            <a:pPr marL="12700" marR="5715" algn="just">
              <a:lnSpc>
                <a:spcPct val="100000"/>
              </a:lnSpc>
              <a:buFont typeface="Arial"/>
              <a:buChar char="•"/>
              <a:tabLst>
                <a:tab pos="217804" algn="l"/>
              </a:tabLst>
            </a:pPr>
            <a:r>
              <a:rPr sz="2800" spc="-10" dirty="0">
                <a:latin typeface="Carlito"/>
                <a:cs typeface="Carlito"/>
              </a:rPr>
              <a:t>primo </a:t>
            </a:r>
            <a:r>
              <a:rPr sz="2800" spc="-5" dirty="0">
                <a:latin typeface="Carlito"/>
                <a:cs typeface="Carlito"/>
              </a:rPr>
              <a:t>mese del periodo di </a:t>
            </a:r>
            <a:r>
              <a:rPr sz="2800" spc="-10" dirty="0">
                <a:latin typeface="Carlito"/>
                <a:cs typeface="Carlito"/>
              </a:rPr>
              <a:t>astensione </a:t>
            </a:r>
            <a:r>
              <a:rPr sz="2800" spc="-15" dirty="0">
                <a:latin typeface="Carlito"/>
                <a:cs typeface="Carlito"/>
              </a:rPr>
              <a:t>obbligatoria </a:t>
            </a:r>
            <a:r>
              <a:rPr sz="2800" spc="-10" dirty="0">
                <a:latin typeface="Carlito"/>
                <a:cs typeface="Carlito"/>
              </a:rPr>
              <a:t>dal  </a:t>
            </a:r>
            <a:r>
              <a:rPr sz="2800" spc="-5" dirty="0">
                <a:latin typeface="Carlito"/>
                <a:cs typeface="Carlito"/>
              </a:rPr>
              <a:t>servizio per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gravidanza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ESCLUSI</a:t>
            </a:r>
            <a:endParaRPr sz="28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20" dirty="0">
                <a:latin typeface="Carlito"/>
                <a:cs typeface="Carlito"/>
              </a:rPr>
              <a:t>ferie, </a:t>
            </a:r>
            <a:r>
              <a:rPr sz="2800" spc="-15" dirty="0">
                <a:latin typeface="Carlito"/>
                <a:cs typeface="Carlito"/>
              </a:rPr>
              <a:t>assenze </a:t>
            </a:r>
            <a:r>
              <a:rPr sz="2800" spc="-10" dirty="0">
                <a:latin typeface="Carlito"/>
                <a:cs typeface="Carlito"/>
              </a:rPr>
              <a:t>per malattia, congedi </a:t>
            </a:r>
            <a:r>
              <a:rPr sz="2800" spc="-15" dirty="0">
                <a:latin typeface="Carlito"/>
                <a:cs typeface="Carlito"/>
              </a:rPr>
              <a:t>parentali, </a:t>
            </a:r>
            <a:r>
              <a:rPr sz="2800" spc="-5" dirty="0">
                <a:latin typeface="Carlito"/>
                <a:cs typeface="Carlito"/>
              </a:rPr>
              <a:t>permessi  </a:t>
            </a:r>
            <a:r>
              <a:rPr sz="2800" spc="-15" dirty="0">
                <a:latin typeface="Carlito"/>
                <a:cs typeface="Carlito"/>
              </a:rPr>
              <a:t>retribuiti 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aspettativa.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769" y="530478"/>
            <a:ext cx="446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Cosa </a:t>
            </a:r>
            <a:r>
              <a:rPr b="1" spc="-20" dirty="0">
                <a:latin typeface="Carlito"/>
                <a:cs typeface="Carlito"/>
              </a:rPr>
              <a:t>rientra </a:t>
            </a:r>
            <a:r>
              <a:rPr b="1" dirty="0">
                <a:latin typeface="Carlito"/>
                <a:cs typeface="Carlito"/>
              </a:rPr>
              <a:t>nei 120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5" dirty="0">
                <a:latin typeface="Carlito"/>
                <a:cs typeface="Carlito"/>
              </a:rPr>
              <a:t>gg.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783461"/>
            <a:ext cx="8486140" cy="4657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rlito"/>
                <a:cs typeface="Carlito"/>
              </a:rPr>
              <a:t>Per </a:t>
            </a:r>
            <a:r>
              <a:rPr sz="2800" spc="-10" dirty="0">
                <a:latin typeface="Carlito"/>
                <a:cs typeface="Carlito"/>
              </a:rPr>
              <a:t>quanto riguarda le </a:t>
            </a:r>
            <a:r>
              <a:rPr sz="2800" spc="-20" dirty="0">
                <a:latin typeface="Carlito"/>
                <a:cs typeface="Carlito"/>
              </a:rPr>
              <a:t>attività </a:t>
            </a:r>
            <a:r>
              <a:rPr sz="2800" spc="-10" dirty="0">
                <a:latin typeface="Carlito"/>
                <a:cs typeface="Carlito"/>
              </a:rPr>
              <a:t>didattiche, </a:t>
            </a:r>
            <a:r>
              <a:rPr sz="2800" spc="-5" dirty="0">
                <a:latin typeface="Carlito"/>
                <a:cs typeface="Carlito"/>
              </a:rPr>
              <a:t>l'art.3 </a:t>
            </a:r>
            <a:r>
              <a:rPr sz="2800" dirty="0">
                <a:latin typeface="Carlito"/>
                <a:cs typeface="Carlito"/>
              </a:rPr>
              <a:t>del </a:t>
            </a:r>
            <a:r>
              <a:rPr sz="2800" spc="-20" dirty="0">
                <a:latin typeface="Carlito"/>
                <a:cs typeface="Carlito"/>
              </a:rPr>
              <a:t>D.M.  </a:t>
            </a:r>
            <a:r>
              <a:rPr sz="2800" spc="-15" dirty="0">
                <a:latin typeface="Carlito"/>
                <a:cs typeface="Carlito"/>
              </a:rPr>
              <a:t>prevede </a:t>
            </a:r>
            <a:r>
              <a:rPr sz="2800" spc="-5" dirty="0">
                <a:latin typeface="Carlito"/>
                <a:cs typeface="Carlito"/>
              </a:rPr>
              <a:t>che nei </a:t>
            </a:r>
            <a:r>
              <a:rPr sz="2800" spc="-15" dirty="0">
                <a:latin typeface="Carlito"/>
                <a:cs typeface="Carlito"/>
              </a:rPr>
              <a:t>centoventi </a:t>
            </a:r>
            <a:r>
              <a:rPr sz="2800" spc="-5" dirty="0">
                <a:latin typeface="Carlito"/>
                <a:cs typeface="Carlito"/>
              </a:rPr>
              <a:t>giorni </a:t>
            </a:r>
            <a:r>
              <a:rPr sz="2800" spc="-10" dirty="0">
                <a:latin typeface="Carlito"/>
                <a:cs typeface="Carlito"/>
              </a:rPr>
              <a:t>siano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considerati: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Carlito"/>
              <a:buChar char="-"/>
              <a:tabLst>
                <a:tab pos="469900" algn="l"/>
                <a:tab pos="470534" algn="l"/>
              </a:tabLst>
            </a:pP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i giorni </a:t>
            </a:r>
            <a:r>
              <a:rPr sz="3200" b="1" spc="-20" dirty="0">
                <a:solidFill>
                  <a:srgbClr val="FF0000"/>
                </a:solidFill>
                <a:latin typeface="Carlito"/>
                <a:cs typeface="Carlito"/>
              </a:rPr>
              <a:t>effettivi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lezione;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-"/>
            </a:pPr>
            <a:endParaRPr sz="2750">
              <a:latin typeface="Carlito"/>
              <a:cs typeface="Carlito"/>
            </a:endParaRPr>
          </a:p>
          <a:p>
            <a:pPr marL="469900" marR="5080" indent="-457834" algn="just">
              <a:lnSpc>
                <a:spcPct val="100000"/>
              </a:lnSpc>
              <a:buFont typeface="Carlito"/>
              <a:buChar char="-"/>
              <a:tabLst>
                <a:tab pos="470534" algn="l"/>
              </a:tabLst>
            </a:pP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i giorni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impiegati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presso la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sede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servizio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per 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ogni 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altra</a:t>
            </a:r>
            <a:r>
              <a:rPr sz="3200" b="1" spc="6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attività  preordinata 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al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migliore  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svolgimento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dell'azione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didattica,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ivi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comprese 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quelle </a:t>
            </a:r>
            <a:r>
              <a:rPr sz="3200" b="1" spc="-20" dirty="0">
                <a:solidFill>
                  <a:srgbClr val="006FC0"/>
                </a:solidFill>
                <a:latin typeface="Carlito"/>
                <a:cs typeface="Carlito"/>
              </a:rPr>
              <a:t>valutative,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progettuali, 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formative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e  collegiali.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278714"/>
            <a:ext cx="6896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rlito"/>
                <a:cs typeface="Carlito"/>
              </a:rPr>
              <a:t>Novità </a:t>
            </a:r>
            <a:r>
              <a:rPr b="1" spc="-5" dirty="0">
                <a:latin typeface="Carlito"/>
                <a:cs typeface="Carlito"/>
              </a:rPr>
              <a:t>2019-20 </a:t>
            </a:r>
            <a:r>
              <a:rPr b="1" dirty="0">
                <a:latin typeface="Carlito"/>
                <a:cs typeface="Carlito"/>
              </a:rPr>
              <a:t>dalla </a:t>
            </a:r>
            <a:r>
              <a:rPr b="1" spc="-15" dirty="0">
                <a:latin typeface="Carlito"/>
                <a:cs typeface="Carlito"/>
              </a:rPr>
              <a:t>Circolare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MIUR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833" y="2209546"/>
            <a:ext cx="62712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rlito"/>
                <a:cs typeface="Carlito"/>
              </a:rPr>
              <a:t>prioritario </a:t>
            </a:r>
            <a:r>
              <a:rPr sz="3600" b="1" spc="-10" dirty="0">
                <a:latin typeface="Carlito"/>
                <a:cs typeface="Carlito"/>
              </a:rPr>
              <a:t>dedicare </a:t>
            </a:r>
            <a:r>
              <a:rPr sz="3600" b="1" dirty="0">
                <a:latin typeface="Carlito"/>
                <a:cs typeface="Carlito"/>
              </a:rPr>
              <a:t>una</a:t>
            </a:r>
            <a:r>
              <a:rPr sz="3600" b="1" spc="-40" dirty="0">
                <a:latin typeface="Carlito"/>
                <a:cs typeface="Carlito"/>
              </a:rPr>
              <a:t> </a:t>
            </a:r>
            <a:r>
              <a:rPr sz="3600" b="1" dirty="0">
                <a:latin typeface="Carlito"/>
                <a:cs typeface="Carlito"/>
              </a:rPr>
              <a:t>specifica  </a:t>
            </a:r>
            <a:r>
              <a:rPr sz="3600" b="1" spc="-20" dirty="0">
                <a:latin typeface="Carlito"/>
                <a:cs typeface="Carlito"/>
              </a:rPr>
              <a:t>attenzione </a:t>
            </a:r>
            <a:r>
              <a:rPr sz="3600" b="1" dirty="0">
                <a:latin typeface="Carlito"/>
                <a:cs typeface="Carlito"/>
              </a:rPr>
              <a:t>ai</a:t>
            </a:r>
            <a:r>
              <a:rPr sz="3600" b="1" spc="15" dirty="0">
                <a:latin typeface="Carlito"/>
                <a:cs typeface="Carlito"/>
              </a:rPr>
              <a:t> </a:t>
            </a:r>
            <a:r>
              <a:rPr sz="3600" b="1" spc="-20" dirty="0">
                <a:latin typeface="Carlito"/>
                <a:cs typeface="Carlito"/>
              </a:rPr>
              <a:t>temi</a:t>
            </a:r>
            <a:endParaRPr sz="3600">
              <a:latin typeface="Carlito"/>
              <a:cs typeface="Carlito"/>
            </a:endParaRPr>
          </a:p>
          <a:p>
            <a:pPr marL="66040" marR="62865" algn="ctr">
              <a:lnSpc>
                <a:spcPct val="100000"/>
              </a:lnSpc>
            </a:pPr>
            <a:r>
              <a:rPr sz="3600" b="1" spc="-250" dirty="0">
                <a:solidFill>
                  <a:srgbClr val="FF0000"/>
                </a:solidFill>
                <a:latin typeface="Arial"/>
                <a:cs typeface="Arial"/>
              </a:rPr>
              <a:t>dell’educazione </a:t>
            </a:r>
            <a:r>
              <a:rPr sz="3600" b="1" spc="-175" dirty="0">
                <a:solidFill>
                  <a:srgbClr val="FF0000"/>
                </a:solidFill>
                <a:latin typeface="Arial"/>
                <a:cs typeface="Arial"/>
              </a:rPr>
              <a:t>alla </a:t>
            </a:r>
            <a:r>
              <a:rPr sz="3600" b="1" spc="-225" dirty="0">
                <a:solidFill>
                  <a:srgbClr val="FF0000"/>
                </a:solidFill>
                <a:latin typeface="Arial"/>
                <a:cs typeface="Arial"/>
              </a:rPr>
              <a:t>sostenibilità  </a:t>
            </a:r>
            <a:r>
              <a:rPr sz="3600" b="1" dirty="0">
                <a:latin typeface="Carlito"/>
                <a:cs typeface="Carlito"/>
              </a:rPr>
              <a:t>(per la sua </a:t>
            </a:r>
            <a:r>
              <a:rPr sz="3600" b="1" spc="-15" dirty="0">
                <a:latin typeface="Carlito"/>
                <a:cs typeface="Carlito"/>
              </a:rPr>
              <a:t>valenza</a:t>
            </a:r>
            <a:r>
              <a:rPr sz="3600" b="1" spc="-50" dirty="0">
                <a:latin typeface="Carlito"/>
                <a:cs typeface="Carlito"/>
              </a:rPr>
              <a:t> </a:t>
            </a:r>
            <a:r>
              <a:rPr sz="3600" b="1" spc="-20" dirty="0">
                <a:latin typeface="Carlito"/>
                <a:cs typeface="Carlito"/>
              </a:rPr>
              <a:t>trasversale).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094" y="278714"/>
            <a:ext cx="7280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80" dirty="0">
                <a:latin typeface="Arial"/>
                <a:cs typeface="Arial"/>
              </a:rPr>
              <a:t>Alcuni </a:t>
            </a:r>
            <a:r>
              <a:rPr b="1" spc="-204" dirty="0">
                <a:latin typeface="Arial"/>
                <a:cs typeface="Arial"/>
              </a:rPr>
              <a:t>approfondimenti </a:t>
            </a:r>
            <a:r>
              <a:rPr b="1" spc="-195" dirty="0">
                <a:latin typeface="Arial"/>
                <a:cs typeface="Arial"/>
              </a:rPr>
              <a:t>in </a:t>
            </a:r>
            <a:r>
              <a:rPr b="1" spc="-165" dirty="0">
                <a:latin typeface="Arial"/>
                <a:cs typeface="Arial"/>
              </a:rPr>
              <a:t>merito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335" dirty="0">
                <a:latin typeface="Arial"/>
                <a:cs typeface="Arial"/>
              </a:rPr>
              <a:t>a…..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2209546"/>
            <a:ext cx="8585200" cy="341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buChar char="-"/>
              <a:tabLst>
                <a:tab pos="255904" algn="l"/>
              </a:tabLst>
            </a:pPr>
            <a:r>
              <a:rPr sz="4400" spc="-10" dirty="0">
                <a:latin typeface="Carlito"/>
                <a:cs typeface="Carlito"/>
              </a:rPr>
              <a:t>Adeguata </a:t>
            </a:r>
            <a:r>
              <a:rPr sz="4400" dirty="0">
                <a:latin typeface="Carlito"/>
                <a:cs typeface="Carlito"/>
              </a:rPr>
              <a:t>e </a:t>
            </a:r>
            <a:r>
              <a:rPr sz="4400" spc="-30" dirty="0">
                <a:latin typeface="Carlito"/>
                <a:cs typeface="Carlito"/>
              </a:rPr>
              <a:t>corretta </a:t>
            </a:r>
            <a:r>
              <a:rPr sz="4400" spc="-10" dirty="0">
                <a:latin typeface="Carlito"/>
                <a:cs typeface="Carlito"/>
              </a:rPr>
              <a:t>informazione</a:t>
            </a:r>
            <a:r>
              <a:rPr sz="4400" spc="-110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sui  </a:t>
            </a:r>
            <a:r>
              <a:rPr sz="4400" b="1" spc="-5" dirty="0">
                <a:latin typeface="Carlito"/>
                <a:cs typeface="Carlito"/>
              </a:rPr>
              <a:t>diritti </a:t>
            </a:r>
            <a:r>
              <a:rPr sz="4400" b="1" dirty="0">
                <a:latin typeface="Carlito"/>
                <a:cs typeface="Carlito"/>
              </a:rPr>
              <a:t>e </a:t>
            </a:r>
            <a:r>
              <a:rPr sz="4400" b="1" spc="-10" dirty="0">
                <a:latin typeface="Carlito"/>
                <a:cs typeface="Carlito"/>
              </a:rPr>
              <a:t>doveri </a:t>
            </a:r>
            <a:r>
              <a:rPr sz="4400" b="1" spc="-5" dirty="0">
                <a:latin typeface="Carlito"/>
                <a:cs typeface="Carlito"/>
              </a:rPr>
              <a:t>connessi </a:t>
            </a:r>
            <a:r>
              <a:rPr sz="4400" b="1" dirty="0">
                <a:latin typeface="Carlito"/>
                <a:cs typeface="Carlito"/>
              </a:rPr>
              <a:t>al </a:t>
            </a:r>
            <a:r>
              <a:rPr sz="4400" b="1" spc="-10" dirty="0">
                <a:latin typeface="Carlito"/>
                <a:cs typeface="Carlito"/>
              </a:rPr>
              <a:t>loro nuovo  </a:t>
            </a:r>
            <a:r>
              <a:rPr sz="4400" b="1" spc="-20" dirty="0">
                <a:latin typeface="Carlito"/>
                <a:cs typeface="Carlito"/>
              </a:rPr>
              <a:t>status</a:t>
            </a:r>
            <a:r>
              <a:rPr sz="4400" b="1" spc="-5" dirty="0">
                <a:latin typeface="Carlito"/>
                <a:cs typeface="Carlito"/>
              </a:rPr>
              <a:t> </a:t>
            </a:r>
            <a:r>
              <a:rPr sz="4400" b="1" spc="-5" dirty="0" err="1">
                <a:latin typeface="Carlito"/>
                <a:cs typeface="Carlito"/>
              </a:rPr>
              <a:t>giuridico</a:t>
            </a:r>
            <a:r>
              <a:rPr sz="4400" spc="-5" dirty="0" smtClean="0">
                <a:latin typeface="Carlito"/>
                <a:cs typeface="Carlito"/>
              </a:rPr>
              <a:t>.</a:t>
            </a:r>
            <a:endParaRPr lang="it-IT" sz="4400" spc="-5" dirty="0" smtClean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buChar char="-"/>
              <a:tabLst>
                <a:tab pos="255904" algn="l"/>
              </a:tabLst>
            </a:pPr>
            <a:endParaRPr sz="4400" dirty="0">
              <a:latin typeface="Carlito"/>
              <a:cs typeface="Carlito"/>
            </a:endParaRPr>
          </a:p>
          <a:p>
            <a:pPr marL="255270" indent="-243204" algn="ctr">
              <a:lnSpc>
                <a:spcPct val="100000"/>
              </a:lnSpc>
              <a:buChar char="-"/>
              <a:tabLst>
                <a:tab pos="255904" algn="l"/>
              </a:tabLst>
            </a:pPr>
            <a:r>
              <a:rPr sz="4400" spc="-10" dirty="0">
                <a:latin typeface="Carlito"/>
                <a:cs typeface="Carlito"/>
              </a:rPr>
              <a:t>Fondo </a:t>
            </a:r>
            <a:r>
              <a:rPr sz="4400" spc="-15" dirty="0">
                <a:latin typeface="Carlito"/>
                <a:cs typeface="Carlito"/>
              </a:rPr>
              <a:t>espero</a:t>
            </a:r>
            <a:endParaRPr sz="4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0057" y="278714"/>
            <a:ext cx="36436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Obblighi di</a:t>
            </a:r>
            <a:r>
              <a:rPr b="1" spc="-1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servizio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139" y="2347087"/>
            <a:ext cx="842581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6FC0"/>
                </a:solidFill>
                <a:latin typeface="Carlito"/>
                <a:cs typeface="Carlito"/>
              </a:rPr>
              <a:t>Attività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insegnamento </a:t>
            </a:r>
            <a:r>
              <a:rPr sz="3200" b="1" spc="5" dirty="0">
                <a:solidFill>
                  <a:srgbClr val="006FC0"/>
                </a:solidFill>
                <a:latin typeface="Carlito"/>
                <a:cs typeface="Carlito"/>
              </a:rPr>
              <a:t>(CCNL,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art.</a:t>
            </a:r>
            <a:r>
              <a:rPr sz="3200" b="1" spc="-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28)</a:t>
            </a:r>
            <a:endParaRPr sz="3200">
              <a:latin typeface="Carlito"/>
              <a:cs typeface="Carlito"/>
            </a:endParaRPr>
          </a:p>
          <a:p>
            <a:pPr marL="12700" marR="5080" algn="ctr">
              <a:lnSpc>
                <a:spcPts val="7680"/>
              </a:lnSpc>
              <a:spcBef>
                <a:spcPts val="894"/>
              </a:spcBef>
            </a:pPr>
            <a:r>
              <a:rPr sz="3200" b="1" spc="-135" dirty="0">
                <a:solidFill>
                  <a:srgbClr val="006FC0"/>
                </a:solidFill>
                <a:latin typeface="Arial"/>
                <a:cs typeface="Arial"/>
              </a:rPr>
              <a:t>Attività </a:t>
            </a:r>
            <a:r>
              <a:rPr sz="3200" b="1" spc="-190" dirty="0">
                <a:solidFill>
                  <a:srgbClr val="006FC0"/>
                </a:solidFill>
                <a:latin typeface="Arial"/>
                <a:cs typeface="Arial"/>
              </a:rPr>
              <a:t>funzionali </a:t>
            </a:r>
            <a:r>
              <a:rPr sz="3200" b="1" spc="-204" dirty="0">
                <a:solidFill>
                  <a:srgbClr val="006FC0"/>
                </a:solidFill>
                <a:latin typeface="Arial"/>
                <a:cs typeface="Arial"/>
              </a:rPr>
              <a:t>all’insegnamento </a:t>
            </a:r>
            <a:r>
              <a:rPr sz="3200" b="1" spc="-420" dirty="0">
                <a:solidFill>
                  <a:srgbClr val="006FC0"/>
                </a:solidFill>
                <a:latin typeface="Arial"/>
                <a:cs typeface="Arial"/>
              </a:rPr>
              <a:t>(CCNL </a:t>
            </a:r>
            <a:r>
              <a:rPr sz="3200" b="1" spc="-75" dirty="0">
                <a:solidFill>
                  <a:srgbClr val="006FC0"/>
                </a:solidFill>
                <a:latin typeface="Arial"/>
                <a:cs typeface="Arial"/>
              </a:rPr>
              <a:t>art. </a:t>
            </a:r>
            <a:r>
              <a:rPr sz="3200" b="1" spc="-130" dirty="0">
                <a:solidFill>
                  <a:srgbClr val="006FC0"/>
                </a:solidFill>
                <a:latin typeface="Arial"/>
                <a:cs typeface="Arial"/>
              </a:rPr>
              <a:t>29)  </a:t>
            </a:r>
            <a:r>
              <a:rPr sz="3200" b="1" spc="-20" dirty="0">
                <a:solidFill>
                  <a:srgbClr val="006FC0"/>
                </a:solidFill>
                <a:latin typeface="Carlito"/>
                <a:cs typeface="Carlito"/>
              </a:rPr>
              <a:t>Attività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aggiuntive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(CCNL art.</a:t>
            </a:r>
            <a:r>
              <a:rPr sz="3200" b="1" spc="-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30)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390" y="278714"/>
            <a:ext cx="7115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latin typeface="Carlito"/>
                <a:cs typeface="Carlito"/>
              </a:rPr>
              <a:t>Attività </a:t>
            </a:r>
            <a:r>
              <a:rPr b="1" spc="-5" dirty="0">
                <a:latin typeface="Carlito"/>
                <a:cs typeface="Carlito"/>
              </a:rPr>
              <a:t>di </a:t>
            </a:r>
            <a:r>
              <a:rPr b="1" spc="-10" dirty="0">
                <a:latin typeface="Carlito"/>
                <a:cs typeface="Carlito"/>
              </a:rPr>
              <a:t>insegnamento </a:t>
            </a:r>
            <a:r>
              <a:rPr b="1" dirty="0">
                <a:latin typeface="Carlito"/>
                <a:cs typeface="Carlito"/>
              </a:rPr>
              <a:t>art. 28</a:t>
            </a:r>
            <a:r>
              <a:rPr b="1" spc="3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CCNL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47113"/>
            <a:ext cx="3896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Verdana"/>
                <a:cs typeface="Verdana"/>
              </a:rPr>
              <a:t>Scuola</a:t>
            </a:r>
            <a:r>
              <a:rPr sz="2800" b="1" spc="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Verdana"/>
                <a:cs typeface="Verdana"/>
              </a:rPr>
              <a:t>dell’infanzia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8" y="1947113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25</a:t>
            </a:r>
            <a:r>
              <a:rPr sz="2800" b="1" spc="-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ore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800857"/>
            <a:ext cx="3163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Scuola</a:t>
            </a:r>
            <a:r>
              <a:rPr sz="2800" b="1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primaria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8" y="2800857"/>
            <a:ext cx="2114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22 ore +</a:t>
            </a:r>
            <a:r>
              <a:rPr sz="2800" b="1" spc="-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654678"/>
            <a:ext cx="8066405" cy="191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85335" algn="l"/>
              </a:tabLst>
            </a:pP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Scuola</a:t>
            </a:r>
            <a:r>
              <a:rPr sz="2800" b="1" spc="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Verdana"/>
                <a:cs typeface="Verdana"/>
              </a:rPr>
              <a:t>secondaria	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18</a:t>
            </a:r>
            <a:r>
              <a:rPr sz="2800" b="1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ore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</a:pP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Non meno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di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5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giorni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a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settimana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fatto salvo il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part</a:t>
            </a:r>
            <a:r>
              <a:rPr sz="2000" b="1" spc="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time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6FC0"/>
                </a:solidFill>
                <a:latin typeface="Verdana"/>
                <a:cs typeface="Verdana"/>
              </a:rPr>
              <a:t>Attività 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2800" b="1" spc="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Verdana"/>
                <a:cs typeface="Verdana"/>
              </a:rPr>
              <a:t>potenziamento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599"/>
            <a:ext cx="9144000" cy="706120"/>
          </a:xfrm>
          <a:custGeom>
            <a:avLst/>
            <a:gdLst/>
            <a:ahLst/>
            <a:cxnLst/>
            <a:rect l="l" t="t" r="r" b="b"/>
            <a:pathLst>
              <a:path w="9144000" h="706119">
                <a:moveTo>
                  <a:pt x="9144000" y="0"/>
                </a:moveTo>
                <a:lnTo>
                  <a:pt x="0" y="0"/>
                </a:lnTo>
                <a:lnTo>
                  <a:pt x="0" y="706094"/>
                </a:lnTo>
                <a:lnTo>
                  <a:pt x="9144000" y="70609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3500" b="1" spc="-150" dirty="0">
                <a:latin typeface="Arial"/>
                <a:cs typeface="Arial"/>
              </a:rPr>
              <a:t>Attività </a:t>
            </a:r>
            <a:r>
              <a:rPr sz="3500" b="1" spc="-204" dirty="0">
                <a:latin typeface="Arial"/>
                <a:cs typeface="Arial"/>
              </a:rPr>
              <a:t>funzionali </a:t>
            </a:r>
            <a:r>
              <a:rPr sz="3500" b="1" spc="-225" dirty="0">
                <a:latin typeface="Arial"/>
                <a:cs typeface="Arial"/>
              </a:rPr>
              <a:t>all’insegnamento </a:t>
            </a:r>
            <a:r>
              <a:rPr sz="3500" b="1" dirty="0">
                <a:latin typeface="Carlito"/>
                <a:cs typeface="Carlito"/>
              </a:rPr>
              <a:t>art. 29</a:t>
            </a:r>
            <a:r>
              <a:rPr sz="3500" b="1" spc="10" dirty="0">
                <a:latin typeface="Carlito"/>
                <a:cs typeface="Carlito"/>
              </a:rPr>
              <a:t> </a:t>
            </a:r>
            <a:r>
              <a:rPr sz="3500" b="1" spc="-5" dirty="0">
                <a:latin typeface="Carlito"/>
                <a:cs typeface="Carlito"/>
              </a:rPr>
              <a:t>CCNL</a:t>
            </a:r>
            <a:endParaRPr sz="3500" dirty="0">
              <a:latin typeface="Carlito"/>
              <a:cs typeface="Carlito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8600" y="12192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Ogni impegno inerente alla funzione docente previsto dai diversi ordinamenti scolastici, obbligatorie e non retribuite</a:t>
            </a:r>
            <a:r>
              <a:rPr lang="it-IT" sz="3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it-IT" sz="12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Comprende tutte le attività, anche a carattere collegiale, di formazione, compresa  la preparazione dei lavori degli organi collegiali, la  partecipazione alle riunioni e l’attuazione delle delibere adottate  dai predetti organi. 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12"/>
            <a:ext cx="9144000" cy="1066165"/>
          </a:xfrm>
          <a:custGeom>
            <a:avLst/>
            <a:gdLst/>
            <a:ahLst/>
            <a:cxnLst/>
            <a:rect l="l" t="t" r="r" b="b"/>
            <a:pathLst>
              <a:path w="9144000" h="1066165">
                <a:moveTo>
                  <a:pt x="9144000" y="0"/>
                </a:moveTo>
                <a:lnTo>
                  <a:pt x="0" y="0"/>
                </a:lnTo>
                <a:lnTo>
                  <a:pt x="0" y="1066126"/>
                </a:lnTo>
                <a:lnTo>
                  <a:pt x="9144000" y="106612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2020" marR="5080" indent="-2176780">
              <a:lnSpc>
                <a:spcPct val="100000"/>
              </a:lnSpc>
              <a:spcBef>
                <a:spcPts val="105"/>
              </a:spcBef>
            </a:pPr>
            <a:r>
              <a:rPr sz="3500" b="1" spc="-150" dirty="0">
                <a:latin typeface="Arial"/>
                <a:cs typeface="Arial"/>
              </a:rPr>
              <a:t>Attività </a:t>
            </a:r>
            <a:r>
              <a:rPr sz="3500" b="1" spc="-204" dirty="0">
                <a:latin typeface="Arial"/>
                <a:cs typeface="Arial"/>
              </a:rPr>
              <a:t>funzionali </a:t>
            </a:r>
            <a:r>
              <a:rPr sz="3500" b="1" spc="-225" dirty="0">
                <a:latin typeface="Arial"/>
                <a:cs typeface="Arial"/>
              </a:rPr>
              <a:t>all’insegnamento </a:t>
            </a:r>
            <a:r>
              <a:rPr sz="3500" b="1" dirty="0">
                <a:latin typeface="Carlito"/>
                <a:cs typeface="Carlito"/>
              </a:rPr>
              <a:t>art. 29 </a:t>
            </a:r>
            <a:r>
              <a:rPr sz="3500" b="1" spc="-5" dirty="0">
                <a:latin typeface="Carlito"/>
                <a:cs typeface="Carlito"/>
              </a:rPr>
              <a:t>CCNL  Adempimenti</a:t>
            </a:r>
            <a:r>
              <a:rPr sz="3500" b="1" spc="-45" dirty="0">
                <a:latin typeface="Carlito"/>
                <a:cs typeface="Carlito"/>
              </a:rPr>
              <a:t> </a:t>
            </a:r>
            <a:r>
              <a:rPr sz="3500" b="1" dirty="0">
                <a:latin typeface="Carlito"/>
                <a:cs typeface="Carlito"/>
              </a:rPr>
              <a:t>individuali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01" y="2339467"/>
            <a:ext cx="8943797" cy="382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Rientrano le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attività</a:t>
            </a:r>
            <a:r>
              <a:rPr sz="28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relative:</a:t>
            </a:r>
            <a:endParaRPr sz="2800" b="1" dirty="0">
              <a:solidFill>
                <a:srgbClr val="FF0000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b="1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alla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preparazione delle lezioni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e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delle</a:t>
            </a:r>
            <a:r>
              <a:rPr sz="28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esercitazioni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b="1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alla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correzione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degli</a:t>
            </a:r>
            <a:r>
              <a:rPr sz="28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elaborati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b="1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ai rapporti individuali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con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le</a:t>
            </a:r>
            <a:r>
              <a:rPr sz="28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famiglie</a:t>
            </a:r>
            <a:endParaRPr sz="2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624"/>
            <a:ext cx="9144000" cy="1138555"/>
          </a:xfrm>
          <a:custGeom>
            <a:avLst/>
            <a:gdLst/>
            <a:ahLst/>
            <a:cxnLst/>
            <a:rect l="l" t="t" r="r" b="b"/>
            <a:pathLst>
              <a:path w="9144000" h="1138555">
                <a:moveTo>
                  <a:pt x="9144000" y="0"/>
                </a:moveTo>
                <a:lnTo>
                  <a:pt x="0" y="0"/>
                </a:lnTo>
                <a:lnTo>
                  <a:pt x="0" y="1138135"/>
                </a:lnTo>
                <a:lnTo>
                  <a:pt x="9144000" y="113813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33" y="120776"/>
            <a:ext cx="893889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2860" marR="5080" indent="-2550795">
              <a:lnSpc>
                <a:spcPct val="100000"/>
              </a:lnSpc>
              <a:spcBef>
                <a:spcPts val="100"/>
              </a:spcBef>
            </a:pPr>
            <a:r>
              <a:rPr sz="3500" b="1" spc="-150" dirty="0">
                <a:latin typeface="Arial"/>
                <a:cs typeface="Arial"/>
              </a:rPr>
              <a:t>Attività </a:t>
            </a:r>
            <a:r>
              <a:rPr sz="3500" b="1" spc="-204" dirty="0">
                <a:latin typeface="Arial"/>
                <a:cs typeface="Arial"/>
              </a:rPr>
              <a:t>funzionali </a:t>
            </a:r>
            <a:r>
              <a:rPr sz="3500" b="1" spc="-225" dirty="0">
                <a:latin typeface="Arial"/>
                <a:cs typeface="Arial"/>
              </a:rPr>
              <a:t>all’insegnamento </a:t>
            </a:r>
            <a:r>
              <a:rPr sz="3500" b="1" dirty="0">
                <a:latin typeface="Carlito"/>
                <a:cs typeface="Carlito"/>
              </a:rPr>
              <a:t>art. 29 </a:t>
            </a:r>
            <a:r>
              <a:rPr sz="3500" b="1" spc="-5" dirty="0">
                <a:latin typeface="Carlito"/>
                <a:cs typeface="Carlito"/>
              </a:rPr>
              <a:t>CCNL  </a:t>
            </a:r>
            <a:r>
              <a:rPr sz="3500" b="1" spc="-25" dirty="0">
                <a:latin typeface="Carlito"/>
                <a:cs typeface="Carlito"/>
              </a:rPr>
              <a:t>Attività </a:t>
            </a:r>
            <a:r>
              <a:rPr sz="3500" b="1" dirty="0">
                <a:latin typeface="Carlito"/>
                <a:cs typeface="Carlito"/>
              </a:rPr>
              <a:t>collegiali </a:t>
            </a:r>
            <a:r>
              <a:rPr sz="3500" b="1" spc="-5" dirty="0">
                <a:latin typeface="Carlito"/>
                <a:cs typeface="Carlito"/>
              </a:rPr>
              <a:t>c.</a:t>
            </a:r>
            <a:r>
              <a:rPr sz="3500" b="1" spc="-50" dirty="0">
                <a:latin typeface="Carlito"/>
                <a:cs typeface="Carlito"/>
              </a:rPr>
              <a:t> </a:t>
            </a:r>
            <a:r>
              <a:rPr sz="3500" b="1" dirty="0">
                <a:latin typeface="Carlito"/>
                <a:cs typeface="Carlito"/>
              </a:rPr>
              <a:t>3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78919"/>
            <a:ext cx="8521065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AutoNum type="alphaUcParenR"/>
            </a:pPr>
            <a:endParaRPr sz="2350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AutoNum type="alphaUcParenR"/>
            </a:pPr>
            <a:endParaRPr sz="1900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" y="1219200"/>
            <a:ext cx="9144000" cy="623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Partecipazione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alle riunioni del </a:t>
            </a:r>
            <a:r>
              <a:rPr lang="it-IT"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Collegio </a:t>
            </a:r>
            <a:r>
              <a:rPr lang="it-IT" sz="24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dei </a:t>
            </a:r>
            <a:r>
              <a:rPr lang="it-IT"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docenti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, ivi compresa l’attività di  programmazione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e verifica di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inizio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e fine </a:t>
            </a:r>
            <a:r>
              <a:rPr lang="it-IT" sz="2400" spc="-5" dirty="0" smtClean="0">
                <a:solidFill>
                  <a:srgbClr val="006FC0"/>
                </a:solidFill>
                <a:latin typeface="Verdana"/>
                <a:cs typeface="Verdana"/>
              </a:rPr>
              <a:t>anno, incontri con le</a:t>
            </a:r>
            <a:r>
              <a:rPr lang="it-IT" sz="2400" spc="-5" dirty="0" smtClean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 </a:t>
            </a:r>
            <a:r>
              <a:rPr lang="it-IT" sz="2400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famiglie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it-IT" sz="2400" spc="-5" dirty="0" smtClean="0">
                <a:solidFill>
                  <a:srgbClr val="006FC0"/>
                </a:solidFill>
                <a:latin typeface="Verdana"/>
                <a:cs typeface="Verdana"/>
              </a:rPr>
              <a:t>fino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a </a:t>
            </a:r>
            <a:r>
              <a:rPr lang="it-IT" sz="2400" b="1" spc="-5" dirty="0">
                <a:solidFill>
                  <a:srgbClr val="006FC0"/>
                </a:solidFill>
                <a:latin typeface="Verdana"/>
                <a:cs typeface="Verdana"/>
              </a:rPr>
              <a:t>40 </a:t>
            </a:r>
            <a:r>
              <a:rPr lang="it-IT" sz="2400" b="1" spc="-10" dirty="0">
                <a:solidFill>
                  <a:srgbClr val="006FC0"/>
                </a:solidFill>
                <a:latin typeface="Verdana"/>
                <a:cs typeface="Verdana"/>
              </a:rPr>
              <a:t>ore</a:t>
            </a:r>
            <a:r>
              <a:rPr lang="it-IT" sz="2400" b="1" spc="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it-IT" sz="2400" b="1" spc="-5" dirty="0">
                <a:solidFill>
                  <a:srgbClr val="006FC0"/>
                </a:solidFill>
                <a:latin typeface="Verdana"/>
                <a:cs typeface="Verdana"/>
              </a:rPr>
              <a:t>annue</a:t>
            </a:r>
            <a:r>
              <a:rPr lang="it-IT" sz="2400" b="1" spc="-5" dirty="0" smtClean="0">
                <a:solidFill>
                  <a:srgbClr val="006FC0"/>
                </a:solidFill>
                <a:latin typeface="Verdana"/>
                <a:cs typeface="Verdana"/>
              </a:rPr>
              <a:t>;</a:t>
            </a:r>
          </a:p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355600" algn="l"/>
              </a:tabLst>
            </a:pPr>
            <a:endParaRPr lang="it-IT" sz="2400" b="1" spc="-5" dirty="0" smtClean="0">
              <a:solidFill>
                <a:srgbClr val="006FC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2400" spc="-15" dirty="0" smtClean="0">
                <a:solidFill>
                  <a:srgbClr val="006FC0"/>
                </a:solidFill>
                <a:latin typeface="Verdana"/>
                <a:cs typeface="Verdana"/>
              </a:rPr>
              <a:t>Partecipazione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alle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attività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collegiali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dei consigli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di classe, di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interclasse, di </a:t>
            </a:r>
            <a:r>
              <a:rPr lang="it-IT"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 intersezione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. </a:t>
            </a:r>
            <a:endParaRPr lang="it-IT" sz="2400" spc="-10" dirty="0" smtClean="0">
              <a:solidFill>
                <a:srgbClr val="006FC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2400" spc="-10" dirty="0" smtClean="0">
                <a:solidFill>
                  <a:srgbClr val="006FC0"/>
                </a:solidFill>
                <a:latin typeface="Verdana"/>
                <a:cs typeface="Verdana"/>
              </a:rPr>
              <a:t>Gli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obblighi relativi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a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queste attività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sono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programmati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secondo  criteri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stabiliti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dal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collegio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dei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docenti,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in modo tale da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prevedere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un </a:t>
            </a:r>
            <a:r>
              <a:rPr lang="it-IT" sz="2400" spc="-10" dirty="0">
                <a:solidFill>
                  <a:srgbClr val="006FC0"/>
                </a:solidFill>
                <a:latin typeface="Verdana"/>
                <a:cs typeface="Verdana"/>
              </a:rPr>
              <a:t>impegno  </a:t>
            </a:r>
            <a:r>
              <a:rPr lang="it-IT" sz="2400" spc="-5" dirty="0">
                <a:solidFill>
                  <a:srgbClr val="006FC0"/>
                </a:solidFill>
                <a:latin typeface="Verdana"/>
                <a:cs typeface="Verdana"/>
              </a:rPr>
              <a:t>individuale fino </a:t>
            </a:r>
            <a:r>
              <a:rPr lang="it-IT" sz="2400" spc="-5" dirty="0" smtClean="0">
                <a:solidFill>
                  <a:srgbClr val="006FC0"/>
                </a:solidFill>
                <a:latin typeface="Verdana"/>
                <a:cs typeface="Verdana"/>
              </a:rPr>
              <a:t>a 40 ore annue</a:t>
            </a:r>
            <a:endParaRPr lang="it-IT" sz="24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50100"/>
              </a:lnSpc>
              <a:spcBef>
                <a:spcPts val="100"/>
              </a:spcBef>
              <a:buAutoNum type="alphaUcParenR"/>
              <a:tabLst>
                <a:tab pos="355600" algn="l"/>
              </a:tabLst>
            </a:pPr>
            <a:endParaRPr lang="it-IT"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2120" y="530478"/>
            <a:ext cx="4163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Il </a:t>
            </a:r>
            <a:r>
              <a:rPr b="1" spc="-5" dirty="0">
                <a:latin typeface="Carlito"/>
                <a:cs typeface="Carlito"/>
              </a:rPr>
              <a:t>Piano </a:t>
            </a:r>
            <a:r>
              <a:rPr b="1" dirty="0">
                <a:latin typeface="Carlito"/>
                <a:cs typeface="Carlito"/>
              </a:rPr>
              <a:t>di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formazione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735328"/>
            <a:ext cx="8412480" cy="172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353060" algn="l"/>
              </a:tabLst>
            </a:pPr>
            <a:r>
              <a:rPr lang="it-IT"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33.000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neoassunti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sul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territorio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nazionale per </a:t>
            </a:r>
            <a:r>
              <a:rPr sz="2400" b="1" spc="-75" dirty="0">
                <a:solidFill>
                  <a:srgbClr val="006FC0"/>
                </a:solidFill>
                <a:latin typeface="Arial"/>
                <a:cs typeface="Arial"/>
              </a:rPr>
              <a:t>l’a</a:t>
            </a:r>
            <a:r>
              <a:rPr sz="2400" b="1" spc="-75" dirty="0">
                <a:solidFill>
                  <a:srgbClr val="006FC0"/>
                </a:solidFill>
                <a:latin typeface="Carlito"/>
                <a:cs typeface="Carlito"/>
              </a:rPr>
              <a:t>.s.</a:t>
            </a:r>
            <a:r>
              <a:rPr sz="2400" b="1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2019-20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Wingdings"/>
              <a:buChar char=""/>
            </a:pPr>
            <a:endParaRPr sz="2350" dirty="0"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buClr>
                <a:srgbClr val="006FC0"/>
              </a:buClr>
              <a:tabLst>
                <a:tab pos="353060" algn="l"/>
              </a:tabLst>
            </a:pPr>
            <a:r>
              <a:rPr lang="it-IT" sz="3200" b="1" spc="-5" dirty="0" smtClean="0">
                <a:solidFill>
                  <a:srgbClr val="C00000"/>
                </a:solidFill>
                <a:latin typeface="Carlito"/>
                <a:cs typeface="Carlito"/>
              </a:rPr>
              <a:t>43</a:t>
            </a:r>
            <a:r>
              <a:rPr sz="3200" b="1" spc="-5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rlito"/>
                <a:cs typeface="Carlito"/>
              </a:rPr>
              <a:t>neoassunti </a:t>
            </a:r>
            <a:r>
              <a:rPr sz="3200" spc="-5" dirty="0">
                <a:solidFill>
                  <a:srgbClr val="006FC0"/>
                </a:solidFill>
                <a:latin typeface="Carlito"/>
                <a:cs typeface="Carlito"/>
              </a:rPr>
              <a:t>delle scuole </a:t>
            </a:r>
            <a:r>
              <a:rPr sz="3200" spc="-5" dirty="0" err="1">
                <a:solidFill>
                  <a:srgbClr val="006FC0"/>
                </a:solidFill>
                <a:latin typeface="Carlito"/>
                <a:cs typeface="Carlito"/>
              </a:rPr>
              <a:t>della</a:t>
            </a:r>
            <a:r>
              <a:rPr sz="320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endParaRPr lang="it-IT" sz="3200" spc="-5" dirty="0" smtClean="0">
              <a:solidFill>
                <a:srgbClr val="006FC0"/>
              </a:solidFill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buClr>
                <a:srgbClr val="006FC0"/>
              </a:buClr>
              <a:tabLst>
                <a:tab pos="353060" algn="l"/>
              </a:tabLst>
            </a:pPr>
            <a:r>
              <a:rPr lang="it-IT" sz="3200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it-IT" sz="3200" b="1" spc="-5" dirty="0" smtClean="0">
                <a:solidFill>
                  <a:srgbClr val="006FC0"/>
                </a:solidFill>
                <a:latin typeface="Carlito"/>
                <a:cs typeface="Carlito"/>
              </a:rPr>
              <a:t>    </a:t>
            </a:r>
            <a:r>
              <a:rPr sz="3200" b="1" spc="-20" dirty="0" smtClean="0">
                <a:solidFill>
                  <a:srgbClr val="006FC0"/>
                </a:solidFill>
                <a:latin typeface="Carlito"/>
                <a:cs typeface="Carlito"/>
              </a:rPr>
              <a:t>Rete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3200" b="1" spc="-10" dirty="0" err="1">
                <a:solidFill>
                  <a:srgbClr val="006FC0"/>
                </a:solidFill>
                <a:latin typeface="Carlito"/>
                <a:cs typeface="Carlito"/>
              </a:rPr>
              <a:t>Ambito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it-IT" sz="3200" b="1" spc="-5" dirty="0" smtClean="0">
                <a:solidFill>
                  <a:srgbClr val="006FC0"/>
                </a:solidFill>
                <a:latin typeface="Carlito"/>
                <a:cs typeface="Carlito"/>
              </a:rPr>
              <a:t>4</a:t>
            </a:r>
            <a:r>
              <a:rPr sz="3200" b="1" spc="60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it-IT" sz="3200" b="1" spc="-10" dirty="0" smtClean="0">
                <a:solidFill>
                  <a:srgbClr val="006FC0"/>
                </a:solidFill>
                <a:latin typeface="Carlito"/>
                <a:cs typeface="Carlito"/>
              </a:rPr>
              <a:t>Caltanissetta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930522"/>
            <a:ext cx="841248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Risponde </a:t>
            </a:r>
            <a:r>
              <a:rPr sz="3200" b="1" spc="-185" dirty="0">
                <a:solidFill>
                  <a:srgbClr val="006FC0"/>
                </a:solidFill>
                <a:latin typeface="Arial"/>
                <a:cs typeface="Arial"/>
              </a:rPr>
              <a:t>all’esigenza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costruire un'offerta </a:t>
            </a:r>
            <a:r>
              <a:rPr sz="3200" b="1" spc="-15" dirty="0" err="1">
                <a:solidFill>
                  <a:srgbClr val="006FC0"/>
                </a:solidFill>
                <a:latin typeface="Carlito"/>
                <a:cs typeface="Carlito"/>
              </a:rPr>
              <a:t>formativa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15" dirty="0" err="1">
                <a:solidFill>
                  <a:srgbClr val="006FC0"/>
                </a:solidFill>
                <a:latin typeface="Carlito"/>
                <a:cs typeface="Carlito"/>
              </a:rPr>
              <a:t>più</a:t>
            </a:r>
            <a:r>
              <a:rPr lang="it-IT" sz="32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15" dirty="0" err="1">
                <a:solidFill>
                  <a:srgbClr val="006FC0"/>
                </a:solidFill>
                <a:latin typeface="Carlito"/>
                <a:cs typeface="Carlito"/>
              </a:rPr>
              <a:t>adeguata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, mettendo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le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scuole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nelle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condizioni di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sperimentare 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modalità 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attive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e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partecipate </a:t>
            </a:r>
            <a:r>
              <a:rPr sz="3200" b="1" spc="-20" dirty="0">
                <a:solidFill>
                  <a:srgbClr val="006FC0"/>
                </a:solidFill>
                <a:latin typeface="Carlito"/>
                <a:cs typeface="Carlito"/>
              </a:rPr>
              <a:t>attraverso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un </a:t>
            </a:r>
            <a:r>
              <a:rPr sz="3200" b="1" spc="-15" dirty="0">
                <a:solidFill>
                  <a:srgbClr val="006FC0"/>
                </a:solidFill>
                <a:latin typeface="Carlito"/>
                <a:cs typeface="Carlito"/>
              </a:rPr>
              <a:t>percorso formativo 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articolato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624"/>
            <a:ext cx="9144000" cy="1138555"/>
          </a:xfrm>
          <a:custGeom>
            <a:avLst/>
            <a:gdLst/>
            <a:ahLst/>
            <a:cxnLst/>
            <a:rect l="l" t="t" r="r" b="b"/>
            <a:pathLst>
              <a:path w="9144000" h="1138555">
                <a:moveTo>
                  <a:pt x="9144000" y="0"/>
                </a:moveTo>
                <a:lnTo>
                  <a:pt x="0" y="0"/>
                </a:lnTo>
                <a:lnTo>
                  <a:pt x="0" y="1138135"/>
                </a:lnTo>
                <a:lnTo>
                  <a:pt x="9144000" y="113813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33" y="120776"/>
            <a:ext cx="893889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2860" marR="5080" indent="-2550795">
              <a:lnSpc>
                <a:spcPct val="100000"/>
              </a:lnSpc>
              <a:spcBef>
                <a:spcPts val="100"/>
              </a:spcBef>
            </a:pPr>
            <a:r>
              <a:rPr sz="3500" b="1" spc="-150" dirty="0">
                <a:latin typeface="Arial"/>
                <a:cs typeface="Arial"/>
              </a:rPr>
              <a:t>Attività </a:t>
            </a:r>
            <a:r>
              <a:rPr sz="3500" b="1" spc="-204" dirty="0">
                <a:latin typeface="Arial"/>
                <a:cs typeface="Arial"/>
              </a:rPr>
              <a:t>funzionali </a:t>
            </a:r>
            <a:r>
              <a:rPr sz="3500" b="1" spc="-225" dirty="0">
                <a:latin typeface="Arial"/>
                <a:cs typeface="Arial"/>
              </a:rPr>
              <a:t>all’insegnamento </a:t>
            </a:r>
            <a:r>
              <a:rPr sz="3500" b="1" dirty="0">
                <a:latin typeface="Carlito"/>
                <a:cs typeface="Carlito"/>
              </a:rPr>
              <a:t>art. 29 </a:t>
            </a:r>
            <a:r>
              <a:rPr sz="3500" b="1" spc="-5" dirty="0">
                <a:latin typeface="Carlito"/>
                <a:cs typeface="Carlito"/>
              </a:rPr>
              <a:t>CCNL  </a:t>
            </a:r>
            <a:r>
              <a:rPr sz="3500" b="1" spc="-25" dirty="0">
                <a:latin typeface="Carlito"/>
                <a:cs typeface="Carlito"/>
              </a:rPr>
              <a:t>Attività </a:t>
            </a:r>
            <a:r>
              <a:rPr sz="3500" b="1" dirty="0">
                <a:latin typeface="Carlito"/>
                <a:cs typeface="Carlito"/>
              </a:rPr>
              <a:t>collegiali </a:t>
            </a:r>
            <a:r>
              <a:rPr sz="3500" b="1" spc="-5" dirty="0">
                <a:latin typeface="Carlito"/>
                <a:cs typeface="Carlito"/>
              </a:rPr>
              <a:t>c.</a:t>
            </a:r>
            <a:r>
              <a:rPr sz="3500" b="1" spc="-50" dirty="0">
                <a:latin typeface="Carlito"/>
                <a:cs typeface="Carlito"/>
              </a:rPr>
              <a:t> </a:t>
            </a:r>
            <a:r>
              <a:rPr sz="3500" b="1" dirty="0">
                <a:latin typeface="Carlito"/>
                <a:cs typeface="Carlito"/>
              </a:rPr>
              <a:t>3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467" y="1371377"/>
            <a:ext cx="8731161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535"/>
              </a:spcBef>
              <a:tabLst>
                <a:tab pos="342265" algn="l"/>
              </a:tabLst>
            </a:pPr>
            <a:r>
              <a:rPr sz="3200" b="1" spc="-5" dirty="0" smtClean="0">
                <a:solidFill>
                  <a:srgbClr val="006FC0"/>
                </a:solidFill>
                <a:latin typeface="Verdana"/>
                <a:cs typeface="Verdana"/>
              </a:rPr>
              <a:t>Lo </a:t>
            </a:r>
            <a:r>
              <a:rPr sz="3200" b="1" spc="-10" dirty="0">
                <a:solidFill>
                  <a:srgbClr val="006FC0"/>
                </a:solidFill>
                <a:latin typeface="Verdana"/>
                <a:cs typeface="Verdana"/>
              </a:rPr>
              <a:t>svolgimento degli </a:t>
            </a:r>
            <a:r>
              <a:rPr sz="3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scrutini</a:t>
            </a:r>
            <a:r>
              <a:rPr sz="3200" b="1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Verdana"/>
                <a:cs typeface="Verdana"/>
              </a:rPr>
              <a:t>e </a:t>
            </a:r>
            <a:r>
              <a:rPr sz="3200" b="1" spc="-10" dirty="0">
                <a:solidFill>
                  <a:srgbClr val="006FC0"/>
                </a:solidFill>
                <a:latin typeface="Verdana"/>
                <a:cs typeface="Verdana"/>
              </a:rPr>
              <a:t>degli esami, compresa la</a:t>
            </a:r>
            <a:r>
              <a:rPr sz="3200" b="1" spc="3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3200" b="1" spc="-10" dirty="0" err="1" smtClean="0">
                <a:solidFill>
                  <a:srgbClr val="006FC0"/>
                </a:solidFill>
                <a:latin typeface="Verdana"/>
                <a:cs typeface="Verdana"/>
              </a:rPr>
              <a:t>compilazione</a:t>
            </a:r>
            <a:r>
              <a:rPr lang="it-IT" sz="3200" b="1" spc="-10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3200" b="1" spc="-10" dirty="0" err="1" smtClean="0">
                <a:solidFill>
                  <a:srgbClr val="006FC0"/>
                </a:solidFill>
                <a:latin typeface="Verdana"/>
                <a:cs typeface="Verdana"/>
              </a:rPr>
              <a:t>degli</a:t>
            </a:r>
            <a:r>
              <a:rPr sz="3200" b="1" spc="-10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Verdana"/>
                <a:cs typeface="Verdana"/>
              </a:rPr>
              <a:t>atti </a:t>
            </a:r>
            <a:r>
              <a:rPr sz="3200" b="1" spc="-10" dirty="0">
                <a:solidFill>
                  <a:srgbClr val="006FC0"/>
                </a:solidFill>
                <a:latin typeface="Verdana"/>
                <a:cs typeface="Verdana"/>
              </a:rPr>
              <a:t>relativi </a:t>
            </a:r>
            <a:r>
              <a:rPr sz="3200" b="1" spc="-5" dirty="0" err="1">
                <a:solidFill>
                  <a:srgbClr val="006FC0"/>
                </a:solidFill>
                <a:latin typeface="Verdana"/>
                <a:cs typeface="Verdana"/>
              </a:rPr>
              <a:t>alla</a:t>
            </a:r>
            <a:r>
              <a:rPr sz="3200" b="1" spc="1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3200" b="1" spc="-5" dirty="0" err="1" smtClean="0">
                <a:solidFill>
                  <a:srgbClr val="006FC0"/>
                </a:solidFill>
                <a:latin typeface="Verdana"/>
                <a:cs typeface="Verdana"/>
              </a:rPr>
              <a:t>valutazione</a:t>
            </a:r>
            <a:r>
              <a:rPr lang="it-IT" sz="3200" b="1" spc="-5" dirty="0" smtClean="0">
                <a:solidFill>
                  <a:srgbClr val="006FC0"/>
                </a:solidFill>
                <a:latin typeface="Verdana"/>
                <a:cs typeface="Verdana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535"/>
              </a:spcBef>
              <a:tabLst>
                <a:tab pos="342265" algn="l"/>
              </a:tabLst>
            </a:pPr>
            <a:endParaRPr sz="3200" dirty="0">
              <a:latin typeface="Verdana"/>
              <a:cs typeface="Verdana"/>
            </a:endParaRPr>
          </a:p>
          <a:p>
            <a:pPr marL="12700" marR="136525">
              <a:lnSpc>
                <a:spcPct val="150000"/>
              </a:lnSpc>
              <a:tabLst>
                <a:tab pos="361950" algn="l"/>
              </a:tabLst>
            </a:pPr>
            <a:r>
              <a:rPr sz="3200" b="1" spc="-10" dirty="0">
                <a:solidFill>
                  <a:srgbClr val="006FC0"/>
                </a:solidFill>
                <a:latin typeface="Verdana"/>
                <a:cs typeface="Verdana"/>
              </a:rPr>
              <a:t>assicurare </a:t>
            </a:r>
            <a:r>
              <a:rPr sz="3200" b="1" spc="-5" dirty="0">
                <a:solidFill>
                  <a:srgbClr val="006FC0"/>
                </a:solidFill>
                <a:latin typeface="Verdana"/>
                <a:cs typeface="Verdana"/>
              </a:rPr>
              <a:t>l’accoglienza e la </a:t>
            </a:r>
            <a:r>
              <a:rPr sz="3200" b="1" spc="-10" dirty="0">
                <a:solidFill>
                  <a:srgbClr val="006FC0"/>
                </a:solidFill>
                <a:latin typeface="Verdana"/>
                <a:cs typeface="Verdana"/>
              </a:rPr>
              <a:t>vigilanza degli </a:t>
            </a:r>
            <a:r>
              <a:rPr sz="3200" b="1" spc="-5" dirty="0">
                <a:solidFill>
                  <a:srgbClr val="006FC0"/>
                </a:solidFill>
                <a:latin typeface="Verdana"/>
                <a:cs typeface="Verdana"/>
              </a:rPr>
              <a:t>alunni, </a:t>
            </a:r>
            <a:endParaRPr lang="it-IT" sz="3200" b="1" spc="-5" dirty="0" smtClean="0">
              <a:solidFill>
                <a:srgbClr val="006FC0"/>
              </a:solidFill>
              <a:latin typeface="Verdana"/>
              <a:cs typeface="Verdana"/>
            </a:endParaRPr>
          </a:p>
          <a:p>
            <a:pPr marL="12700" marR="136525">
              <a:lnSpc>
                <a:spcPct val="150000"/>
              </a:lnSpc>
              <a:tabLst>
                <a:tab pos="361950" algn="l"/>
              </a:tabLst>
            </a:pPr>
            <a:r>
              <a:rPr lang="it-IT" sz="2000" b="1" spc="-5" dirty="0" smtClean="0">
                <a:solidFill>
                  <a:srgbClr val="006FC0"/>
                </a:solidFill>
                <a:latin typeface="Verdana"/>
                <a:cs typeface="Verdana"/>
              </a:rPr>
              <a:t>(</a:t>
            </a:r>
            <a:r>
              <a:rPr sz="2000" b="1" spc="-10" dirty="0" err="1" smtClean="0">
                <a:solidFill>
                  <a:srgbClr val="006FC0"/>
                </a:solidFill>
                <a:latin typeface="Verdana"/>
                <a:cs typeface="Verdana"/>
              </a:rPr>
              <a:t>gli</a:t>
            </a:r>
            <a:r>
              <a:rPr sz="2000" b="1" spc="-10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insegnanti sono 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tenuti a trovarsi 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in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classe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5 minuti 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prima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 dell’inizio delle lezioni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2000" b="1" spc="3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5" dirty="0" smtClean="0">
                <a:solidFill>
                  <a:srgbClr val="006FC0"/>
                </a:solidFill>
                <a:latin typeface="Verdana"/>
                <a:cs typeface="Verdana"/>
              </a:rPr>
              <a:t>ad</a:t>
            </a:r>
            <a:r>
              <a:rPr lang="it-IT" sz="2000" b="1" spc="-5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5" dirty="0" err="1" smtClean="0">
                <a:solidFill>
                  <a:srgbClr val="006FC0"/>
                </a:solidFill>
                <a:latin typeface="Verdana"/>
                <a:cs typeface="Verdana"/>
              </a:rPr>
              <a:t>assistere</a:t>
            </a:r>
            <a:r>
              <a:rPr sz="2000" b="1" spc="-5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all’uscita 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degli </a:t>
            </a:r>
            <a:r>
              <a:rPr sz="2000" b="1" spc="-5" dirty="0" err="1">
                <a:solidFill>
                  <a:srgbClr val="006FC0"/>
                </a:solidFill>
                <a:latin typeface="Verdana"/>
                <a:cs typeface="Verdana"/>
              </a:rPr>
              <a:t>alunni</a:t>
            </a:r>
            <a:r>
              <a:rPr sz="2000" b="1" spc="1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10" dirty="0" err="1" smtClean="0">
                <a:solidFill>
                  <a:srgbClr val="006FC0"/>
                </a:solidFill>
                <a:latin typeface="Verdana"/>
                <a:cs typeface="Verdana"/>
              </a:rPr>
              <a:t>medesimi</a:t>
            </a:r>
            <a:r>
              <a:rPr lang="it-IT" sz="2000" b="1" spc="-10" dirty="0" smtClean="0">
                <a:solidFill>
                  <a:srgbClr val="006FC0"/>
                </a:solidFill>
                <a:latin typeface="Verdana"/>
                <a:cs typeface="Verdana"/>
              </a:rPr>
              <a:t> )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11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599"/>
            <a:ext cx="9144000" cy="706120"/>
          </a:xfrm>
          <a:custGeom>
            <a:avLst/>
            <a:gdLst/>
            <a:ahLst/>
            <a:cxnLst/>
            <a:rect l="l" t="t" r="r" b="b"/>
            <a:pathLst>
              <a:path w="9144000" h="706119">
                <a:moveTo>
                  <a:pt x="9144000" y="0"/>
                </a:moveTo>
                <a:lnTo>
                  <a:pt x="0" y="0"/>
                </a:lnTo>
                <a:lnTo>
                  <a:pt x="0" y="706094"/>
                </a:lnTo>
                <a:lnTo>
                  <a:pt x="9144000" y="70609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7529" y="283286"/>
            <a:ext cx="4489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DIRITTI/DOVERI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554556"/>
            <a:ext cx="7543799" cy="4168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1F487C"/>
                </a:solidFill>
                <a:latin typeface="Verdana"/>
                <a:cs typeface="Verdana"/>
              </a:rPr>
              <a:t>Varietà di</a:t>
            </a:r>
            <a:r>
              <a:rPr sz="3600" b="1" spc="-7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1F487C"/>
                </a:solidFill>
                <a:latin typeface="Verdana"/>
                <a:cs typeface="Verdana"/>
              </a:rPr>
              <a:t>fonti:</a:t>
            </a:r>
            <a:endParaRPr sz="3600" dirty="0">
              <a:latin typeface="Verdana"/>
              <a:cs typeface="Verdana"/>
            </a:endParaRPr>
          </a:p>
          <a:p>
            <a:pPr marL="685800" marR="676275" indent="-2540" algn="ctr">
              <a:lnSpc>
                <a:spcPct val="200000"/>
              </a:lnSpc>
              <a:spcBef>
                <a:spcPts val="325"/>
              </a:spcBef>
            </a:pPr>
            <a:r>
              <a:rPr sz="2800" b="1" spc="-5" dirty="0">
                <a:solidFill>
                  <a:srgbClr val="1F487C"/>
                </a:solidFill>
                <a:latin typeface="Verdana"/>
                <a:cs typeface="Verdana"/>
              </a:rPr>
              <a:t>DPR </a:t>
            </a:r>
            <a:r>
              <a:rPr sz="2800" b="1" spc="-10" dirty="0">
                <a:solidFill>
                  <a:srgbClr val="1F487C"/>
                </a:solidFill>
                <a:latin typeface="Verdana"/>
                <a:cs typeface="Verdana"/>
              </a:rPr>
              <a:t>3/57  </a:t>
            </a:r>
            <a:endParaRPr lang="it-IT" sz="2800" b="1" spc="-10" dirty="0" smtClean="0">
              <a:solidFill>
                <a:srgbClr val="1F487C"/>
              </a:solidFill>
              <a:latin typeface="Verdana"/>
              <a:cs typeface="Verdana"/>
            </a:endParaRPr>
          </a:p>
          <a:p>
            <a:pPr marL="685800" marR="676275" indent="-2540" algn="ctr">
              <a:lnSpc>
                <a:spcPct val="200000"/>
              </a:lnSpc>
              <a:spcBef>
                <a:spcPts val="325"/>
              </a:spcBef>
            </a:pPr>
            <a:r>
              <a:rPr sz="2800" b="1" spc="-5" dirty="0" smtClean="0">
                <a:solidFill>
                  <a:srgbClr val="1F487C"/>
                </a:solidFill>
                <a:latin typeface="Verdana"/>
                <a:cs typeface="Verdana"/>
              </a:rPr>
              <a:t>DPR </a:t>
            </a:r>
            <a:r>
              <a:rPr sz="2800" b="1" spc="-5" dirty="0">
                <a:solidFill>
                  <a:srgbClr val="1F487C"/>
                </a:solidFill>
                <a:latin typeface="Verdana"/>
                <a:cs typeface="Verdana"/>
              </a:rPr>
              <a:t>416/74  </a:t>
            </a:r>
            <a:endParaRPr lang="it-IT" sz="2800" b="1" spc="-5" dirty="0" smtClean="0">
              <a:solidFill>
                <a:srgbClr val="1F487C"/>
              </a:solidFill>
              <a:latin typeface="Verdana"/>
              <a:cs typeface="Verdana"/>
            </a:endParaRPr>
          </a:p>
          <a:p>
            <a:pPr marL="685800" marR="676275" indent="-2540" algn="ctr">
              <a:lnSpc>
                <a:spcPct val="200000"/>
              </a:lnSpc>
              <a:spcBef>
                <a:spcPts val="325"/>
              </a:spcBef>
            </a:pPr>
            <a:r>
              <a:rPr sz="2800" b="1" spc="-5" dirty="0" err="1" smtClean="0">
                <a:solidFill>
                  <a:srgbClr val="1F487C"/>
                </a:solidFill>
                <a:latin typeface="Verdana"/>
                <a:cs typeface="Verdana"/>
              </a:rPr>
              <a:t>DLgs</a:t>
            </a:r>
            <a:r>
              <a:rPr sz="2800" b="1" spc="-75" dirty="0" smtClean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Verdana"/>
                <a:cs typeface="Verdana"/>
              </a:rPr>
              <a:t>297/94  </a:t>
            </a:r>
            <a:endParaRPr lang="it-IT" sz="2800" b="1" spc="-5" dirty="0" smtClean="0">
              <a:solidFill>
                <a:srgbClr val="1F487C"/>
              </a:solidFill>
              <a:latin typeface="Verdana"/>
              <a:cs typeface="Verdana"/>
            </a:endParaRPr>
          </a:p>
          <a:p>
            <a:pPr marL="685800" marR="676275" indent="-2540" algn="ctr">
              <a:lnSpc>
                <a:spcPct val="200000"/>
              </a:lnSpc>
              <a:spcBef>
                <a:spcPts val="325"/>
              </a:spcBef>
            </a:pPr>
            <a:r>
              <a:rPr sz="2800" b="1" dirty="0" smtClean="0">
                <a:solidFill>
                  <a:srgbClr val="1F487C"/>
                </a:solidFill>
                <a:latin typeface="Verdana"/>
                <a:cs typeface="Verdana"/>
              </a:rPr>
              <a:t>C</a:t>
            </a:r>
            <a:r>
              <a:rPr lang="it-IT" sz="2800" b="1" dirty="0" smtClean="0">
                <a:solidFill>
                  <a:srgbClr val="1F487C"/>
                </a:solidFill>
                <a:latin typeface="Verdana"/>
                <a:cs typeface="Verdana"/>
              </a:rPr>
              <a:t>.</a:t>
            </a:r>
            <a:r>
              <a:rPr sz="2800" b="1" dirty="0" smtClean="0">
                <a:solidFill>
                  <a:srgbClr val="1F487C"/>
                </a:solidFill>
                <a:latin typeface="Verdana"/>
                <a:cs typeface="Verdana"/>
              </a:rPr>
              <a:t>C</a:t>
            </a:r>
            <a:r>
              <a:rPr lang="it-IT" sz="2800" b="1" dirty="0" smtClean="0">
                <a:solidFill>
                  <a:srgbClr val="1F487C"/>
                </a:solidFill>
                <a:latin typeface="Verdana"/>
                <a:cs typeface="Verdana"/>
              </a:rPr>
              <a:t>.</a:t>
            </a:r>
            <a:r>
              <a:rPr sz="2800" b="1" dirty="0" smtClean="0">
                <a:solidFill>
                  <a:srgbClr val="1F487C"/>
                </a:solidFill>
                <a:latin typeface="Verdana"/>
                <a:cs typeface="Verdana"/>
              </a:rPr>
              <a:t>N</a:t>
            </a:r>
            <a:r>
              <a:rPr lang="it-IT" sz="2800" b="1" dirty="0" smtClean="0">
                <a:solidFill>
                  <a:srgbClr val="1F487C"/>
                </a:solidFill>
                <a:latin typeface="Verdana"/>
                <a:cs typeface="Verdana"/>
              </a:rPr>
              <a:t>.</a:t>
            </a:r>
            <a:r>
              <a:rPr sz="2800" b="1" dirty="0" smtClean="0">
                <a:solidFill>
                  <a:srgbClr val="1F487C"/>
                </a:solidFill>
                <a:latin typeface="Verdana"/>
                <a:cs typeface="Verdana"/>
              </a:rPr>
              <a:t>L</a:t>
            </a:r>
            <a:r>
              <a:rPr lang="it-IT" sz="2800" b="1" dirty="0" smtClean="0">
                <a:solidFill>
                  <a:srgbClr val="1F487C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599"/>
            <a:ext cx="9144000" cy="706120"/>
          </a:xfrm>
          <a:custGeom>
            <a:avLst/>
            <a:gdLst/>
            <a:ahLst/>
            <a:cxnLst/>
            <a:rect l="l" t="t" r="r" b="b"/>
            <a:pathLst>
              <a:path w="9144000" h="706119">
                <a:moveTo>
                  <a:pt x="9144000" y="0"/>
                </a:moveTo>
                <a:lnTo>
                  <a:pt x="0" y="0"/>
                </a:lnTo>
                <a:lnTo>
                  <a:pt x="0" y="706094"/>
                </a:lnTo>
                <a:lnTo>
                  <a:pt x="9144000" y="70609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4438" y="283286"/>
            <a:ext cx="2136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DIRITTI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268984"/>
            <a:ext cx="704850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libertà di insegnamento;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retribuzione;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assistenza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e</a:t>
            </a:r>
            <a:r>
              <a:rPr sz="1800" b="1" spc="-2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previdenza;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assentarsi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per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motivi</a:t>
            </a:r>
            <a:r>
              <a:rPr sz="1800" b="1" spc="-1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legittimi;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mobilità territoriale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e</a:t>
            </a:r>
            <a:r>
              <a:rPr sz="1800" b="1" spc="1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professionale;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sistemazione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(in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caso di esubero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per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chi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è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di</a:t>
            </a:r>
            <a:r>
              <a:rPr sz="1800" b="1" spc="-1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ruolo);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elettorato attivo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passivo negli organi</a:t>
            </a:r>
            <a:r>
              <a:rPr sz="1800" b="1" spc="5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collegiali;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libertà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sindacali;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diritto allo</a:t>
            </a:r>
            <a:r>
              <a:rPr sz="1800" b="1" spc="1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studio;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Arial"/>
              <a:buChar char="•"/>
            </a:pPr>
            <a:endParaRPr sz="17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trattamento di</a:t>
            </a:r>
            <a:r>
              <a:rPr sz="1800" b="1" spc="1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quiescenza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599"/>
            <a:ext cx="9144000" cy="706120"/>
          </a:xfrm>
          <a:custGeom>
            <a:avLst/>
            <a:gdLst/>
            <a:ahLst/>
            <a:cxnLst/>
            <a:rect l="l" t="t" r="r" b="b"/>
            <a:pathLst>
              <a:path w="9144000" h="706119">
                <a:moveTo>
                  <a:pt x="9144000" y="0"/>
                </a:moveTo>
                <a:lnTo>
                  <a:pt x="0" y="0"/>
                </a:lnTo>
                <a:lnTo>
                  <a:pt x="0" y="706094"/>
                </a:lnTo>
                <a:lnTo>
                  <a:pt x="9144000" y="70609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0221" y="283286"/>
            <a:ext cx="2543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DOVERI</a:t>
            </a:r>
            <a:r>
              <a:rPr b="1" spc="-9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268984"/>
            <a:ext cx="880110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rispetto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del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buon andamento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imparzialità</a:t>
            </a:r>
            <a:r>
              <a:rPr sz="1800" b="1" spc="4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dell'amministrazione;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assunzione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del</a:t>
            </a:r>
            <a:r>
              <a:rPr sz="1800" b="1" spc="-1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servizio;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rispetto dell'orario di</a:t>
            </a:r>
            <a:r>
              <a:rPr sz="1800" b="1" spc="-2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servizio;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rispetto degli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ordini</a:t>
            </a:r>
            <a:r>
              <a:rPr sz="1800" b="1" spc="-1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superiori;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segreto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d'ufficio;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partecipazione alle riunioni degli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organi</a:t>
            </a:r>
            <a:r>
              <a:rPr sz="1800" b="1" spc="2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collegiali;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responsabilità civile, penale, amministrativa, disciplinare,</a:t>
            </a:r>
            <a:r>
              <a:rPr sz="1800" b="1" spc="7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patrim.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73D86"/>
                </a:solidFill>
                <a:latin typeface="Verdana"/>
                <a:cs typeface="Verdana"/>
              </a:rPr>
              <a:t>giustificazione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delle</a:t>
            </a:r>
            <a:r>
              <a:rPr sz="1800" b="1" spc="3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assenze;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599"/>
            <a:ext cx="9144000" cy="706120"/>
          </a:xfrm>
          <a:custGeom>
            <a:avLst/>
            <a:gdLst/>
            <a:ahLst/>
            <a:cxnLst/>
            <a:rect l="l" t="t" r="r" b="b"/>
            <a:pathLst>
              <a:path w="9144000" h="706119">
                <a:moveTo>
                  <a:pt x="9144000" y="0"/>
                </a:moveTo>
                <a:lnTo>
                  <a:pt x="0" y="0"/>
                </a:lnTo>
                <a:lnTo>
                  <a:pt x="0" y="706094"/>
                </a:lnTo>
                <a:lnTo>
                  <a:pt x="9144000" y="70609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0221" y="283286"/>
            <a:ext cx="2543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DOVERI</a:t>
            </a:r>
            <a:r>
              <a:rPr b="1" spc="-9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268984"/>
            <a:ext cx="875665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incompatibilità con altri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impieghi 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con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lezioni</a:t>
            </a:r>
            <a:r>
              <a:rPr sz="1800" b="1" spc="4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73D86"/>
                </a:solidFill>
                <a:latin typeface="Verdana"/>
                <a:cs typeface="Verdana"/>
              </a:rPr>
              <a:t>private;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rispetto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dei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programmi</a:t>
            </a:r>
            <a:r>
              <a:rPr sz="1800" b="1" spc="-1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73D86"/>
                </a:solidFill>
                <a:latin typeface="Verdana"/>
                <a:cs typeface="Verdana"/>
              </a:rPr>
              <a:t>didattici;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adozione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dei libri di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testo;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rapporti con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le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famiglie degli</a:t>
            </a:r>
            <a:r>
              <a:rPr sz="1800" b="1" spc="1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alunni;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tenuta del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registro</a:t>
            </a:r>
            <a:r>
              <a:rPr sz="1800" b="1" spc="1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personale;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rifiuto di doni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o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offerte da parte degli alunni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o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delle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loro</a:t>
            </a:r>
            <a:r>
              <a:rPr sz="1800" b="1" spc="90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73D86"/>
                </a:solidFill>
                <a:latin typeface="Verdana"/>
                <a:cs typeface="Verdana"/>
              </a:rPr>
              <a:t>famiglie;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assolvimento di tutti gli obblighi legati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al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profilo</a:t>
            </a:r>
            <a:r>
              <a:rPr sz="1800" b="1" spc="45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professionale;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73D86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formazione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in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servizio (dopo </a:t>
            </a: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la </a:t>
            </a:r>
            <a:r>
              <a:rPr sz="1800" b="1" spc="-5" dirty="0">
                <a:solidFill>
                  <a:srgbClr val="073D86"/>
                </a:solidFill>
                <a:latin typeface="Verdana"/>
                <a:cs typeface="Verdana"/>
              </a:rPr>
              <a:t>legge 107/15)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73D86"/>
                </a:solidFill>
                <a:latin typeface="Verdana"/>
                <a:cs typeface="Verdana"/>
              </a:rPr>
              <a:t>…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12"/>
            <a:ext cx="9144000" cy="1138555"/>
          </a:xfrm>
          <a:custGeom>
            <a:avLst/>
            <a:gdLst/>
            <a:ahLst/>
            <a:cxnLst/>
            <a:rect l="l" t="t" r="r" b="b"/>
            <a:pathLst>
              <a:path w="9144000" h="1138555">
                <a:moveTo>
                  <a:pt x="9144000" y="0"/>
                </a:moveTo>
                <a:lnTo>
                  <a:pt x="0" y="0"/>
                </a:lnTo>
                <a:lnTo>
                  <a:pt x="0" y="1138135"/>
                </a:lnTo>
                <a:lnTo>
                  <a:pt x="9144000" y="113813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209" y="278714"/>
            <a:ext cx="8180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0" marR="5080" indent="-23755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INDICAZIONI </a:t>
            </a:r>
            <a:r>
              <a:rPr b="1" spc="-35" dirty="0">
                <a:latin typeface="Carlito"/>
                <a:cs typeface="Carlito"/>
              </a:rPr>
              <a:t>OPERATIVE </a:t>
            </a:r>
            <a:r>
              <a:rPr b="1" spc="-25" dirty="0">
                <a:latin typeface="Carlito"/>
                <a:cs typeface="Carlito"/>
              </a:rPr>
              <a:t>ESEMPLIFICATIVE:  </a:t>
            </a:r>
            <a:r>
              <a:rPr b="1" dirty="0">
                <a:latin typeface="Carlito"/>
                <a:cs typeface="Carlito"/>
              </a:rPr>
              <a:t>IL </a:t>
            </a:r>
            <a:r>
              <a:rPr b="1" spc="-10" dirty="0">
                <a:latin typeface="Carlito"/>
                <a:cs typeface="Carlito"/>
              </a:rPr>
              <a:t>FONDO</a:t>
            </a:r>
            <a:r>
              <a:rPr b="1" spc="-5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ESPERO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534795"/>
            <a:ext cx="835850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5"/>
              </a:spcBef>
            </a:pPr>
            <a:r>
              <a:rPr sz="2000" b="1" spc="-280" dirty="0">
                <a:solidFill>
                  <a:srgbClr val="0000FF"/>
                </a:solidFill>
                <a:latin typeface="Arial"/>
                <a:cs typeface="Arial"/>
              </a:rPr>
              <a:t>PERCHE’</a:t>
            </a:r>
            <a:r>
              <a:rPr sz="2000" b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00FF"/>
                </a:solidFill>
                <a:latin typeface="Arial"/>
                <a:cs typeface="Arial"/>
              </a:rPr>
              <a:t>ADERIRE?</a:t>
            </a:r>
            <a:endParaRPr sz="2000">
              <a:latin typeface="Arial"/>
              <a:cs typeface="Arial"/>
            </a:endParaRPr>
          </a:p>
          <a:p>
            <a:pPr marL="52069" algn="ctr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Fondo Espero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permette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ciascun </a:t>
            </a:r>
            <a:r>
              <a:rPr sz="2000" b="1" spc="-20" dirty="0">
                <a:solidFill>
                  <a:srgbClr val="0000FF"/>
                </a:solidFill>
                <a:latin typeface="Carlito"/>
                <a:cs typeface="Carlito"/>
              </a:rPr>
              <a:t>lavoratore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della scuola di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costruire</a:t>
            </a:r>
            <a:r>
              <a:rPr sz="2000" b="1" spc="-3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una</a:t>
            </a:r>
            <a:endParaRPr sz="2000">
              <a:latin typeface="Carlito"/>
              <a:cs typeface="Carlito"/>
            </a:endParaRPr>
          </a:p>
          <a:p>
            <a:pPr marL="52705" algn="ctr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pensione </a:t>
            </a: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che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integri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quella di</a:t>
            </a:r>
            <a:r>
              <a:rPr sz="2000" b="1" spc="-6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base.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La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previdenza complementare permette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ottenere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un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assegno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previdenziale  aggiuntivo alla pensione pubblica. Esso 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dipende </a:t>
            </a:r>
            <a:r>
              <a:rPr sz="2000" spc="-65" dirty="0">
                <a:solidFill>
                  <a:srgbClr val="0000FF"/>
                </a:solidFill>
                <a:latin typeface="Arial"/>
                <a:cs typeface="Arial"/>
              </a:rPr>
              <a:t>dall’ammontare </a:t>
            </a:r>
            <a:r>
              <a:rPr sz="2000" spc="-60" dirty="0">
                <a:solidFill>
                  <a:srgbClr val="0000FF"/>
                </a:solidFill>
                <a:latin typeface="Arial"/>
                <a:cs typeface="Arial"/>
              </a:rPr>
              <a:t>dei  </a:t>
            </a:r>
            <a:r>
              <a:rPr sz="2000" spc="-15" dirty="0">
                <a:solidFill>
                  <a:srgbClr val="0000FF"/>
                </a:solidFill>
                <a:latin typeface="Carlito"/>
                <a:cs typeface="Carlito"/>
              </a:rPr>
              <a:t>versamenti effettuati,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ecco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perché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è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importante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iniziare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subito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a  </a:t>
            </a:r>
            <a:r>
              <a:rPr sz="2000" spc="-15" dirty="0">
                <a:solidFill>
                  <a:srgbClr val="0000FF"/>
                </a:solidFill>
                <a:latin typeface="Carlito"/>
                <a:cs typeface="Carlito"/>
              </a:rPr>
              <a:t>programmare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futuro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pensionistico aderendo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al tuo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fondo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di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rlito"/>
                <a:cs typeface="Carlito"/>
              </a:rPr>
              <a:t>categoria.</a:t>
            </a:r>
            <a:endParaRPr sz="2000">
              <a:latin typeface="Carlito"/>
              <a:cs typeface="Carlito"/>
            </a:endParaRPr>
          </a:p>
          <a:p>
            <a:pPr marL="355600" marR="69342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La pensione </a:t>
            </a:r>
            <a:r>
              <a:rPr sz="2000" spc="-15" dirty="0">
                <a:solidFill>
                  <a:srgbClr val="0000FF"/>
                </a:solidFill>
                <a:latin typeface="Carlito"/>
                <a:cs typeface="Carlito"/>
              </a:rPr>
              <a:t>integrativa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è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ormai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una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necessità, </a:t>
            </a:r>
            <a:r>
              <a:rPr sz="2000" spc="-15" dirty="0">
                <a:solidFill>
                  <a:srgbClr val="0000FF"/>
                </a:solidFill>
                <a:latin typeface="Carlito"/>
                <a:cs typeface="Carlito"/>
              </a:rPr>
              <a:t>soprattutto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per i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giovani  </a:t>
            </a:r>
            <a:r>
              <a:rPr sz="2000" spc="-20" dirty="0">
                <a:solidFill>
                  <a:srgbClr val="0000FF"/>
                </a:solidFill>
                <a:latin typeface="Carlito"/>
                <a:cs typeface="Carlito"/>
              </a:rPr>
              <a:t>lavoratori,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causa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del </a:t>
            </a:r>
            <a:r>
              <a:rPr sz="2000" spc="-15" dirty="0">
                <a:solidFill>
                  <a:srgbClr val="0000FF"/>
                </a:solidFill>
                <a:latin typeface="Carlito"/>
                <a:cs typeface="Carlito"/>
              </a:rPr>
              <a:t>previsto </a:t>
            </a: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abbassamento delle future</a:t>
            </a:r>
            <a:r>
              <a:rPr sz="2000" spc="11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pensioni.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rlito"/>
              <a:cs typeface="Carlito"/>
            </a:endParaRPr>
          </a:p>
          <a:p>
            <a:pPr marL="53975" algn="ctr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Fondo Espero </a:t>
            </a:r>
            <a:r>
              <a:rPr sz="2000" b="1" spc="-15" dirty="0">
                <a:solidFill>
                  <a:srgbClr val="0000FF"/>
                </a:solidFill>
                <a:latin typeface="Carlito"/>
                <a:cs typeface="Carlito"/>
              </a:rPr>
              <a:t>mette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a disposizione un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simulatore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online per </a:t>
            </a: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tutti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i</a:t>
            </a:r>
            <a:r>
              <a:rPr sz="2000" b="1" spc="-12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rlito"/>
                <a:cs typeface="Carlito"/>
              </a:rPr>
              <a:t>lavoratori</a:t>
            </a:r>
            <a:endParaRPr sz="2000">
              <a:latin typeface="Carlito"/>
              <a:cs typeface="Carlito"/>
            </a:endParaRPr>
          </a:p>
          <a:p>
            <a:pPr marL="2374900" marR="2315210" algn="ctr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della scuola che desiderino</a:t>
            </a:r>
            <a:r>
              <a:rPr sz="2000" b="1" spc="-114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aderire  COME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ADERIRE AL </a:t>
            </a: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FONDO</a:t>
            </a:r>
            <a:r>
              <a:rPr sz="2000" b="1" spc="-114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ESPERO</a:t>
            </a:r>
            <a:endParaRPr sz="2000">
              <a:latin typeface="Carlito"/>
              <a:cs typeface="Carlito"/>
            </a:endParaRPr>
          </a:p>
          <a:p>
            <a:pPr marL="733425" marR="673100" algn="ctr">
              <a:lnSpc>
                <a:spcPct val="100000"/>
              </a:lnSpc>
            </a:pP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Collegandovi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al 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seguente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link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http://www.fondoespero.it/site/vantaggi-adesione/come-aderire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rlito"/>
                <a:cs typeface="Carlito"/>
              </a:rPr>
              <a:t>troverete </a:t>
            </a:r>
            <a:r>
              <a:rPr sz="2000" b="1" spc="-10" dirty="0">
                <a:solidFill>
                  <a:srgbClr val="0000FF"/>
                </a:solidFill>
                <a:latin typeface="Carlito"/>
                <a:cs typeface="Carlito"/>
              </a:rPr>
              <a:t>tutte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le </a:t>
            </a:r>
            <a:r>
              <a:rPr sz="2000" b="1" spc="-5" dirty="0">
                <a:solidFill>
                  <a:srgbClr val="0000FF"/>
                </a:solidFill>
                <a:latin typeface="Carlito"/>
                <a:cs typeface="Carlito"/>
              </a:rPr>
              <a:t>indicazioni</a:t>
            </a:r>
            <a:r>
              <a:rPr sz="2000" b="1" spc="-4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rlito"/>
                <a:cs typeface="Carlito"/>
              </a:rPr>
              <a:t>necessarie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01" y="278714"/>
            <a:ext cx="894379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3995" marR="5080" indent="-44704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I </a:t>
            </a:r>
            <a:r>
              <a:rPr b="1" spc="-10" dirty="0">
                <a:latin typeface="Carlito"/>
                <a:cs typeface="Carlito"/>
              </a:rPr>
              <a:t>destinatari </a:t>
            </a:r>
            <a:r>
              <a:rPr b="1" dirty="0">
                <a:latin typeface="Carlito"/>
                <a:cs typeface="Carlito"/>
              </a:rPr>
              <a:t>del piano </a:t>
            </a:r>
            <a:r>
              <a:rPr b="1" spc="-5" dirty="0">
                <a:latin typeface="Carlito"/>
                <a:cs typeface="Carlito"/>
              </a:rPr>
              <a:t>di </a:t>
            </a:r>
            <a:r>
              <a:rPr b="1" spc="-10" dirty="0">
                <a:latin typeface="Carlito"/>
                <a:cs typeface="Carlito"/>
              </a:rPr>
              <a:t>formazione  </a:t>
            </a:r>
            <a:r>
              <a:rPr b="1" spc="-10" dirty="0" err="1">
                <a:latin typeface="Carlito"/>
                <a:cs typeface="Carlito"/>
              </a:rPr>
              <a:t>Ambito</a:t>
            </a:r>
            <a:r>
              <a:rPr b="1" spc="-10" dirty="0">
                <a:latin typeface="Carlito"/>
                <a:cs typeface="Carlito"/>
              </a:rPr>
              <a:t> </a:t>
            </a:r>
            <a:r>
              <a:rPr lang="it-IT" b="1" dirty="0" smtClean="0">
                <a:latin typeface="Carlito"/>
                <a:cs typeface="Carlito"/>
              </a:rPr>
              <a:t>4</a:t>
            </a:r>
            <a:r>
              <a:rPr b="1" dirty="0" smtClean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Provincia </a:t>
            </a:r>
            <a:r>
              <a:rPr b="1" dirty="0">
                <a:latin typeface="Carlito"/>
                <a:cs typeface="Carlito"/>
              </a:rPr>
              <a:t>di </a:t>
            </a:r>
            <a:r>
              <a:rPr lang="it-IT" b="1" spc="-10" dirty="0" smtClean="0">
                <a:latin typeface="Carlito"/>
                <a:cs typeface="Carlito"/>
              </a:rPr>
              <a:t>Caltanissetta</a:t>
            </a:r>
            <a:endParaRPr b="1" spc="-1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791" y="1916887"/>
            <a:ext cx="6842609" cy="4512945"/>
            <a:chOff x="95125" y="1916785"/>
            <a:chExt cx="6709409" cy="4512945"/>
          </a:xfrm>
        </p:grpSpPr>
        <p:sp>
          <p:nvSpPr>
            <p:cNvPr id="4" name="object 4"/>
            <p:cNvSpPr/>
            <p:nvPr/>
          </p:nvSpPr>
          <p:spPr>
            <a:xfrm>
              <a:off x="95125" y="1916785"/>
              <a:ext cx="6709156" cy="44763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3270" y="3260597"/>
              <a:ext cx="1981200" cy="894715"/>
            </a:xfrm>
            <a:custGeom>
              <a:avLst/>
              <a:gdLst/>
              <a:ahLst/>
              <a:cxnLst/>
              <a:rect l="l" t="t" r="r" b="b"/>
              <a:pathLst>
                <a:path w="1981200" h="894714">
                  <a:moveTo>
                    <a:pt x="1981072" y="0"/>
                  </a:moveTo>
                  <a:lnTo>
                    <a:pt x="0" y="0"/>
                  </a:lnTo>
                  <a:lnTo>
                    <a:pt x="0" y="894714"/>
                  </a:lnTo>
                  <a:lnTo>
                    <a:pt x="1981072" y="894714"/>
                  </a:lnTo>
                  <a:lnTo>
                    <a:pt x="198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6664" y="3468636"/>
              <a:ext cx="2452497" cy="621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3739" y="5229199"/>
              <a:ext cx="3960495" cy="1200785"/>
            </a:xfrm>
            <a:custGeom>
              <a:avLst/>
              <a:gdLst/>
              <a:ahLst/>
              <a:cxnLst/>
              <a:rect l="l" t="t" r="r" b="b"/>
              <a:pathLst>
                <a:path w="3960495" h="1200785">
                  <a:moveTo>
                    <a:pt x="3960495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3960495" y="1200327"/>
                  </a:lnTo>
                  <a:lnTo>
                    <a:pt x="3960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50181" y="5164048"/>
            <a:ext cx="27330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9999"/>
                </a:solidFill>
                <a:latin typeface="Carlito"/>
                <a:cs typeface="Carlito"/>
              </a:rPr>
              <a:t>Docenti </a:t>
            </a:r>
            <a:r>
              <a:rPr sz="2400" b="1" spc="-5" dirty="0">
                <a:solidFill>
                  <a:srgbClr val="009999"/>
                </a:solidFill>
                <a:latin typeface="Carlito"/>
                <a:cs typeface="Carlito"/>
              </a:rPr>
              <a:t>di </a:t>
            </a:r>
            <a:r>
              <a:rPr sz="2400" b="1" spc="-10" dirty="0" err="1">
                <a:solidFill>
                  <a:srgbClr val="009999"/>
                </a:solidFill>
                <a:latin typeface="Carlito"/>
                <a:cs typeface="Carlito"/>
              </a:rPr>
              <a:t>sostegno</a:t>
            </a:r>
            <a:r>
              <a:rPr sz="2400" b="1" spc="-55" dirty="0">
                <a:solidFill>
                  <a:srgbClr val="009999"/>
                </a:solidFill>
                <a:latin typeface="Carlito"/>
                <a:cs typeface="Carlito"/>
              </a:rPr>
              <a:t> </a:t>
            </a:r>
            <a:r>
              <a:rPr lang="it-IT" sz="2400" b="1" spc="-55" dirty="0" smtClean="0">
                <a:solidFill>
                  <a:srgbClr val="009999"/>
                </a:solidFill>
                <a:latin typeface="Carlito"/>
                <a:cs typeface="Carlito"/>
              </a:rPr>
              <a:t>2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Altri </a:t>
            </a:r>
            <a:r>
              <a:rPr sz="2400" b="1" spc="-5" dirty="0" err="1">
                <a:solidFill>
                  <a:srgbClr val="C00000"/>
                </a:solidFill>
                <a:latin typeface="Carlito"/>
                <a:cs typeface="Carlito"/>
              </a:rPr>
              <a:t>docenti</a:t>
            </a:r>
            <a:r>
              <a:rPr sz="24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4</a:t>
            </a:r>
            <a:r>
              <a:rPr lang="it-IT"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1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spc="-35" dirty="0">
                <a:solidFill>
                  <a:srgbClr val="4AACC5"/>
                </a:solidFill>
                <a:latin typeface="Carlito"/>
                <a:cs typeface="Carlito"/>
              </a:rPr>
              <a:t>Totale:</a:t>
            </a:r>
            <a:r>
              <a:rPr sz="2400" b="1" spc="-5" dirty="0">
                <a:solidFill>
                  <a:srgbClr val="4AACC5"/>
                </a:solidFill>
                <a:latin typeface="Carlito"/>
                <a:cs typeface="Carlito"/>
              </a:rPr>
              <a:t> </a:t>
            </a:r>
            <a:r>
              <a:rPr lang="it-IT" sz="2400" b="1" dirty="0" smtClean="0">
                <a:solidFill>
                  <a:srgbClr val="4AACC5"/>
                </a:solidFill>
                <a:latin typeface="Carlito"/>
                <a:cs typeface="Carlito"/>
              </a:rPr>
              <a:t>43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4144" y="1916887"/>
            <a:ext cx="1368425" cy="1200785"/>
          </a:xfrm>
          <a:custGeom>
            <a:avLst/>
            <a:gdLst/>
            <a:ahLst/>
            <a:cxnLst/>
            <a:rect l="l" t="t" r="r" b="b"/>
            <a:pathLst>
              <a:path w="1368425" h="1200785">
                <a:moveTo>
                  <a:pt x="1368171" y="0"/>
                </a:moveTo>
                <a:lnTo>
                  <a:pt x="0" y="0"/>
                </a:lnTo>
                <a:lnTo>
                  <a:pt x="0" y="1200327"/>
                </a:lnTo>
                <a:lnTo>
                  <a:pt x="1368171" y="1200327"/>
                </a:lnTo>
                <a:lnTo>
                  <a:pt x="1368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1427183"/>
            <a:ext cx="6438265" cy="16262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2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lang="it-IT"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43</a:t>
            </a:r>
            <a:r>
              <a:rPr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docenti neoassunti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per </a:t>
            </a:r>
            <a:r>
              <a:rPr sz="2800" b="1" spc="-165" dirty="0">
                <a:solidFill>
                  <a:srgbClr val="006FC0"/>
                </a:solidFill>
                <a:latin typeface="Arial"/>
                <a:cs typeface="Arial"/>
              </a:rPr>
              <a:t>l’a.s</a:t>
            </a:r>
            <a:r>
              <a:rPr sz="2800" b="1" spc="-165" dirty="0">
                <a:solidFill>
                  <a:srgbClr val="006FC0"/>
                </a:solidFill>
                <a:latin typeface="Carlito"/>
                <a:cs typeface="Carlito"/>
              </a:rPr>
              <a:t>.</a:t>
            </a:r>
            <a:r>
              <a:rPr sz="2800" b="1" spc="2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2019-2020</a:t>
            </a:r>
            <a:endParaRPr sz="2800" dirty="0">
              <a:latin typeface="Carlito"/>
              <a:cs typeface="Carlito"/>
            </a:endParaRPr>
          </a:p>
          <a:p>
            <a:pPr marL="5558155">
              <a:lnSpc>
                <a:spcPct val="100000"/>
              </a:lnSpc>
              <a:spcBef>
                <a:spcPts val="284"/>
              </a:spcBef>
            </a:pPr>
            <a:r>
              <a:rPr sz="2400" b="1" spc="-5" dirty="0">
                <a:solidFill>
                  <a:srgbClr val="4AACC5"/>
                </a:solidFill>
                <a:latin typeface="Carlito"/>
                <a:cs typeface="Carlito"/>
              </a:rPr>
              <a:t>100</a:t>
            </a:r>
            <a:r>
              <a:rPr sz="2400" b="1" spc="-45" dirty="0">
                <a:solidFill>
                  <a:srgbClr val="4AACC5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AACC5"/>
                </a:solidFill>
                <a:latin typeface="Carlito"/>
                <a:cs typeface="Carlito"/>
              </a:rPr>
              <a:t>%</a:t>
            </a:r>
            <a:endParaRPr sz="2400" dirty="0">
              <a:latin typeface="Carlito"/>
              <a:cs typeface="Carlito"/>
            </a:endParaRPr>
          </a:p>
          <a:p>
            <a:pPr marL="5558155">
              <a:lnSpc>
                <a:spcPct val="100000"/>
              </a:lnSpc>
            </a:pPr>
            <a:r>
              <a:rPr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9</a:t>
            </a:r>
            <a:r>
              <a:rPr lang="it-IT"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%</a:t>
            </a:r>
            <a:endParaRPr sz="2400" dirty="0">
              <a:latin typeface="Carlito"/>
              <a:cs typeface="Carlito"/>
            </a:endParaRPr>
          </a:p>
          <a:p>
            <a:pPr marL="5558155">
              <a:lnSpc>
                <a:spcPct val="100000"/>
              </a:lnSpc>
            </a:pPr>
            <a:r>
              <a:rPr lang="it-IT" sz="2400" b="1" spc="-110" dirty="0" smtClean="0">
                <a:solidFill>
                  <a:srgbClr val="009999"/>
                </a:solidFill>
                <a:latin typeface="Carlito"/>
                <a:cs typeface="Carlito"/>
              </a:rPr>
              <a:t>  5</a:t>
            </a:r>
            <a:r>
              <a:rPr sz="2400" b="1" spc="-110" dirty="0" smtClean="0">
                <a:solidFill>
                  <a:srgbClr val="0099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9999"/>
                </a:solidFill>
                <a:latin typeface="Carlito"/>
                <a:cs typeface="Carlito"/>
              </a:rPr>
              <a:t>%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2276845"/>
            <a:ext cx="5544566" cy="4372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4189" y="2276893"/>
            <a:ext cx="2664332" cy="398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574"/>
            <a:ext cx="9144000" cy="1498600"/>
          </a:xfrm>
          <a:custGeom>
            <a:avLst/>
            <a:gdLst/>
            <a:ahLst/>
            <a:cxnLst/>
            <a:rect l="l" t="t" r="r" b="b"/>
            <a:pathLst>
              <a:path w="9144000" h="1498600">
                <a:moveTo>
                  <a:pt x="9144000" y="0"/>
                </a:moveTo>
                <a:lnTo>
                  <a:pt x="0" y="0"/>
                </a:lnTo>
                <a:lnTo>
                  <a:pt x="0" y="1498218"/>
                </a:lnTo>
                <a:lnTo>
                  <a:pt x="9144000" y="1498218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5075" marR="5080" indent="-1673860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15" dirty="0"/>
              <a:t>Focus </a:t>
            </a:r>
            <a:r>
              <a:rPr spc="-5" dirty="0"/>
              <a:t>del piano: dalla </a:t>
            </a:r>
            <a:r>
              <a:rPr spc="-10" dirty="0"/>
              <a:t>formazione</a:t>
            </a:r>
            <a:r>
              <a:rPr spc="-120" dirty="0"/>
              <a:t> </a:t>
            </a:r>
            <a:r>
              <a:rPr dirty="0"/>
              <a:t>alla  </a:t>
            </a:r>
            <a:r>
              <a:rPr spc="-10" dirty="0"/>
              <a:t>professionalizzazione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381" y="2007234"/>
            <a:ext cx="149352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valorizza  </a:t>
            </a:r>
            <a:r>
              <a:rPr sz="1800" b="1" spc="-10" dirty="0">
                <a:latin typeface="Carlito"/>
                <a:cs typeface="Carlito"/>
              </a:rPr>
              <a:t>l'alternanza </a:t>
            </a:r>
            <a:r>
              <a:rPr sz="1800" b="1" spc="-15" dirty="0">
                <a:latin typeface="Carlito"/>
                <a:cs typeface="Carlito"/>
              </a:rPr>
              <a:t>tra  </a:t>
            </a:r>
            <a:r>
              <a:rPr sz="1800" b="1" spc="-10" dirty="0">
                <a:latin typeface="Carlito"/>
                <a:cs typeface="Carlito"/>
              </a:rPr>
              <a:t>esperienza </a:t>
            </a:r>
            <a:r>
              <a:rPr sz="1800" b="1" dirty="0">
                <a:latin typeface="Carlito"/>
                <a:cs typeface="Carlito"/>
              </a:rPr>
              <a:t>e  </a:t>
            </a:r>
            <a:r>
              <a:rPr sz="1800" b="1" spc="-5" dirty="0">
                <a:latin typeface="Carlito"/>
                <a:cs typeface="Carlito"/>
              </a:rPr>
              <a:t>riflessione</a:t>
            </a:r>
            <a:r>
              <a:rPr sz="1800" b="1" spc="-10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sulla  </a:t>
            </a:r>
            <a:r>
              <a:rPr sz="1800" b="1" spc="-10" dirty="0">
                <a:latin typeface="Carlito"/>
                <a:cs typeface="Carlito"/>
              </a:rPr>
              <a:t>pratica, </a:t>
            </a:r>
            <a:r>
              <a:rPr sz="1800" b="1" dirty="0">
                <a:latin typeface="Carlito"/>
                <a:cs typeface="Carlito"/>
              </a:rPr>
              <a:t>in un  </a:t>
            </a:r>
            <a:r>
              <a:rPr sz="1800" b="1" spc="-5" dirty="0">
                <a:latin typeface="Carlito"/>
                <a:cs typeface="Carlito"/>
              </a:rPr>
              <a:t>processo  </a:t>
            </a:r>
            <a:r>
              <a:rPr sz="1800" b="1" spc="-10" dirty="0">
                <a:latin typeface="Carlito"/>
                <a:cs typeface="Carlito"/>
              </a:rPr>
              <a:t>circolare </a:t>
            </a:r>
            <a:r>
              <a:rPr sz="1800" b="1" dirty="0">
                <a:latin typeface="Carlito"/>
                <a:cs typeface="Carlito"/>
              </a:rPr>
              <a:t>nel  quale una  </a:t>
            </a:r>
            <a:r>
              <a:rPr sz="1800" b="1" spc="-10" dirty="0">
                <a:latin typeface="Carlito"/>
                <a:cs typeface="Carlito"/>
              </a:rPr>
              <a:t>componente </a:t>
            </a:r>
            <a:r>
              <a:rPr sz="1800" b="1" dirty="0">
                <a:latin typeface="Carlito"/>
                <a:cs typeface="Carlito"/>
              </a:rPr>
              <a:t>si  </a:t>
            </a:r>
            <a:r>
              <a:rPr sz="1800" b="1" spc="-5" dirty="0">
                <a:latin typeface="Carlito"/>
                <a:cs typeface="Carlito"/>
              </a:rPr>
              <a:t>arricchisce  </a:t>
            </a:r>
            <a:r>
              <a:rPr sz="1800" b="1" spc="-10" dirty="0">
                <a:latin typeface="Carlito"/>
                <a:cs typeface="Carlito"/>
              </a:rPr>
              <a:t>grazie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all'altra.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139" y="1920898"/>
            <a:ext cx="2727758" cy="846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612"/>
            <a:ext cx="9144000" cy="1210310"/>
          </a:xfrm>
          <a:custGeom>
            <a:avLst/>
            <a:gdLst/>
            <a:ahLst/>
            <a:cxnLst/>
            <a:rect l="l" t="t" r="r" b="b"/>
            <a:pathLst>
              <a:path w="9144000" h="1210310">
                <a:moveTo>
                  <a:pt x="9144000" y="0"/>
                </a:moveTo>
                <a:lnTo>
                  <a:pt x="0" y="0"/>
                </a:lnTo>
                <a:lnTo>
                  <a:pt x="0" y="1210144"/>
                </a:lnTo>
                <a:lnTo>
                  <a:pt x="9144000" y="121014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4085" y="278714"/>
            <a:ext cx="4735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80" indent="-290195">
              <a:lnSpc>
                <a:spcPct val="100000"/>
              </a:lnSpc>
              <a:spcBef>
                <a:spcPts val="100"/>
              </a:spcBef>
              <a:tabLst>
                <a:tab pos="3096895" algn="l"/>
              </a:tabLst>
            </a:pPr>
            <a:r>
              <a:rPr spc="-5" dirty="0"/>
              <a:t>Co</a:t>
            </a:r>
            <a:r>
              <a:rPr spc="-45" dirty="0"/>
              <a:t>s</a:t>
            </a:r>
            <a:r>
              <a:rPr dirty="0"/>
              <a:t>truzione</a:t>
            </a:r>
            <a:r>
              <a:rPr spc="-25" dirty="0"/>
              <a:t> </a:t>
            </a:r>
            <a:r>
              <a:rPr spc="-5" dirty="0"/>
              <a:t>de</a:t>
            </a:r>
            <a:r>
              <a:rPr dirty="0"/>
              <a:t>l	</a:t>
            </a:r>
            <a:r>
              <a:rPr spc="-5" dirty="0"/>
              <a:t>pe</a:t>
            </a:r>
            <a:r>
              <a:rPr spc="-45" dirty="0"/>
              <a:t>r</a:t>
            </a:r>
            <a:r>
              <a:rPr spc="-25" dirty="0"/>
              <a:t>c</a:t>
            </a:r>
            <a:r>
              <a:rPr spc="-5" dirty="0"/>
              <a:t>o</a:t>
            </a:r>
            <a:r>
              <a:rPr spc="-65" dirty="0"/>
              <a:t>r</a:t>
            </a:r>
            <a:r>
              <a:rPr spc="-5" dirty="0"/>
              <a:t>so  Documenti </a:t>
            </a:r>
            <a:r>
              <a:rPr dirty="0"/>
              <a:t>a</a:t>
            </a:r>
            <a:r>
              <a:rPr spc="-65" dirty="0"/>
              <a:t> </a:t>
            </a:r>
            <a:r>
              <a:rPr spc="-15" dirty="0"/>
              <a:t>sostegno</a:t>
            </a:r>
          </a:p>
        </p:txBody>
      </p:sp>
      <p:sp>
        <p:nvSpPr>
          <p:cNvPr id="5" name="object 5"/>
          <p:cNvSpPr/>
          <p:nvPr/>
        </p:nvSpPr>
        <p:spPr>
          <a:xfrm>
            <a:off x="4649547" y="2099016"/>
            <a:ext cx="2769576" cy="647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139" y="5085181"/>
            <a:ext cx="2727758" cy="92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602" y="3505481"/>
            <a:ext cx="2737295" cy="850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7207" y="5346265"/>
            <a:ext cx="3658387" cy="506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3020" y="3530400"/>
            <a:ext cx="3588111" cy="740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12"/>
            <a:ext cx="9144000" cy="1210310"/>
          </a:xfrm>
          <a:custGeom>
            <a:avLst/>
            <a:gdLst/>
            <a:ahLst/>
            <a:cxnLst/>
            <a:rect l="l" t="t" r="r" b="b"/>
            <a:pathLst>
              <a:path w="9144000" h="1210310">
                <a:moveTo>
                  <a:pt x="9144000" y="0"/>
                </a:moveTo>
                <a:lnTo>
                  <a:pt x="0" y="0"/>
                </a:lnTo>
                <a:lnTo>
                  <a:pt x="0" y="1210144"/>
                </a:lnTo>
                <a:lnTo>
                  <a:pt x="9144000" y="121014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0546" y="275666"/>
            <a:ext cx="6896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Curricolo </a:t>
            </a:r>
            <a:r>
              <a:rPr sz="4000" spc="-25" dirty="0"/>
              <a:t>formativo</a:t>
            </a:r>
            <a:r>
              <a:rPr sz="4000" spc="5" dirty="0"/>
              <a:t> </a:t>
            </a:r>
            <a:r>
              <a:rPr sz="4000" spc="-20" dirty="0"/>
              <a:t>professionale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93749" y="1547703"/>
            <a:ext cx="686625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50000"/>
              </a:lnSpc>
              <a:spcBef>
                <a:spcPts val="100"/>
              </a:spcBef>
            </a:pPr>
            <a:r>
              <a:rPr sz="3600" b="1" dirty="0">
                <a:latin typeface="Carlito"/>
                <a:cs typeface="Carlito"/>
              </a:rPr>
              <a:t>Individua le </a:t>
            </a:r>
            <a:r>
              <a:rPr sz="3600" b="1" spc="-10" dirty="0">
                <a:latin typeface="Carlito"/>
                <a:cs typeface="Carlito"/>
              </a:rPr>
              <a:t>tappe </a:t>
            </a:r>
            <a:r>
              <a:rPr sz="3600" b="1" dirty="0">
                <a:latin typeface="Carlito"/>
                <a:cs typeface="Carlito"/>
              </a:rPr>
              <a:t>di </a:t>
            </a:r>
            <a:r>
              <a:rPr sz="3600" b="1" spc="-10" dirty="0">
                <a:latin typeface="Carlito"/>
                <a:cs typeface="Carlito"/>
              </a:rPr>
              <a:t>maggiore  significatività </a:t>
            </a:r>
            <a:r>
              <a:rPr sz="3600" b="1" dirty="0">
                <a:latin typeface="Carlito"/>
                <a:cs typeface="Carlito"/>
              </a:rPr>
              <a:t>del </a:t>
            </a:r>
            <a:r>
              <a:rPr sz="3600" b="1" spc="-15" dirty="0">
                <a:latin typeface="Carlito"/>
                <a:cs typeface="Carlito"/>
              </a:rPr>
              <a:t>percorso </a:t>
            </a:r>
            <a:r>
              <a:rPr sz="3600" b="1" dirty="0">
                <a:latin typeface="Carlito"/>
                <a:cs typeface="Carlito"/>
              </a:rPr>
              <a:t>di </a:t>
            </a:r>
            <a:r>
              <a:rPr sz="3600" b="1" spc="-10" dirty="0">
                <a:latin typeface="Carlito"/>
                <a:cs typeface="Carlito"/>
              </a:rPr>
              <a:t>vita  </a:t>
            </a:r>
            <a:r>
              <a:rPr sz="3600" b="1" dirty="0">
                <a:latin typeface="Carlito"/>
                <a:cs typeface="Carlito"/>
              </a:rPr>
              <a:t>del </a:t>
            </a:r>
            <a:r>
              <a:rPr sz="3600" b="1" spc="-15" dirty="0">
                <a:latin typeface="Carlito"/>
                <a:cs typeface="Carlito"/>
              </a:rPr>
              <a:t>docente </a:t>
            </a:r>
            <a:r>
              <a:rPr sz="3600" b="1" spc="-10" dirty="0">
                <a:latin typeface="Carlito"/>
                <a:cs typeface="Carlito"/>
              </a:rPr>
              <a:t>neoassunto </a:t>
            </a:r>
            <a:r>
              <a:rPr sz="3600" b="1" dirty="0">
                <a:latin typeface="Carlito"/>
                <a:cs typeface="Carlito"/>
              </a:rPr>
              <a:t>in </a:t>
            </a:r>
            <a:r>
              <a:rPr sz="3600" b="1" spc="-10" dirty="0">
                <a:latin typeface="Carlito"/>
                <a:cs typeface="Carlito"/>
              </a:rPr>
              <a:t>relazione  </a:t>
            </a:r>
            <a:r>
              <a:rPr sz="3600" b="1" dirty="0">
                <a:latin typeface="Carlito"/>
                <a:cs typeface="Carlito"/>
              </a:rPr>
              <a:t>alla </a:t>
            </a:r>
            <a:r>
              <a:rPr sz="3600" b="1" spc="-5" dirty="0">
                <a:latin typeface="Carlito"/>
                <a:cs typeface="Carlito"/>
              </a:rPr>
              <a:t>costruzione </a:t>
            </a:r>
            <a:r>
              <a:rPr sz="3600" b="1" dirty="0">
                <a:latin typeface="Carlito"/>
                <a:cs typeface="Carlito"/>
              </a:rPr>
              <a:t>della </a:t>
            </a:r>
            <a:r>
              <a:rPr sz="3600" b="1" spc="-10" dirty="0">
                <a:latin typeface="Carlito"/>
                <a:cs typeface="Carlito"/>
              </a:rPr>
              <a:t>propria  identità</a:t>
            </a:r>
            <a:r>
              <a:rPr sz="3600" b="1" dirty="0">
                <a:latin typeface="Carlito"/>
                <a:cs typeface="Carlito"/>
              </a:rPr>
              <a:t> </a:t>
            </a:r>
            <a:r>
              <a:rPr sz="3600" b="1" spc="-15" dirty="0">
                <a:latin typeface="Carlito"/>
                <a:cs typeface="Carlito"/>
              </a:rPr>
              <a:t>professionale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12"/>
            <a:ext cx="9144000" cy="850265"/>
          </a:xfrm>
          <a:custGeom>
            <a:avLst/>
            <a:gdLst/>
            <a:ahLst/>
            <a:cxnLst/>
            <a:rect l="l" t="t" r="r" b="b"/>
            <a:pathLst>
              <a:path w="9144000" h="850265">
                <a:moveTo>
                  <a:pt x="9144000" y="0"/>
                </a:moveTo>
                <a:lnTo>
                  <a:pt x="0" y="0"/>
                </a:lnTo>
                <a:lnTo>
                  <a:pt x="0" y="850099"/>
                </a:lnTo>
                <a:lnTo>
                  <a:pt x="9144000" y="8500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0392" y="271094"/>
            <a:ext cx="5902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rlito"/>
                <a:cs typeface="Carlito"/>
              </a:rPr>
              <a:t>Documenti </a:t>
            </a:r>
            <a:r>
              <a:rPr sz="4400" b="1" dirty="0">
                <a:latin typeface="Carlito"/>
                <a:cs typeface="Carlito"/>
              </a:rPr>
              <a:t>di</a:t>
            </a:r>
            <a:r>
              <a:rPr sz="4400" b="1" spc="-95" dirty="0">
                <a:latin typeface="Carlito"/>
                <a:cs typeface="Carlito"/>
              </a:rPr>
              <a:t> </a:t>
            </a:r>
            <a:r>
              <a:rPr sz="4400" b="1" spc="-20" dirty="0">
                <a:latin typeface="Carlito"/>
                <a:cs typeface="Carlito"/>
              </a:rPr>
              <a:t>riferimento</a:t>
            </a:r>
            <a:endParaRPr sz="4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631421"/>
            <a:ext cx="9144000" cy="3905885"/>
            <a:chOff x="0" y="1631421"/>
            <a:chExt cx="9144000" cy="3905885"/>
          </a:xfrm>
        </p:grpSpPr>
        <p:sp>
          <p:nvSpPr>
            <p:cNvPr id="5" name="object 5"/>
            <p:cNvSpPr/>
            <p:nvPr/>
          </p:nvSpPr>
          <p:spPr>
            <a:xfrm>
              <a:off x="324611" y="1631421"/>
              <a:ext cx="8311896" cy="54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349" y="2125980"/>
              <a:ext cx="8845296" cy="1360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78836"/>
              <a:ext cx="9144000" cy="1360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59" y="5015483"/>
              <a:ext cx="8398764" cy="5212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397" y="3854195"/>
              <a:ext cx="8845296" cy="13609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00628" y="5825859"/>
            <a:ext cx="7610984" cy="529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1" y="952411"/>
            <a:ext cx="8839200" cy="5676989"/>
            <a:chOff x="603427" y="952411"/>
            <a:chExt cx="7640955" cy="4741545"/>
          </a:xfrm>
        </p:grpSpPr>
        <p:sp>
          <p:nvSpPr>
            <p:cNvPr id="3" name="object 3"/>
            <p:cNvSpPr/>
            <p:nvPr/>
          </p:nvSpPr>
          <p:spPr>
            <a:xfrm>
              <a:off x="726363" y="952411"/>
              <a:ext cx="7437882" cy="2575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427" y="3500996"/>
              <a:ext cx="7640955" cy="2192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574"/>
            <a:ext cx="9144000" cy="1498600"/>
          </a:xfrm>
          <a:custGeom>
            <a:avLst/>
            <a:gdLst/>
            <a:ahLst/>
            <a:cxnLst/>
            <a:rect l="l" t="t" r="r" b="b"/>
            <a:pathLst>
              <a:path w="9144000" h="1498600">
                <a:moveTo>
                  <a:pt x="9144000" y="0"/>
                </a:moveTo>
                <a:lnTo>
                  <a:pt x="0" y="0"/>
                </a:lnTo>
                <a:lnTo>
                  <a:pt x="0" y="1498218"/>
                </a:lnTo>
                <a:lnTo>
                  <a:pt x="9144000" y="1498218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0369" y="707847"/>
            <a:ext cx="4868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Bilancio </a:t>
            </a:r>
            <a:r>
              <a:rPr spc="-5" dirty="0"/>
              <a:t>delle</a:t>
            </a:r>
            <a:r>
              <a:rPr spc="-90" dirty="0"/>
              <a:t> </a:t>
            </a:r>
            <a:r>
              <a:rPr spc="-20" dirty="0"/>
              <a:t>competenze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37" y="1895607"/>
            <a:ext cx="8485505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0000"/>
                </a:solidFill>
                <a:latin typeface="Carlito"/>
                <a:cs typeface="Carlito"/>
              </a:rPr>
              <a:t>Coinvolge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il </a:t>
            </a:r>
            <a:r>
              <a:rPr sz="4000" b="1" spc="-20" dirty="0">
                <a:solidFill>
                  <a:srgbClr val="FF0000"/>
                </a:solidFill>
                <a:latin typeface="Carlito"/>
                <a:cs typeface="Carlito"/>
              </a:rPr>
              <a:t>soggetto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nella ridefinizione  della </a:t>
            </a:r>
            <a:r>
              <a:rPr sz="4000" b="1" spc="-10" dirty="0">
                <a:solidFill>
                  <a:srgbClr val="FF0000"/>
                </a:solidFill>
                <a:latin typeface="Carlito"/>
                <a:cs typeface="Carlito"/>
              </a:rPr>
              <a:t>propria </a:t>
            </a:r>
            <a:r>
              <a:rPr sz="4000" b="1" spc="-15" dirty="0">
                <a:solidFill>
                  <a:srgbClr val="FF0000"/>
                </a:solidFill>
                <a:latin typeface="Carlito"/>
                <a:cs typeface="Carlito"/>
              </a:rPr>
              <a:t>storia professionale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in  </a:t>
            </a:r>
            <a:r>
              <a:rPr sz="4000" b="1" spc="-25" dirty="0">
                <a:solidFill>
                  <a:srgbClr val="FF0000"/>
                </a:solidFill>
                <a:latin typeface="Carlito"/>
                <a:cs typeface="Carlito"/>
              </a:rPr>
              <a:t>vista </a:t>
            </a:r>
            <a:r>
              <a:rPr sz="40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una </a:t>
            </a:r>
            <a:r>
              <a:rPr sz="4000" b="1" dirty="0">
                <a:solidFill>
                  <a:srgbClr val="FF0000"/>
                </a:solidFill>
                <a:latin typeface="Carlito"/>
                <a:cs typeface="Carlito"/>
              </a:rPr>
              <a:t>decisione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che </a:t>
            </a:r>
            <a:r>
              <a:rPr sz="4000" b="1" spc="-20" dirty="0">
                <a:solidFill>
                  <a:srgbClr val="FF0000"/>
                </a:solidFill>
                <a:latin typeface="Carlito"/>
                <a:cs typeface="Carlito"/>
              </a:rPr>
              <a:t>permetta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di  </a:t>
            </a:r>
            <a:r>
              <a:rPr sz="4000" b="1" spc="-20" dirty="0">
                <a:solidFill>
                  <a:srgbClr val="FF0000"/>
                </a:solidFill>
                <a:latin typeface="Carlito"/>
                <a:cs typeface="Carlito"/>
              </a:rPr>
              <a:t>migliorare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il </a:t>
            </a:r>
            <a:r>
              <a:rPr sz="4000" b="1" spc="-10" dirty="0">
                <a:solidFill>
                  <a:srgbClr val="FF0000"/>
                </a:solidFill>
                <a:latin typeface="Carlito"/>
                <a:cs typeface="Carlito"/>
              </a:rPr>
              <a:t>personale livello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di  </a:t>
            </a:r>
            <a:r>
              <a:rPr sz="4000" b="1" spc="-20" dirty="0">
                <a:solidFill>
                  <a:srgbClr val="FF0000"/>
                </a:solidFill>
                <a:latin typeface="Carlito"/>
                <a:cs typeface="Carlito"/>
              </a:rPr>
              <a:t>competenze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618" y="1124711"/>
            <a:ext cx="8590915" cy="4760595"/>
            <a:chOff x="253618" y="1124711"/>
            <a:chExt cx="8590915" cy="4760595"/>
          </a:xfrm>
        </p:grpSpPr>
        <p:sp>
          <p:nvSpPr>
            <p:cNvPr id="3" name="object 3"/>
            <p:cNvSpPr/>
            <p:nvPr/>
          </p:nvSpPr>
          <p:spPr>
            <a:xfrm>
              <a:off x="6187379" y="1340827"/>
              <a:ext cx="2657154" cy="4544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546" y="2708909"/>
              <a:ext cx="5688584" cy="185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3618" y="1124711"/>
              <a:ext cx="6011036" cy="15661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274599"/>
            <a:ext cx="9144000" cy="778510"/>
          </a:xfrm>
          <a:custGeom>
            <a:avLst/>
            <a:gdLst/>
            <a:ahLst/>
            <a:cxnLst/>
            <a:rect l="l" t="t" r="r" b="b"/>
            <a:pathLst>
              <a:path w="9144000" h="778510">
                <a:moveTo>
                  <a:pt x="9144000" y="0"/>
                </a:moveTo>
                <a:lnTo>
                  <a:pt x="0" y="0"/>
                </a:lnTo>
                <a:lnTo>
                  <a:pt x="0" y="778103"/>
                </a:lnTo>
                <a:lnTo>
                  <a:pt x="9144000" y="778103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49705" y="278714"/>
            <a:ext cx="6349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 </a:t>
            </a:r>
            <a:r>
              <a:rPr spc="-5" dirty="0"/>
              <a:t>buon bilancio </a:t>
            </a:r>
            <a:r>
              <a:rPr dirty="0"/>
              <a:t>iniziale </a:t>
            </a:r>
            <a:r>
              <a:rPr spc="-10" dirty="0"/>
              <a:t>aiuta</a:t>
            </a:r>
            <a:r>
              <a:rPr spc="-120" dirty="0"/>
              <a:t> </a:t>
            </a:r>
            <a:r>
              <a:rPr spc="-495" dirty="0">
                <a:latin typeface="Arial"/>
                <a:cs typeface="Arial"/>
              </a:rPr>
              <a:t>a….</a:t>
            </a:r>
          </a:p>
        </p:txBody>
      </p:sp>
      <p:sp>
        <p:nvSpPr>
          <p:cNvPr id="8" name="object 8"/>
          <p:cNvSpPr/>
          <p:nvPr/>
        </p:nvSpPr>
        <p:spPr>
          <a:xfrm>
            <a:off x="539546" y="4653076"/>
            <a:ext cx="5976620" cy="197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622" y="1700783"/>
            <a:ext cx="5470373" cy="1282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612"/>
            <a:ext cx="9144000" cy="1138555"/>
          </a:xfrm>
          <a:custGeom>
            <a:avLst/>
            <a:gdLst/>
            <a:ahLst/>
            <a:cxnLst/>
            <a:rect l="l" t="t" r="r" b="b"/>
            <a:pathLst>
              <a:path w="9144000" h="1138555">
                <a:moveTo>
                  <a:pt x="9144000" y="0"/>
                </a:moveTo>
                <a:lnTo>
                  <a:pt x="0" y="0"/>
                </a:lnTo>
                <a:lnTo>
                  <a:pt x="0" y="1138135"/>
                </a:lnTo>
                <a:lnTo>
                  <a:pt x="9144000" y="113813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8014" y="278714"/>
            <a:ext cx="4349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Tre </a:t>
            </a:r>
            <a:r>
              <a:rPr spc="-15" dirty="0"/>
              <a:t>aree </a:t>
            </a:r>
            <a:r>
              <a:rPr dirty="0"/>
              <a:t>di</a:t>
            </a:r>
            <a:r>
              <a:rPr spc="15" dirty="0"/>
              <a:t> </a:t>
            </a:r>
            <a:r>
              <a:rPr spc="-20" dirty="0"/>
              <a:t>competenza</a:t>
            </a:r>
          </a:p>
        </p:txBody>
      </p:sp>
      <p:sp>
        <p:nvSpPr>
          <p:cNvPr id="5" name="object 5"/>
          <p:cNvSpPr/>
          <p:nvPr/>
        </p:nvSpPr>
        <p:spPr>
          <a:xfrm>
            <a:off x="1645089" y="4797132"/>
            <a:ext cx="5372905" cy="1490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7622" y="3174257"/>
            <a:ext cx="5470373" cy="147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12"/>
            <a:ext cx="9144000" cy="1138555"/>
          </a:xfrm>
          <a:custGeom>
            <a:avLst/>
            <a:gdLst/>
            <a:ahLst/>
            <a:cxnLst/>
            <a:rect l="l" t="t" r="r" b="b"/>
            <a:pathLst>
              <a:path w="9144000" h="1138555">
                <a:moveTo>
                  <a:pt x="9144000" y="0"/>
                </a:moveTo>
                <a:lnTo>
                  <a:pt x="0" y="0"/>
                </a:lnTo>
                <a:lnTo>
                  <a:pt x="0" y="1138135"/>
                </a:lnTo>
                <a:lnTo>
                  <a:pt x="9144000" y="113813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398" y="278714"/>
            <a:ext cx="6986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Tre </a:t>
            </a:r>
            <a:r>
              <a:rPr spc="-15" dirty="0"/>
              <a:t>aree </a:t>
            </a:r>
            <a:r>
              <a:rPr spc="-5" dirty="0"/>
              <a:t>di </a:t>
            </a:r>
            <a:r>
              <a:rPr spc="-20" dirty="0"/>
              <a:t>competenza </a:t>
            </a:r>
            <a:r>
              <a:rPr spc="-5" dirty="0"/>
              <a:t>(cit. </a:t>
            </a:r>
            <a:r>
              <a:rPr dirty="0"/>
              <a:t>G.</a:t>
            </a:r>
            <a:r>
              <a:rPr spc="55" dirty="0"/>
              <a:t> </a:t>
            </a:r>
            <a:r>
              <a:rPr spc="-5" dirty="0"/>
              <a:t>Cerini)</a:t>
            </a:r>
          </a:p>
        </p:txBody>
      </p:sp>
      <p:sp>
        <p:nvSpPr>
          <p:cNvPr id="4" name="object 4"/>
          <p:cNvSpPr/>
          <p:nvPr/>
        </p:nvSpPr>
        <p:spPr>
          <a:xfrm>
            <a:off x="14536" y="1431796"/>
            <a:ext cx="9129463" cy="5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12"/>
            <a:ext cx="9144000" cy="1138555"/>
          </a:xfrm>
          <a:custGeom>
            <a:avLst/>
            <a:gdLst/>
            <a:ahLst/>
            <a:cxnLst/>
            <a:rect l="l" t="t" r="r" b="b"/>
            <a:pathLst>
              <a:path w="9144000" h="1138555">
                <a:moveTo>
                  <a:pt x="9144000" y="0"/>
                </a:moveTo>
                <a:lnTo>
                  <a:pt x="0" y="0"/>
                </a:lnTo>
                <a:lnTo>
                  <a:pt x="0" y="1138135"/>
                </a:lnTo>
                <a:lnTo>
                  <a:pt x="9144000" y="113813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173" y="528065"/>
            <a:ext cx="799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Dal bilancio delle </a:t>
            </a:r>
            <a:r>
              <a:rPr spc="-20" dirty="0"/>
              <a:t>competenze </a:t>
            </a:r>
            <a:r>
              <a:rPr dirty="0"/>
              <a:t>iniziali al</a:t>
            </a:r>
            <a:r>
              <a:rPr spc="-100" dirty="0"/>
              <a:t> </a:t>
            </a:r>
            <a:r>
              <a:rPr spc="-1120" dirty="0">
                <a:latin typeface="Arial"/>
                <a:cs typeface="Arial"/>
              </a:rPr>
              <a:t>……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2031064"/>
            <a:ext cx="8412480" cy="45986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29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50" dirty="0">
                <a:latin typeface="Arial"/>
                <a:cs typeface="Arial"/>
              </a:rPr>
              <a:t>E’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spc="-5" dirty="0">
                <a:latin typeface="Carlito"/>
                <a:cs typeface="Carlito"/>
              </a:rPr>
              <a:t>impegno </a:t>
            </a:r>
            <a:r>
              <a:rPr sz="2000" spc="-10" dirty="0">
                <a:latin typeface="Carlito"/>
                <a:cs typeface="Carlito"/>
              </a:rPr>
              <a:t>etico-professionale </a:t>
            </a:r>
            <a:r>
              <a:rPr sz="2000" dirty="0">
                <a:latin typeface="Carlito"/>
                <a:cs typeface="Carlito"/>
              </a:rPr>
              <a:t>(non ha </a:t>
            </a:r>
            <a:r>
              <a:rPr sz="2000" spc="-10" dirty="0">
                <a:latin typeface="Carlito"/>
                <a:cs typeface="Carlito"/>
              </a:rPr>
              <a:t>natura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giuridica)</a:t>
            </a:r>
            <a:endParaRPr sz="2000" dirty="0">
              <a:latin typeface="Carlito"/>
              <a:cs typeface="Carlito"/>
            </a:endParaRPr>
          </a:p>
          <a:p>
            <a:pPr marL="102235" indent="-90170">
              <a:lnSpc>
                <a:spcPct val="100000"/>
              </a:lnSpc>
              <a:spcBef>
                <a:spcPts val="12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rlito"/>
                <a:cs typeface="Carlito"/>
              </a:rPr>
              <a:t>Mette </a:t>
            </a:r>
            <a:r>
              <a:rPr sz="2000" spc="-20" dirty="0">
                <a:latin typeface="Arial"/>
                <a:cs typeface="Arial"/>
              </a:rPr>
              <a:t>“nero </a:t>
            </a:r>
            <a:r>
              <a:rPr sz="2000" spc="5" dirty="0">
                <a:latin typeface="Carlito"/>
                <a:cs typeface="Carlito"/>
              </a:rPr>
              <a:t>su </a:t>
            </a:r>
            <a:r>
              <a:rPr sz="2000" spc="-50" dirty="0">
                <a:latin typeface="Arial"/>
                <a:cs typeface="Arial"/>
              </a:rPr>
              <a:t>bianco” </a:t>
            </a:r>
            <a:r>
              <a:rPr sz="2000" dirty="0">
                <a:latin typeface="Carlito"/>
                <a:cs typeface="Carlito"/>
              </a:rPr>
              <a:t>gli </a:t>
            </a:r>
            <a:r>
              <a:rPr sz="2000" spc="-5" dirty="0">
                <a:latin typeface="Carlito"/>
                <a:cs typeface="Carlito"/>
              </a:rPr>
              <a:t>impegni </a:t>
            </a:r>
            <a:r>
              <a:rPr sz="2000" spc="-10" dirty="0">
                <a:latin typeface="Carlito"/>
                <a:cs typeface="Carlito"/>
              </a:rPr>
              <a:t>reciproci </a:t>
            </a:r>
            <a:r>
              <a:rPr sz="2000" dirty="0">
                <a:latin typeface="Carlito"/>
                <a:cs typeface="Carlito"/>
              </a:rPr>
              <a:t>che </a:t>
            </a:r>
            <a:r>
              <a:rPr sz="2000" spc="-10" dirty="0">
                <a:latin typeface="Carlito"/>
                <a:cs typeface="Carlito"/>
              </a:rPr>
              <a:t>legano </a:t>
            </a:r>
            <a:r>
              <a:rPr sz="2000" spc="-5" dirty="0">
                <a:latin typeface="Carlito"/>
                <a:cs typeface="Carlito"/>
              </a:rPr>
              <a:t>il neoassunto </a:t>
            </a:r>
            <a:r>
              <a:rPr sz="2000" dirty="0">
                <a:latin typeface="Carlito"/>
                <a:cs typeface="Carlito"/>
              </a:rPr>
              <a:t>e </a:t>
            </a:r>
            <a:r>
              <a:rPr sz="2000" spc="-5" dirty="0">
                <a:latin typeface="Carlito"/>
                <a:cs typeface="Carlito"/>
              </a:rPr>
              <a:t>la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nuova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rlito"/>
                <a:cs typeface="Carlito"/>
              </a:rPr>
              <a:t>comunità </a:t>
            </a:r>
            <a:r>
              <a:rPr sz="2000" dirty="0">
                <a:latin typeface="Carlito"/>
                <a:cs typeface="Carlito"/>
              </a:rPr>
              <a:t>di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appartenenza</a:t>
            </a:r>
            <a:endParaRPr sz="2000" dirty="0">
              <a:latin typeface="Carlito"/>
              <a:cs typeface="Carlito"/>
            </a:endParaRPr>
          </a:p>
          <a:p>
            <a:pPr marL="102235" indent="-90170">
              <a:lnSpc>
                <a:spcPct val="100000"/>
              </a:lnSpc>
              <a:spcBef>
                <a:spcPts val="12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50" dirty="0">
                <a:latin typeface="Arial"/>
                <a:cs typeface="Arial"/>
              </a:rPr>
              <a:t>E’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spc="-20" dirty="0">
                <a:latin typeface="Carlito"/>
                <a:cs typeface="Carlito"/>
              </a:rPr>
              <a:t>atto </a:t>
            </a:r>
            <a:r>
              <a:rPr sz="2000" dirty="0">
                <a:latin typeface="Carlito"/>
                <a:cs typeface="Carlito"/>
              </a:rPr>
              <a:t>di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co-costruzione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tra </a:t>
            </a:r>
            <a:r>
              <a:rPr sz="2000" spc="-5" dirty="0">
                <a:latin typeface="Carlito"/>
                <a:cs typeface="Carlito"/>
              </a:rPr>
              <a:t>tutor </a:t>
            </a:r>
            <a:r>
              <a:rPr sz="2000" dirty="0">
                <a:latin typeface="Carlito"/>
                <a:cs typeface="Carlito"/>
              </a:rPr>
              <a:t>e </a:t>
            </a:r>
            <a:r>
              <a:rPr sz="2000" spc="-10" dirty="0">
                <a:latin typeface="Carlito"/>
                <a:cs typeface="Carlito"/>
              </a:rPr>
              <a:t>docente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neoimmesso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150000"/>
              </a:lnSpc>
              <a:buSzPct val="95000"/>
              <a:buFont typeface="Arial"/>
              <a:buChar char="•"/>
              <a:tabLst>
                <a:tab pos="159385" algn="l"/>
              </a:tabLst>
            </a:pPr>
            <a:r>
              <a:rPr sz="2000" spc="-5" dirty="0">
                <a:latin typeface="Carlito"/>
                <a:cs typeface="Carlito"/>
              </a:rPr>
              <a:t>Impegna </a:t>
            </a:r>
            <a:r>
              <a:rPr sz="2000" dirty="0">
                <a:latin typeface="Carlito"/>
                <a:cs typeface="Carlito"/>
              </a:rPr>
              <a:t>e </a:t>
            </a:r>
            <a:r>
              <a:rPr sz="2000" spc="-5" dirty="0">
                <a:latin typeface="Carlito"/>
                <a:cs typeface="Carlito"/>
              </a:rPr>
              <a:t>stimola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10" dirty="0">
                <a:latin typeface="Carlito"/>
                <a:cs typeface="Carlito"/>
              </a:rPr>
              <a:t>neoassunto ad assumere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spc="-10" dirty="0">
                <a:latin typeface="Carlito"/>
                <a:cs typeface="Carlito"/>
              </a:rPr>
              <a:t>atteggiamento </a:t>
            </a:r>
            <a:r>
              <a:rPr sz="2000" dirty="0">
                <a:latin typeface="Carlito"/>
                <a:cs typeface="Carlito"/>
              </a:rPr>
              <a:t>di </a:t>
            </a:r>
            <a:r>
              <a:rPr sz="2000" spc="-10" dirty="0">
                <a:latin typeface="Carlito"/>
                <a:cs typeface="Carlito"/>
              </a:rPr>
              <a:t>ricerca </a:t>
            </a:r>
            <a:r>
              <a:rPr sz="2000" dirty="0">
                <a:latin typeface="Carlito"/>
                <a:cs typeface="Carlito"/>
              </a:rPr>
              <a:t>e  </a:t>
            </a:r>
            <a:r>
              <a:rPr sz="2000" spc="-10" dirty="0">
                <a:latin typeface="Carlito"/>
                <a:cs typeface="Carlito"/>
              </a:rPr>
              <a:t>propensione </a:t>
            </a:r>
            <a:r>
              <a:rPr sz="2000" spc="-65" dirty="0">
                <a:latin typeface="Arial"/>
                <a:cs typeface="Arial"/>
              </a:rPr>
              <a:t>all’innovazione</a:t>
            </a:r>
            <a:endParaRPr sz="2000" dirty="0">
              <a:latin typeface="Arial"/>
              <a:cs typeface="Arial"/>
            </a:endParaRPr>
          </a:p>
          <a:p>
            <a:pPr marL="12700" marR="7620">
              <a:lnSpc>
                <a:spcPts val="3600"/>
              </a:lnSpc>
              <a:spcBef>
                <a:spcPts val="32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rlito"/>
                <a:cs typeface="Carlito"/>
              </a:rPr>
              <a:t>Ripropone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tre aree </a:t>
            </a:r>
            <a:r>
              <a:rPr sz="2000" dirty="0">
                <a:latin typeface="Carlito"/>
                <a:cs typeface="Carlito"/>
              </a:rPr>
              <a:t>di </a:t>
            </a:r>
            <a:r>
              <a:rPr sz="2000" spc="-10" dirty="0">
                <a:latin typeface="Carlito"/>
                <a:cs typeface="Carlito"/>
              </a:rPr>
              <a:t>intervento </a:t>
            </a:r>
            <a:r>
              <a:rPr sz="2000" spc="-5" dirty="0">
                <a:latin typeface="Carlito"/>
                <a:cs typeface="Carlito"/>
              </a:rPr>
              <a:t>del </a:t>
            </a:r>
            <a:r>
              <a:rPr sz="2000" dirty="0">
                <a:latin typeface="Carlito"/>
                <a:cs typeface="Carlito"/>
              </a:rPr>
              <a:t>bilancio e </a:t>
            </a:r>
            <a:r>
              <a:rPr sz="2000" spc="-15" dirty="0">
                <a:latin typeface="Carlito"/>
                <a:cs typeface="Carlito"/>
              </a:rPr>
              <a:t>mette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fuoco alcuni aspetti su  </a:t>
            </a:r>
            <a:r>
              <a:rPr sz="2000" dirty="0">
                <a:latin typeface="Carlito"/>
                <a:cs typeface="Carlito"/>
              </a:rPr>
              <a:t>cui </a:t>
            </a:r>
            <a:r>
              <a:rPr sz="2000" spc="-10" dirty="0">
                <a:latin typeface="Carlito"/>
                <a:cs typeface="Carlito"/>
              </a:rPr>
              <a:t>porre </a:t>
            </a:r>
            <a:r>
              <a:rPr sz="2000" spc="-60" dirty="0">
                <a:latin typeface="Arial"/>
                <a:cs typeface="Arial"/>
              </a:rPr>
              <a:t>l’attenzione </a:t>
            </a:r>
            <a:r>
              <a:rPr sz="2000" spc="-5" dirty="0">
                <a:latin typeface="Carlito"/>
                <a:cs typeface="Carlito"/>
              </a:rPr>
              <a:t>nel </a:t>
            </a:r>
            <a:r>
              <a:rPr sz="2000" spc="-15" dirty="0">
                <a:latin typeface="Carlito"/>
                <a:cs typeface="Carlito"/>
              </a:rPr>
              <a:t>corso </a:t>
            </a:r>
            <a:r>
              <a:rPr sz="2000" spc="-5" dirty="0">
                <a:latin typeface="Carlito"/>
                <a:cs typeface="Carlito"/>
              </a:rPr>
              <a:t>del </a:t>
            </a:r>
            <a:r>
              <a:rPr sz="2000" spc="-10" dirty="0">
                <a:latin typeface="Carlito"/>
                <a:cs typeface="Carlito"/>
              </a:rPr>
              <a:t>proprio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lavoro</a:t>
            </a:r>
            <a:endParaRPr sz="2000" dirty="0">
              <a:latin typeface="Carlito"/>
              <a:cs typeface="Carlito"/>
            </a:endParaRPr>
          </a:p>
          <a:p>
            <a:pPr marL="157480" indent="-144780">
              <a:lnSpc>
                <a:spcPct val="100000"/>
              </a:lnSpc>
              <a:spcBef>
                <a:spcPts val="885"/>
              </a:spcBef>
              <a:buSzPct val="95000"/>
              <a:buFont typeface="Arial"/>
              <a:buChar char="•"/>
              <a:tabLst>
                <a:tab pos="157480" algn="l"/>
              </a:tabLst>
            </a:pPr>
            <a:r>
              <a:rPr sz="2000" spc="-5" dirty="0">
                <a:latin typeface="Carlito"/>
                <a:cs typeface="Carlito"/>
              </a:rPr>
              <a:t>Viene </a:t>
            </a:r>
            <a:r>
              <a:rPr sz="2000" spc="-15" dirty="0">
                <a:latin typeface="Carlito"/>
                <a:cs typeface="Carlito"/>
              </a:rPr>
              <a:t>sottoscritto </a:t>
            </a:r>
            <a:r>
              <a:rPr sz="2000" spc="-5" dirty="0">
                <a:latin typeface="Carlito"/>
                <a:cs typeface="Carlito"/>
              </a:rPr>
              <a:t>dal </a:t>
            </a:r>
            <a:r>
              <a:rPr sz="2000" dirty="0">
                <a:latin typeface="Carlito"/>
                <a:cs typeface="Carlito"/>
              </a:rPr>
              <a:t>DS e </a:t>
            </a:r>
            <a:r>
              <a:rPr sz="2000" spc="-5" dirty="0">
                <a:latin typeface="Carlito"/>
                <a:cs typeface="Carlito"/>
              </a:rPr>
              <a:t>dal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neoimmesso</a:t>
            </a:r>
            <a:endParaRPr sz="2000" dirty="0">
              <a:latin typeface="Carlito"/>
              <a:cs typeface="Carlito"/>
            </a:endParaRPr>
          </a:p>
          <a:p>
            <a:pPr marL="157480" indent="-144780">
              <a:lnSpc>
                <a:spcPct val="100000"/>
              </a:lnSpc>
              <a:spcBef>
                <a:spcPts val="1200"/>
              </a:spcBef>
              <a:buSzPct val="95000"/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rlito"/>
                <a:cs typeface="Carlito"/>
              </a:rPr>
              <a:t>Coinvolge neoimmesso, </a:t>
            </a:r>
            <a:r>
              <a:rPr sz="2000" spc="-5" dirty="0">
                <a:latin typeface="Carlito"/>
                <a:cs typeface="Carlito"/>
              </a:rPr>
              <a:t>tutor </a:t>
            </a:r>
            <a:r>
              <a:rPr sz="2000" dirty="0">
                <a:latin typeface="Carlito"/>
                <a:cs typeface="Carlito"/>
              </a:rPr>
              <a:t>e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451103" y="1559032"/>
            <a:ext cx="8013192" cy="35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4753" y="5229222"/>
            <a:ext cx="3619246" cy="1628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855" y="1760092"/>
            <a:ext cx="8162925" cy="3194050"/>
            <a:chOff x="598855" y="1760092"/>
            <a:chExt cx="8162925" cy="3194050"/>
          </a:xfrm>
        </p:grpSpPr>
        <p:sp>
          <p:nvSpPr>
            <p:cNvPr id="3" name="object 3"/>
            <p:cNvSpPr/>
            <p:nvPr/>
          </p:nvSpPr>
          <p:spPr>
            <a:xfrm>
              <a:off x="611555" y="1772792"/>
              <a:ext cx="8137525" cy="3168650"/>
            </a:xfrm>
            <a:custGeom>
              <a:avLst/>
              <a:gdLst/>
              <a:ahLst/>
              <a:cxnLst/>
              <a:rect l="l" t="t" r="r" b="b"/>
              <a:pathLst>
                <a:path w="8137525" h="3168650">
                  <a:moveTo>
                    <a:pt x="99009" y="792099"/>
                  </a:moveTo>
                  <a:lnTo>
                    <a:pt x="0" y="792099"/>
                  </a:lnTo>
                  <a:lnTo>
                    <a:pt x="0" y="2376297"/>
                  </a:lnTo>
                  <a:lnTo>
                    <a:pt x="99009" y="2376297"/>
                  </a:lnTo>
                  <a:lnTo>
                    <a:pt x="99009" y="792099"/>
                  </a:lnTo>
                  <a:close/>
                </a:path>
                <a:path w="8137525" h="3168650">
                  <a:moveTo>
                    <a:pt x="396049" y="792099"/>
                  </a:moveTo>
                  <a:lnTo>
                    <a:pt x="198031" y="792099"/>
                  </a:lnTo>
                  <a:lnTo>
                    <a:pt x="198031" y="2376297"/>
                  </a:lnTo>
                  <a:lnTo>
                    <a:pt x="396049" y="2376297"/>
                  </a:lnTo>
                  <a:lnTo>
                    <a:pt x="396049" y="792099"/>
                  </a:lnTo>
                  <a:close/>
                </a:path>
                <a:path w="8137525" h="3168650">
                  <a:moveTo>
                    <a:pt x="6552768" y="0"/>
                  </a:moveTo>
                  <a:lnTo>
                    <a:pt x="6552768" y="792099"/>
                  </a:lnTo>
                  <a:lnTo>
                    <a:pt x="495058" y="792099"/>
                  </a:lnTo>
                  <a:lnTo>
                    <a:pt x="495058" y="2376297"/>
                  </a:lnTo>
                  <a:lnTo>
                    <a:pt x="6552768" y="2376297"/>
                  </a:lnTo>
                  <a:lnTo>
                    <a:pt x="6552768" y="3168396"/>
                  </a:lnTo>
                  <a:lnTo>
                    <a:pt x="8136966" y="1584198"/>
                  </a:lnTo>
                  <a:lnTo>
                    <a:pt x="65527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555" y="1772792"/>
              <a:ext cx="8137525" cy="3168650"/>
            </a:xfrm>
            <a:custGeom>
              <a:avLst/>
              <a:gdLst/>
              <a:ahLst/>
              <a:cxnLst/>
              <a:rect l="l" t="t" r="r" b="b"/>
              <a:pathLst>
                <a:path w="8137525" h="3168650">
                  <a:moveTo>
                    <a:pt x="0" y="792099"/>
                  </a:moveTo>
                  <a:lnTo>
                    <a:pt x="99009" y="792099"/>
                  </a:lnTo>
                  <a:lnTo>
                    <a:pt x="99009" y="2376297"/>
                  </a:lnTo>
                  <a:lnTo>
                    <a:pt x="0" y="2376297"/>
                  </a:lnTo>
                  <a:lnTo>
                    <a:pt x="0" y="792099"/>
                  </a:lnTo>
                  <a:close/>
                </a:path>
                <a:path w="8137525" h="3168650">
                  <a:moveTo>
                    <a:pt x="198031" y="792099"/>
                  </a:moveTo>
                  <a:lnTo>
                    <a:pt x="396049" y="792099"/>
                  </a:lnTo>
                  <a:lnTo>
                    <a:pt x="396049" y="2376297"/>
                  </a:lnTo>
                  <a:lnTo>
                    <a:pt x="198031" y="2376297"/>
                  </a:lnTo>
                  <a:lnTo>
                    <a:pt x="198031" y="792099"/>
                  </a:lnTo>
                  <a:close/>
                </a:path>
                <a:path w="8137525" h="3168650">
                  <a:moveTo>
                    <a:pt x="495058" y="792099"/>
                  </a:moveTo>
                  <a:lnTo>
                    <a:pt x="6552768" y="792099"/>
                  </a:lnTo>
                  <a:lnTo>
                    <a:pt x="6552768" y="0"/>
                  </a:lnTo>
                  <a:lnTo>
                    <a:pt x="8136966" y="1584198"/>
                  </a:lnTo>
                  <a:lnTo>
                    <a:pt x="6552768" y="3168396"/>
                  </a:lnTo>
                  <a:lnTo>
                    <a:pt x="6552768" y="2376297"/>
                  </a:lnTo>
                  <a:lnTo>
                    <a:pt x="495058" y="2376297"/>
                  </a:lnTo>
                  <a:lnTo>
                    <a:pt x="495058" y="7920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0573" y="2889326"/>
            <a:ext cx="29438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Il</a:t>
            </a:r>
            <a:r>
              <a:rPr sz="5400" spc="-65" dirty="0"/>
              <a:t> </a:t>
            </a:r>
            <a:r>
              <a:rPr sz="5400" spc="-35" dirty="0"/>
              <a:t>percorso</a:t>
            </a:r>
            <a:endParaRPr sz="5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422" y="255854"/>
            <a:ext cx="7362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spcBef>
                <a:spcPts val="100"/>
              </a:spcBef>
            </a:pPr>
            <a:r>
              <a:rPr dirty="0"/>
              <a:t>Modello </a:t>
            </a:r>
            <a:r>
              <a:rPr spc="-5" dirty="0"/>
              <a:t>della </a:t>
            </a:r>
            <a:r>
              <a:rPr spc="-10" dirty="0"/>
              <a:t>formazione </a:t>
            </a:r>
            <a:r>
              <a:rPr dirty="0"/>
              <a:t>in </a:t>
            </a:r>
            <a:r>
              <a:rPr spc="-10" dirty="0"/>
              <a:t>ingresso  </a:t>
            </a:r>
            <a:r>
              <a:rPr spc="-5" dirty="0"/>
              <a:t>del </a:t>
            </a:r>
            <a:r>
              <a:rPr spc="-15" dirty="0"/>
              <a:t>docente neoassunto </a:t>
            </a:r>
            <a:r>
              <a:rPr spc="-20" dirty="0"/>
              <a:t>D.M.</a:t>
            </a:r>
            <a:r>
              <a:rPr spc="-60" dirty="0"/>
              <a:t> </a:t>
            </a:r>
            <a:r>
              <a:rPr dirty="0"/>
              <a:t>850/2015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8641" y="1471676"/>
            <a:ext cx="65062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percorso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formazione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è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articolato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quattro</a:t>
            </a:r>
            <a:r>
              <a:rPr sz="2400" b="1" spc="-10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fasi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3780274"/>
            <a:ext cx="2869565" cy="125158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41275" algn="r">
              <a:lnSpc>
                <a:spcPct val="100000"/>
              </a:lnSpc>
              <a:spcBef>
                <a:spcPts val="1235"/>
              </a:spcBef>
              <a:tabLst>
                <a:tab pos="1871980" algn="l"/>
              </a:tabLst>
            </a:pPr>
            <a:r>
              <a:rPr sz="2800" b="1" spc="-5" dirty="0">
                <a:solidFill>
                  <a:srgbClr val="00AF50"/>
                </a:solidFill>
                <a:latin typeface="Carlito"/>
                <a:cs typeface="Carlito"/>
              </a:rPr>
              <a:t>12</a:t>
            </a:r>
            <a:r>
              <a:rPr sz="2800" b="1" spc="2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Carlito"/>
                <a:cs typeface="Carlito"/>
              </a:rPr>
              <a:t>ore	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12</a:t>
            </a:r>
            <a:r>
              <a:rPr sz="28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ore</a:t>
            </a:r>
            <a:endParaRPr sz="28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1315"/>
              </a:spcBef>
            </a:pPr>
            <a:r>
              <a:rPr sz="3200" b="1" spc="-50" dirty="0">
                <a:solidFill>
                  <a:srgbClr val="001F5F"/>
                </a:solidFill>
                <a:latin typeface="Carlito"/>
                <a:cs typeface="Carlito"/>
              </a:rPr>
              <a:t>Totale </a:t>
            </a:r>
            <a:r>
              <a:rPr sz="3200" b="1" dirty="0">
                <a:solidFill>
                  <a:srgbClr val="001F5F"/>
                </a:solidFill>
                <a:latin typeface="Carlito"/>
                <a:cs typeface="Carlito"/>
              </a:rPr>
              <a:t>50</a:t>
            </a:r>
            <a:r>
              <a:rPr sz="32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rlito"/>
                <a:cs typeface="Carlito"/>
              </a:rPr>
              <a:t>ore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4013" y="5157190"/>
            <a:ext cx="6222365" cy="15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8588" y="3069005"/>
            <a:ext cx="1944370" cy="65532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77470" rIns="0" bIns="0" rtlCol="0">
            <a:spAutoFit/>
          </a:bodyPr>
          <a:lstStyle/>
          <a:p>
            <a:pPr marL="230504" marR="96520" indent="-128270">
              <a:lnSpc>
                <a:spcPct val="100000"/>
              </a:lnSpc>
              <a:spcBef>
                <a:spcPts val="610"/>
              </a:spcBef>
            </a:pP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2. </a:t>
            </a: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Laborat.</a:t>
            </a:r>
            <a:r>
              <a:rPr sz="1600" b="1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formativi  </a:t>
            </a:r>
            <a:r>
              <a:rPr sz="1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e/oVisite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600" b="1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studio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4164" y="2039446"/>
            <a:ext cx="5135671" cy="301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6576" y="3925061"/>
            <a:ext cx="779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AACC5"/>
                </a:solidFill>
                <a:latin typeface="Carlito"/>
                <a:cs typeface="Carlito"/>
              </a:rPr>
              <a:t>6</a:t>
            </a:r>
            <a:r>
              <a:rPr sz="2800" b="1" spc="-65" dirty="0">
                <a:solidFill>
                  <a:srgbClr val="4AACC5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4AACC5"/>
                </a:solidFill>
                <a:latin typeface="Carlito"/>
                <a:cs typeface="Carlito"/>
              </a:rPr>
              <a:t>ore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5943" y="3025228"/>
            <a:ext cx="2132708" cy="69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355972" y="2996920"/>
            <a:ext cx="4514215" cy="755650"/>
            <a:chOff x="4355972" y="2996920"/>
            <a:chExt cx="4514215" cy="755650"/>
          </a:xfrm>
        </p:grpSpPr>
        <p:sp>
          <p:nvSpPr>
            <p:cNvPr id="11" name="object 11"/>
            <p:cNvSpPr/>
            <p:nvPr/>
          </p:nvSpPr>
          <p:spPr>
            <a:xfrm>
              <a:off x="6235064" y="2996920"/>
              <a:ext cx="2634988" cy="7554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5972" y="3069005"/>
              <a:ext cx="1944370" cy="655320"/>
            </a:xfrm>
            <a:custGeom>
              <a:avLst/>
              <a:gdLst/>
              <a:ahLst/>
              <a:cxnLst/>
              <a:rect l="l" t="t" r="r" b="b"/>
              <a:pathLst>
                <a:path w="1944370" h="655320">
                  <a:moveTo>
                    <a:pt x="1944243" y="0"/>
                  </a:moveTo>
                  <a:lnTo>
                    <a:pt x="0" y="0"/>
                  </a:lnTo>
                  <a:lnTo>
                    <a:pt x="0" y="655142"/>
                  </a:lnTo>
                  <a:lnTo>
                    <a:pt x="1944243" y="655142"/>
                  </a:lnTo>
                  <a:lnTo>
                    <a:pt x="194424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62830" y="3069005"/>
            <a:ext cx="1937385" cy="6553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3.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Peer to</a:t>
            </a:r>
            <a:r>
              <a:rPr sz="1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peer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0143" y="3872229"/>
            <a:ext cx="96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AACC5"/>
                </a:solidFill>
                <a:latin typeface="Carlito"/>
                <a:cs typeface="Carlito"/>
              </a:rPr>
              <a:t>20</a:t>
            </a:r>
            <a:r>
              <a:rPr sz="2800" b="1" spc="-50" dirty="0">
                <a:solidFill>
                  <a:srgbClr val="4AACC5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4AACC5"/>
                </a:solidFill>
                <a:latin typeface="Carlito"/>
                <a:cs typeface="Carlito"/>
              </a:rPr>
              <a:t>ore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530478"/>
            <a:ext cx="7638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 Gli </a:t>
            </a:r>
            <a:r>
              <a:rPr spc="-10" dirty="0"/>
              <a:t>incontri </a:t>
            </a:r>
            <a:r>
              <a:rPr spc="-15" dirty="0"/>
              <a:t>informativi </a:t>
            </a:r>
            <a:r>
              <a:rPr dirty="0"/>
              <a:t>e di</a:t>
            </a:r>
            <a:r>
              <a:rPr spc="-130" dirty="0"/>
              <a:t> </a:t>
            </a:r>
            <a:r>
              <a:rPr spc="-10" dirty="0"/>
              <a:t>accoglienza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8040" y="5957722"/>
            <a:ext cx="20091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0000"/>
                </a:solidFill>
                <a:latin typeface="Carlito"/>
                <a:cs typeface="Carlito"/>
              </a:rPr>
              <a:t>Totale 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6</a:t>
            </a:r>
            <a:r>
              <a:rPr sz="3200" b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ore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60" y="1412747"/>
            <a:ext cx="9098280" cy="5445760"/>
            <a:chOff x="46060" y="1412747"/>
            <a:chExt cx="9098280" cy="5445760"/>
          </a:xfrm>
        </p:grpSpPr>
        <p:sp>
          <p:nvSpPr>
            <p:cNvPr id="5" name="object 5"/>
            <p:cNvSpPr/>
            <p:nvPr/>
          </p:nvSpPr>
          <p:spPr>
            <a:xfrm>
              <a:off x="6251447" y="1412747"/>
              <a:ext cx="2892552" cy="1512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50" y="2196210"/>
              <a:ext cx="7478395" cy="4662170"/>
            </a:xfrm>
            <a:custGeom>
              <a:avLst/>
              <a:gdLst/>
              <a:ahLst/>
              <a:cxnLst/>
              <a:rect l="l" t="t" r="r" b="b"/>
              <a:pathLst>
                <a:path w="7478395" h="4662170">
                  <a:moveTo>
                    <a:pt x="7478319" y="967486"/>
                  </a:moveTo>
                  <a:lnTo>
                    <a:pt x="6236513" y="0"/>
                  </a:lnTo>
                  <a:lnTo>
                    <a:pt x="6295326" y="543090"/>
                  </a:lnTo>
                  <a:lnTo>
                    <a:pt x="5802046" y="647700"/>
                  </a:lnTo>
                  <a:lnTo>
                    <a:pt x="5321605" y="764921"/>
                  </a:lnTo>
                  <a:lnTo>
                    <a:pt x="4859960" y="893572"/>
                  </a:lnTo>
                  <a:lnTo>
                    <a:pt x="4417746" y="1032891"/>
                  </a:lnTo>
                  <a:lnTo>
                    <a:pt x="3994962" y="1183386"/>
                  </a:lnTo>
                  <a:lnTo>
                    <a:pt x="3590975" y="1345311"/>
                  </a:lnTo>
                  <a:lnTo>
                    <a:pt x="3206419" y="1517904"/>
                  </a:lnTo>
                  <a:lnTo>
                    <a:pt x="2841421" y="1701165"/>
                  </a:lnTo>
                  <a:lnTo>
                    <a:pt x="2495092" y="1896491"/>
                  </a:lnTo>
                  <a:lnTo>
                    <a:pt x="2167686" y="2102358"/>
                  </a:lnTo>
                  <a:lnTo>
                    <a:pt x="1860346" y="2318893"/>
                  </a:lnTo>
                  <a:lnTo>
                    <a:pt x="1571802" y="2546858"/>
                  </a:lnTo>
                  <a:lnTo>
                    <a:pt x="1302054" y="2786126"/>
                  </a:lnTo>
                  <a:lnTo>
                    <a:pt x="1051737" y="3036697"/>
                  </a:lnTo>
                  <a:lnTo>
                    <a:pt x="820889" y="3297809"/>
                  </a:lnTo>
                  <a:lnTo>
                    <a:pt x="608863" y="3569741"/>
                  </a:lnTo>
                  <a:lnTo>
                    <a:pt x="416280" y="3853611"/>
                  </a:lnTo>
                  <a:lnTo>
                    <a:pt x="243141" y="4148150"/>
                  </a:lnTo>
                  <a:lnTo>
                    <a:pt x="88823" y="4453356"/>
                  </a:lnTo>
                  <a:lnTo>
                    <a:pt x="0" y="4661789"/>
                  </a:lnTo>
                  <a:lnTo>
                    <a:pt x="36118" y="4661789"/>
                  </a:lnTo>
                  <a:lnTo>
                    <a:pt x="148475" y="4513999"/>
                  </a:lnTo>
                  <a:lnTo>
                    <a:pt x="357276" y="4268762"/>
                  </a:lnTo>
                  <a:lnTo>
                    <a:pt x="579031" y="4034866"/>
                  </a:lnTo>
                  <a:lnTo>
                    <a:pt x="814412" y="3811625"/>
                  </a:lnTo>
                  <a:lnTo>
                    <a:pt x="1064056" y="3599726"/>
                  </a:lnTo>
                  <a:lnTo>
                    <a:pt x="1326692" y="3398482"/>
                  </a:lnTo>
                  <a:lnTo>
                    <a:pt x="1602917" y="3209163"/>
                  </a:lnTo>
                  <a:lnTo>
                    <a:pt x="1893366" y="3029966"/>
                  </a:lnTo>
                  <a:lnTo>
                    <a:pt x="2196896" y="2862707"/>
                  </a:lnTo>
                  <a:lnTo>
                    <a:pt x="2513888" y="2706116"/>
                  </a:lnTo>
                  <a:lnTo>
                    <a:pt x="2845231" y="2560193"/>
                  </a:lnTo>
                  <a:lnTo>
                    <a:pt x="3189528" y="2426208"/>
                  </a:lnTo>
                  <a:lnTo>
                    <a:pt x="3547541" y="2302256"/>
                  </a:lnTo>
                  <a:lnTo>
                    <a:pt x="3919016" y="2190369"/>
                  </a:lnTo>
                  <a:lnTo>
                    <a:pt x="4304208" y="2089023"/>
                  </a:lnTo>
                  <a:lnTo>
                    <a:pt x="4702988" y="1999107"/>
                  </a:lnTo>
                  <a:lnTo>
                    <a:pt x="5115357" y="1919732"/>
                  </a:lnTo>
                  <a:lnTo>
                    <a:pt x="5541442" y="1851787"/>
                  </a:lnTo>
                  <a:lnTo>
                    <a:pt x="5981116" y="1794510"/>
                  </a:lnTo>
                  <a:lnTo>
                    <a:pt x="6302045" y="1762506"/>
                  </a:lnTo>
                  <a:lnTo>
                    <a:pt x="6302045" y="1825879"/>
                  </a:lnTo>
                  <a:lnTo>
                    <a:pt x="6434252" y="1812544"/>
                  </a:lnTo>
                  <a:lnTo>
                    <a:pt x="6501054" y="2416937"/>
                  </a:lnTo>
                  <a:lnTo>
                    <a:pt x="7478319" y="967486"/>
                  </a:lnTo>
                  <a:close/>
                </a:path>
              </a:pathLst>
            </a:custGeom>
            <a:solidFill>
              <a:srgbClr val="C0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1514" y="5518022"/>
              <a:ext cx="222402" cy="2305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1224" y="3419601"/>
              <a:ext cx="2566670" cy="1163320"/>
            </a:xfrm>
            <a:custGeom>
              <a:avLst/>
              <a:gdLst/>
              <a:ahLst/>
              <a:cxnLst/>
              <a:rect l="l" t="t" r="r" b="b"/>
              <a:pathLst>
                <a:path w="2566670" h="1163320">
                  <a:moveTo>
                    <a:pt x="354711" y="972947"/>
                  </a:moveTo>
                  <a:lnTo>
                    <a:pt x="347599" y="929005"/>
                  </a:lnTo>
                  <a:lnTo>
                    <a:pt x="330708" y="889000"/>
                  </a:lnTo>
                  <a:lnTo>
                    <a:pt x="304800" y="854964"/>
                  </a:lnTo>
                  <a:lnTo>
                    <a:pt x="272415" y="828294"/>
                  </a:lnTo>
                  <a:lnTo>
                    <a:pt x="232791" y="809625"/>
                  </a:lnTo>
                  <a:lnTo>
                    <a:pt x="189357" y="800354"/>
                  </a:lnTo>
                  <a:lnTo>
                    <a:pt x="173736" y="799719"/>
                  </a:lnTo>
                  <a:lnTo>
                    <a:pt x="158242" y="800989"/>
                  </a:lnTo>
                  <a:lnTo>
                    <a:pt x="116078" y="811022"/>
                  </a:lnTo>
                  <a:lnTo>
                    <a:pt x="77851" y="830961"/>
                  </a:lnTo>
                  <a:lnTo>
                    <a:pt x="46101" y="859028"/>
                  </a:lnTo>
                  <a:lnTo>
                    <a:pt x="21463" y="894334"/>
                  </a:lnTo>
                  <a:lnTo>
                    <a:pt x="5842" y="935609"/>
                  </a:lnTo>
                  <a:lnTo>
                    <a:pt x="0" y="980948"/>
                  </a:lnTo>
                  <a:lnTo>
                    <a:pt x="635" y="995553"/>
                  </a:lnTo>
                  <a:lnTo>
                    <a:pt x="9144" y="1038225"/>
                  </a:lnTo>
                  <a:lnTo>
                    <a:pt x="27305" y="1076833"/>
                  </a:lnTo>
                  <a:lnTo>
                    <a:pt x="53213" y="1109599"/>
                  </a:lnTo>
                  <a:lnTo>
                    <a:pt x="86868" y="1135507"/>
                  </a:lnTo>
                  <a:lnTo>
                    <a:pt x="127127" y="1153541"/>
                  </a:lnTo>
                  <a:lnTo>
                    <a:pt x="172466" y="1162177"/>
                  </a:lnTo>
                  <a:lnTo>
                    <a:pt x="188722" y="1162812"/>
                  </a:lnTo>
                  <a:lnTo>
                    <a:pt x="202946" y="1160907"/>
                  </a:lnTo>
                  <a:lnTo>
                    <a:pt x="244475" y="1149477"/>
                  </a:lnTo>
                  <a:lnTo>
                    <a:pt x="280797" y="1128903"/>
                  </a:lnTo>
                  <a:lnTo>
                    <a:pt x="311277" y="1099566"/>
                  </a:lnTo>
                  <a:lnTo>
                    <a:pt x="334645" y="1062863"/>
                  </a:lnTo>
                  <a:lnTo>
                    <a:pt x="349504" y="1020191"/>
                  </a:lnTo>
                  <a:lnTo>
                    <a:pt x="354711" y="972947"/>
                  </a:lnTo>
                  <a:close/>
                </a:path>
                <a:path w="2566670" h="1163320">
                  <a:moveTo>
                    <a:pt x="2566543" y="251206"/>
                  </a:moveTo>
                  <a:lnTo>
                    <a:pt x="2563241" y="210566"/>
                  </a:lnTo>
                  <a:lnTo>
                    <a:pt x="2546985" y="153289"/>
                  </a:lnTo>
                  <a:lnTo>
                    <a:pt x="2519172" y="102616"/>
                  </a:lnTo>
                  <a:lnTo>
                    <a:pt x="2481580" y="60706"/>
                  </a:lnTo>
                  <a:lnTo>
                    <a:pt x="2434209" y="28067"/>
                  </a:lnTo>
                  <a:lnTo>
                    <a:pt x="2380996" y="7366"/>
                  </a:lnTo>
                  <a:lnTo>
                    <a:pt x="2342134" y="1397"/>
                  </a:lnTo>
                  <a:lnTo>
                    <a:pt x="2322068" y="0"/>
                  </a:lnTo>
                  <a:lnTo>
                    <a:pt x="2301875" y="1397"/>
                  </a:lnTo>
                  <a:lnTo>
                    <a:pt x="2263013" y="7366"/>
                  </a:lnTo>
                  <a:lnTo>
                    <a:pt x="2209800" y="28067"/>
                  </a:lnTo>
                  <a:lnTo>
                    <a:pt x="2163191" y="60706"/>
                  </a:lnTo>
                  <a:lnTo>
                    <a:pt x="2124964" y="102616"/>
                  </a:lnTo>
                  <a:lnTo>
                    <a:pt x="2097024" y="153289"/>
                  </a:lnTo>
                  <a:lnTo>
                    <a:pt x="2080768" y="210566"/>
                  </a:lnTo>
                  <a:lnTo>
                    <a:pt x="2077593" y="251206"/>
                  </a:lnTo>
                  <a:lnTo>
                    <a:pt x="2078228" y="271907"/>
                  </a:lnTo>
                  <a:lnTo>
                    <a:pt x="2084705" y="311912"/>
                  </a:lnTo>
                  <a:lnTo>
                    <a:pt x="2104771" y="367157"/>
                  </a:lnTo>
                  <a:lnTo>
                    <a:pt x="2136521" y="415163"/>
                  </a:lnTo>
                  <a:lnTo>
                    <a:pt x="2177415" y="454533"/>
                  </a:lnTo>
                  <a:lnTo>
                    <a:pt x="2226691" y="482473"/>
                  </a:lnTo>
                  <a:lnTo>
                    <a:pt x="2282444" y="499110"/>
                  </a:lnTo>
                  <a:lnTo>
                    <a:pt x="2322068" y="502539"/>
                  </a:lnTo>
                  <a:lnTo>
                    <a:pt x="2342134" y="501777"/>
                  </a:lnTo>
                  <a:lnTo>
                    <a:pt x="2380996" y="495173"/>
                  </a:lnTo>
                  <a:lnTo>
                    <a:pt x="2434209" y="474472"/>
                  </a:lnTo>
                  <a:lnTo>
                    <a:pt x="2481580" y="442468"/>
                  </a:lnTo>
                  <a:lnTo>
                    <a:pt x="2519172" y="399796"/>
                  </a:lnTo>
                  <a:lnTo>
                    <a:pt x="2546985" y="349250"/>
                  </a:lnTo>
                  <a:lnTo>
                    <a:pt x="2563241" y="291846"/>
                  </a:lnTo>
                  <a:lnTo>
                    <a:pt x="2566543" y="251206"/>
                  </a:lnTo>
                  <a:close/>
                </a:path>
              </a:pathLst>
            </a:custGeom>
            <a:solidFill>
              <a:srgbClr val="016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2604" y="5505450"/>
              <a:ext cx="194525" cy="200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1498472"/>
            <a:ext cx="5993130" cy="134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>
              <a:lnSpc>
                <a:spcPct val="100000"/>
              </a:lnSpc>
              <a:spcBef>
                <a:spcPts val="100"/>
              </a:spcBef>
              <a:tabLst>
                <a:tab pos="5384800" algn="l"/>
              </a:tabLst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N. 2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incontri informativi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24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24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accoglienza	con</a:t>
            </a:r>
            <a:r>
              <a:rPr sz="2400" b="1" spc="-1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i 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neo-immessi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ruolo,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livello</a:t>
            </a:r>
            <a:r>
              <a:rPr sz="24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provinciale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Il primo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incontro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è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finalizzato</a:t>
            </a:r>
            <a:r>
              <a:rPr sz="1800" b="1" spc="-8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a: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816733"/>
            <a:ext cx="4017010" cy="334194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07034" indent="-394970">
              <a:lnSpc>
                <a:spcPct val="100000"/>
              </a:lnSpc>
              <a:spcBef>
                <a:spcPts val="1180"/>
              </a:spcBef>
              <a:buAutoNum type="alphaLcPeriod"/>
              <a:tabLst>
                <a:tab pos="407034" algn="l"/>
                <a:tab pos="407670" algn="l"/>
              </a:tabLst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far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conoscere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le</a:t>
            </a:r>
            <a:r>
              <a:rPr sz="1800" b="1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aspettative</a:t>
            </a:r>
            <a:endParaRPr sz="18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b="1" spc="-114" dirty="0">
                <a:solidFill>
                  <a:srgbClr val="006FC0"/>
                </a:solidFill>
                <a:latin typeface="Arial"/>
                <a:cs typeface="Arial"/>
              </a:rPr>
              <a:t>dell’amministrazione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e della scuola</a:t>
            </a:r>
            <a:r>
              <a:rPr sz="1800" b="1" spc="-1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nei</a:t>
            </a:r>
            <a:endParaRPr sz="18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confronti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dei</a:t>
            </a:r>
            <a:r>
              <a:rPr sz="1800" b="1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neo-assunti.</a:t>
            </a:r>
            <a:endParaRPr sz="1800" dirty="0">
              <a:latin typeface="Carlito"/>
              <a:cs typeface="Carlito"/>
            </a:endParaRPr>
          </a:p>
          <a:p>
            <a:pPr marL="355600" marR="57150" indent="-342900">
              <a:lnSpc>
                <a:spcPct val="150000"/>
              </a:lnSpc>
              <a:buAutoNum type="alphaL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illustrare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le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modalità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del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percorso  formativo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e le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opportunità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sviluppo  professionale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del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docente</a:t>
            </a:r>
            <a:r>
              <a:rPr sz="1800" b="1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connesse</a:t>
            </a:r>
            <a:endParaRPr sz="1800" dirty="0">
              <a:latin typeface="Carlito"/>
              <a:cs typeface="Carlito"/>
            </a:endParaRPr>
          </a:p>
          <a:p>
            <a:pPr marL="927100" marR="1371600" indent="-572135">
              <a:lnSpc>
                <a:spcPct val="150000"/>
              </a:lnSpc>
            </a:pPr>
            <a:r>
              <a:rPr sz="1800" b="1" spc="-110" dirty="0">
                <a:solidFill>
                  <a:srgbClr val="006FC0"/>
                </a:solidFill>
                <a:latin typeface="Arial"/>
                <a:cs typeface="Arial"/>
              </a:rPr>
              <a:t>all’anno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formazione.  </a:t>
            </a:r>
            <a:r>
              <a:rPr lang="it-IT" sz="1800" b="1" dirty="0" smtClean="0">
                <a:solidFill>
                  <a:srgbClr val="FF0000"/>
                </a:solidFill>
                <a:latin typeface="Carlito"/>
                <a:cs typeface="Carlito"/>
              </a:rPr>
              <a:t>29</a:t>
            </a:r>
            <a:r>
              <a:rPr sz="1800" b="1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it-IT" sz="1800" b="1" spc="-5" dirty="0" smtClean="0">
                <a:solidFill>
                  <a:srgbClr val="FF0000"/>
                </a:solidFill>
                <a:latin typeface="Carlito"/>
                <a:cs typeface="Carlito"/>
              </a:rPr>
              <a:t>gennaio</a:t>
            </a:r>
            <a:r>
              <a:rPr sz="1800" b="1" spc="-11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 smtClean="0">
                <a:solidFill>
                  <a:srgbClr val="FF0000"/>
                </a:solidFill>
                <a:latin typeface="Carlito"/>
                <a:cs typeface="Carlito"/>
              </a:rPr>
              <a:t>20</a:t>
            </a:r>
            <a:r>
              <a:rPr lang="it-IT" sz="1800" b="1" spc="-5" dirty="0" smtClean="0">
                <a:solidFill>
                  <a:srgbClr val="FF0000"/>
                </a:solidFill>
                <a:latin typeface="Carlito"/>
                <a:cs typeface="Carlito"/>
              </a:rPr>
              <a:t>20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9709" y="3118485"/>
            <a:ext cx="3559175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secondo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incontro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è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finalizzato</a:t>
            </a:r>
            <a:r>
              <a:rPr sz="1800" b="1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alla: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6FC0"/>
                </a:solidFill>
                <a:latin typeface="Carlito"/>
                <a:cs typeface="Carlito"/>
              </a:rPr>
              <a:t>-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condivisione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del </a:t>
            </a: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lavoro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svolto</a:t>
            </a:r>
            <a:r>
              <a:rPr sz="1800" b="1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dai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docenti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e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riflessione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sui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punti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di</a:t>
            </a:r>
            <a:r>
              <a:rPr sz="1800" b="1" spc="-1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forza  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dell’esperienza</a:t>
            </a:r>
            <a:r>
              <a:rPr sz="1800" b="1" spc="-120" dirty="0">
                <a:solidFill>
                  <a:srgbClr val="006FC0"/>
                </a:solidFill>
                <a:latin typeface="Carlito"/>
                <a:cs typeface="Carlito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sulle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criticità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e su 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eventuali proposte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migliorative</a:t>
            </a:r>
            <a:endParaRPr sz="1800">
              <a:latin typeface="Carlito"/>
              <a:cs typeface="Carlito"/>
            </a:endParaRPr>
          </a:p>
          <a:p>
            <a:pPr marL="1205865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maggio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2020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530478"/>
            <a:ext cx="587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I </a:t>
            </a:r>
            <a:r>
              <a:rPr spc="-15" dirty="0"/>
              <a:t>laboratori formativi</a:t>
            </a:r>
            <a:r>
              <a:rPr spc="-120" dirty="0"/>
              <a:t> </a:t>
            </a:r>
            <a:r>
              <a:rPr spc="-10" dirty="0"/>
              <a:t>dedicati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0190" y="5957722"/>
            <a:ext cx="2216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0000"/>
                </a:solidFill>
                <a:latin typeface="Carlito"/>
                <a:cs typeface="Carlito"/>
              </a:rPr>
              <a:t>Totale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12</a:t>
            </a:r>
            <a:r>
              <a:rPr sz="32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ore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120" y="2331161"/>
            <a:ext cx="409447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1" spc="-10" dirty="0">
                <a:solidFill>
                  <a:srgbClr val="FF33CC"/>
                </a:solidFill>
                <a:latin typeface="Carlito"/>
                <a:cs typeface="Carlito"/>
              </a:rPr>
              <a:t>Organizzazione </a:t>
            </a:r>
            <a:r>
              <a:rPr sz="2400" b="1" spc="-5" dirty="0">
                <a:solidFill>
                  <a:srgbClr val="FF33CC"/>
                </a:solidFill>
                <a:latin typeface="Carlito"/>
                <a:cs typeface="Carlito"/>
              </a:rPr>
              <a:t>di </a:t>
            </a:r>
            <a:r>
              <a:rPr sz="2400" b="1" dirty="0">
                <a:solidFill>
                  <a:srgbClr val="FF33CC"/>
                </a:solidFill>
                <a:latin typeface="Carlito"/>
                <a:cs typeface="Carlito"/>
              </a:rPr>
              <a:t>2</a:t>
            </a:r>
            <a:r>
              <a:rPr sz="2400" b="1" spc="229" dirty="0">
                <a:solidFill>
                  <a:srgbClr val="FF33CC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33CC"/>
                </a:solidFill>
                <a:latin typeface="Carlito"/>
                <a:cs typeface="Carlito"/>
              </a:rPr>
              <a:t>laboratori</a:t>
            </a:r>
            <a:endParaRPr sz="2400">
              <a:latin typeface="Carlito"/>
              <a:cs typeface="Carlito"/>
            </a:endParaRPr>
          </a:p>
          <a:p>
            <a:pPr marL="12700" marR="7620">
              <a:lnSpc>
                <a:spcPct val="25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33CC"/>
                </a:solidFill>
                <a:latin typeface="Carlito"/>
                <a:cs typeface="Carlito"/>
              </a:rPr>
              <a:t>formativi dedicati </a:t>
            </a:r>
            <a:r>
              <a:rPr sz="2400" b="1" dirty="0">
                <a:solidFill>
                  <a:srgbClr val="FF33CC"/>
                </a:solidFill>
                <a:latin typeface="Carlito"/>
                <a:cs typeface="Carlito"/>
              </a:rPr>
              <a:t>sul </a:t>
            </a:r>
            <a:r>
              <a:rPr sz="2400" b="1" spc="-10" dirty="0">
                <a:solidFill>
                  <a:srgbClr val="FF33CC"/>
                </a:solidFill>
                <a:latin typeface="Carlito"/>
                <a:cs typeface="Carlito"/>
              </a:rPr>
              <a:t>territorio  </a:t>
            </a:r>
            <a:r>
              <a:rPr sz="2400" b="1" dirty="0">
                <a:solidFill>
                  <a:srgbClr val="FF33CC"/>
                </a:solidFill>
                <a:latin typeface="Carlito"/>
                <a:cs typeface="Carlito"/>
              </a:rPr>
              <a:t>della </a:t>
            </a:r>
            <a:r>
              <a:rPr sz="2400" b="1" spc="-20" dirty="0">
                <a:solidFill>
                  <a:srgbClr val="FF33CC"/>
                </a:solidFill>
                <a:latin typeface="Carlito"/>
                <a:cs typeface="Carlito"/>
              </a:rPr>
              <a:t>durata </a:t>
            </a:r>
            <a:r>
              <a:rPr sz="2400" b="1" spc="-5" dirty="0">
                <a:solidFill>
                  <a:srgbClr val="FF33CC"/>
                </a:solidFill>
                <a:latin typeface="Carlito"/>
                <a:cs typeface="Carlito"/>
              </a:rPr>
              <a:t>di </a:t>
            </a:r>
            <a:r>
              <a:rPr sz="2400" b="1" dirty="0">
                <a:solidFill>
                  <a:srgbClr val="FF33CC"/>
                </a:solidFill>
                <a:latin typeface="Carlito"/>
                <a:cs typeface="Carlito"/>
              </a:rPr>
              <a:t>6</a:t>
            </a:r>
            <a:r>
              <a:rPr sz="2400" b="1" spc="5" dirty="0">
                <a:solidFill>
                  <a:srgbClr val="FF33CC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33CC"/>
                </a:solidFill>
                <a:latin typeface="Carlito"/>
                <a:cs typeface="Carlito"/>
              </a:rPr>
              <a:t>ore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537" y="1534541"/>
            <a:ext cx="8425180" cy="4415155"/>
            <a:chOff x="467537" y="1534541"/>
            <a:chExt cx="8425180" cy="4415155"/>
          </a:xfrm>
        </p:grpSpPr>
        <p:sp>
          <p:nvSpPr>
            <p:cNvPr id="6" name="object 6"/>
            <p:cNvSpPr/>
            <p:nvPr/>
          </p:nvSpPr>
          <p:spPr>
            <a:xfrm>
              <a:off x="467537" y="4725136"/>
              <a:ext cx="7992872" cy="1224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982" y="1534541"/>
              <a:ext cx="4464558" cy="3205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294" y="530478"/>
            <a:ext cx="7126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Carlito"/>
                <a:cs typeface="Carlito"/>
              </a:rPr>
              <a:t>Caratteristiche </a:t>
            </a:r>
            <a:r>
              <a:rPr b="1" dirty="0">
                <a:latin typeface="Carlito"/>
                <a:cs typeface="Carlito"/>
              </a:rPr>
              <a:t>del </a:t>
            </a:r>
            <a:r>
              <a:rPr b="1" spc="-5" dirty="0">
                <a:latin typeface="Carlito"/>
                <a:cs typeface="Carlito"/>
              </a:rPr>
              <a:t>modello</a:t>
            </a:r>
            <a:r>
              <a:rPr b="1" spc="-15" dirty="0">
                <a:latin typeface="Carlito"/>
                <a:cs typeface="Carlito"/>
              </a:rPr>
              <a:t> formativo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501521"/>
            <a:ext cx="8483600" cy="50828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25120" algn="l"/>
              </a:tabLst>
            </a:pP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centrato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su un </a:t>
            </a: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progetto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formativo </a:t>
            </a:r>
            <a:r>
              <a:rPr sz="2200" b="1" dirty="0">
                <a:solidFill>
                  <a:srgbClr val="006FC0"/>
                </a:solidFill>
                <a:latin typeface="Carlito"/>
                <a:cs typeface="Carlito"/>
              </a:rPr>
              <a:t>del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docente, con formalizzazione 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della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propria esperienza </a:t>
            </a:r>
            <a:r>
              <a:rPr sz="2200" b="1" spc="-25" dirty="0">
                <a:solidFill>
                  <a:srgbClr val="006FC0"/>
                </a:solidFill>
                <a:latin typeface="Carlito"/>
                <a:cs typeface="Carlito"/>
              </a:rPr>
              <a:t>attraverso </a:t>
            </a:r>
            <a:r>
              <a:rPr sz="2200" b="1" spc="-15" dirty="0">
                <a:solidFill>
                  <a:srgbClr val="006FC0"/>
                </a:solidFill>
                <a:latin typeface="Carlito"/>
                <a:cs typeface="Carlito"/>
              </a:rPr>
              <a:t>diverse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modalità</a:t>
            </a:r>
            <a:r>
              <a:rPr sz="2200" b="1" spc="2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006FC0"/>
                </a:solidFill>
                <a:latin typeface="Carlito"/>
                <a:cs typeface="Carlito"/>
              </a:rPr>
              <a:t>documentative;</a:t>
            </a:r>
            <a:endParaRPr sz="2200" dirty="0">
              <a:latin typeface="Carlito"/>
              <a:cs typeface="Carlito"/>
            </a:endParaRPr>
          </a:p>
          <a:p>
            <a:pPr marL="12700" marR="5715" algn="just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325120" algn="l"/>
              </a:tabLst>
            </a:pPr>
            <a:r>
              <a:rPr sz="2200" b="1" i="1" spc="-10" dirty="0">
                <a:solidFill>
                  <a:srgbClr val="006FC0"/>
                </a:solidFill>
                <a:latin typeface="Carlito"/>
                <a:cs typeface="Carlito"/>
              </a:rPr>
              <a:t>presenza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momenti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tutoring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rlito"/>
                <a:cs typeface="Carlito"/>
              </a:rPr>
              <a:t>che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aiutino il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neoassunto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a </a:t>
            </a:r>
            <a:r>
              <a:rPr sz="2200" b="1" spc="-15" dirty="0">
                <a:solidFill>
                  <a:srgbClr val="006FC0"/>
                </a:solidFill>
                <a:latin typeface="Carlito"/>
                <a:cs typeface="Carlito"/>
              </a:rPr>
              <a:t>riflettere 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sulle </a:t>
            </a:r>
            <a:r>
              <a:rPr sz="2200" b="1" spc="-15" dirty="0">
                <a:solidFill>
                  <a:srgbClr val="006FC0"/>
                </a:solidFill>
                <a:latin typeface="Carlito"/>
                <a:cs typeface="Carlito"/>
              </a:rPr>
              <a:t>attività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in </a:t>
            </a:r>
            <a:r>
              <a:rPr sz="2200" b="1" dirty="0">
                <a:solidFill>
                  <a:srgbClr val="006FC0"/>
                </a:solidFill>
                <a:latin typeface="Carlito"/>
                <a:cs typeface="Carlito"/>
              </a:rPr>
              <a:t>servizio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e ad </a:t>
            </a:r>
            <a:r>
              <a:rPr sz="2200" b="1" spc="-20" dirty="0">
                <a:solidFill>
                  <a:srgbClr val="006FC0"/>
                </a:solidFill>
                <a:latin typeface="Carlito"/>
                <a:cs typeface="Carlito"/>
              </a:rPr>
              <a:t>attivare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processi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autovalutazione (tutor  accogliente all'interno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della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propria</a:t>
            </a:r>
            <a:r>
              <a:rPr sz="2200" b="1" spc="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scuola);</a:t>
            </a:r>
            <a:endParaRPr sz="2200" dirty="0">
              <a:latin typeface="Carlito"/>
              <a:cs typeface="Carlito"/>
            </a:endParaRPr>
          </a:p>
          <a:p>
            <a:pPr marL="325120" indent="-312420" algn="just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325120" algn="l"/>
              </a:tabLst>
            </a:pPr>
            <a:r>
              <a:rPr sz="2200" b="1" i="1" spc="-5" dirty="0">
                <a:solidFill>
                  <a:srgbClr val="006FC0"/>
                </a:solidFill>
                <a:latin typeface="Carlito"/>
                <a:cs typeface="Carlito"/>
              </a:rPr>
              <a:t>partecipazione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ad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incontri formativi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dedicati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a </a:t>
            </a:r>
            <a:r>
              <a:rPr sz="2200" b="1" spc="-20" dirty="0" err="1">
                <a:solidFill>
                  <a:srgbClr val="006FC0"/>
                </a:solidFill>
                <a:latin typeface="Carlito"/>
                <a:cs typeface="Carlito"/>
              </a:rPr>
              <a:t>carattere</a:t>
            </a:r>
            <a:r>
              <a:rPr sz="2200" b="1" spc="1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10" dirty="0" err="1" smtClean="0">
                <a:solidFill>
                  <a:srgbClr val="006FC0"/>
                </a:solidFill>
                <a:latin typeface="Carlito"/>
                <a:cs typeface="Carlito"/>
              </a:rPr>
              <a:t>laboratoriale</a:t>
            </a:r>
            <a:r>
              <a:rPr lang="it-IT" sz="2200" b="1" spc="-10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5" dirty="0" smtClean="0">
                <a:solidFill>
                  <a:srgbClr val="006FC0"/>
                </a:solidFill>
                <a:latin typeface="Carlito"/>
                <a:cs typeface="Carlito"/>
              </a:rPr>
              <a:t>o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a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visite presso </a:t>
            </a:r>
            <a:r>
              <a:rPr sz="2200" b="1" spc="-20" dirty="0">
                <a:solidFill>
                  <a:srgbClr val="006FC0"/>
                </a:solidFill>
                <a:latin typeface="Carlito"/>
                <a:cs typeface="Carlito"/>
              </a:rPr>
              <a:t>realtà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scolastiche</a:t>
            </a:r>
            <a:r>
              <a:rPr sz="2200" b="1" spc="1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006FC0"/>
                </a:solidFill>
                <a:latin typeface="Carlito"/>
                <a:cs typeface="Carlito"/>
              </a:rPr>
              <a:t>innovative;</a:t>
            </a:r>
            <a:endParaRPr sz="2200" dirty="0">
              <a:latin typeface="Carlito"/>
              <a:cs typeface="Carlito"/>
            </a:endParaRPr>
          </a:p>
          <a:p>
            <a:pPr marL="262255" indent="-250190">
              <a:lnSpc>
                <a:spcPct val="100000"/>
              </a:lnSpc>
              <a:spcBef>
                <a:spcPts val="1920"/>
              </a:spcBef>
              <a:buFont typeface="Wingdings"/>
              <a:buChar char=""/>
              <a:tabLst>
                <a:tab pos="262890" algn="l"/>
                <a:tab pos="2169160" algn="l"/>
                <a:tab pos="2649220" algn="l"/>
                <a:tab pos="3667760" algn="l"/>
                <a:tab pos="4157979" algn="l"/>
                <a:tab pos="4780280" algn="l"/>
                <a:tab pos="5231130" algn="l"/>
                <a:tab pos="6593840" algn="l"/>
              </a:tabLst>
            </a:pP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partecipazione	ad	</a:t>
            </a: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attività	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on	line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	su	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tematiche	</a:t>
            </a:r>
            <a:r>
              <a:rPr sz="2200" b="1" spc="-10" dirty="0" err="1" smtClean="0">
                <a:solidFill>
                  <a:srgbClr val="006FC0"/>
                </a:solidFill>
                <a:latin typeface="Carlito"/>
                <a:cs typeface="Carlito"/>
              </a:rPr>
              <a:t>particolarmente</a:t>
            </a:r>
            <a:r>
              <a:rPr lang="it-IT" sz="2200" b="1" spc="-10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10" dirty="0" err="1" smtClean="0">
                <a:solidFill>
                  <a:srgbClr val="006FC0"/>
                </a:solidFill>
                <a:latin typeface="Carlito"/>
                <a:cs typeface="Carlito"/>
              </a:rPr>
              <a:t>significative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;</a:t>
            </a:r>
            <a:endParaRPr sz="2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  <a:buFont typeface="Wingdings"/>
              <a:buChar char=""/>
              <a:tabLst>
                <a:tab pos="325120" algn="l"/>
              </a:tabLst>
            </a:pPr>
            <a:r>
              <a:rPr sz="2200" b="1" i="1" spc="-5" dirty="0">
                <a:solidFill>
                  <a:srgbClr val="006FC0"/>
                </a:solidFill>
                <a:latin typeface="Carlito"/>
                <a:cs typeface="Carlito"/>
              </a:rPr>
              <a:t>predisposizione del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portfolio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professionale </a:t>
            </a:r>
            <a:r>
              <a:rPr sz="2200" b="1" spc="-15" dirty="0">
                <a:solidFill>
                  <a:srgbClr val="006FC0"/>
                </a:solidFill>
                <a:latin typeface="Carlito"/>
                <a:cs typeface="Carlito"/>
              </a:rPr>
              <a:t>presentato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e discusso alla 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fine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dell'anno di </a:t>
            </a:r>
            <a:r>
              <a:rPr sz="2200" b="1" spc="-20" dirty="0">
                <a:solidFill>
                  <a:srgbClr val="006FC0"/>
                </a:solidFill>
                <a:latin typeface="Carlito"/>
                <a:cs typeface="Carlito"/>
              </a:rPr>
              <a:t>prova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con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il </a:t>
            </a:r>
            <a:r>
              <a:rPr sz="2200" b="1" spc="-20" dirty="0">
                <a:solidFill>
                  <a:srgbClr val="006FC0"/>
                </a:solidFill>
                <a:latin typeface="Carlito"/>
                <a:cs typeface="Carlito"/>
              </a:rPr>
              <a:t>Comitato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di </a:t>
            </a:r>
            <a:r>
              <a:rPr sz="2200" b="1" spc="-10" dirty="0">
                <a:solidFill>
                  <a:srgbClr val="006FC0"/>
                </a:solidFill>
                <a:latin typeface="Carlito"/>
                <a:cs typeface="Carlito"/>
              </a:rPr>
              <a:t>valutazione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della</a:t>
            </a:r>
            <a:r>
              <a:rPr sz="2200" b="1" spc="2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rlito"/>
                <a:cs typeface="Carlito"/>
              </a:rPr>
              <a:t>scuola.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35" y="1760006"/>
            <a:ext cx="8132210" cy="509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745" y="530478"/>
            <a:ext cx="8743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TEMATICHE </a:t>
            </a:r>
            <a:r>
              <a:rPr spc="-20" dirty="0"/>
              <a:t>D.M. </a:t>
            </a:r>
            <a:r>
              <a:rPr dirty="0"/>
              <a:t>850/2015 e </a:t>
            </a:r>
            <a:r>
              <a:rPr spc="-5" dirty="0"/>
              <a:t>C.M.</a:t>
            </a:r>
            <a:r>
              <a:rPr spc="-70" dirty="0"/>
              <a:t> </a:t>
            </a:r>
            <a:r>
              <a:rPr dirty="0"/>
              <a:t>39533/2019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593240"/>
            <a:ext cx="7781290" cy="514032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22580" indent="-310515">
              <a:lnSpc>
                <a:spcPct val="100000"/>
              </a:lnSpc>
              <a:spcBef>
                <a:spcPts val="1420"/>
              </a:spcBef>
              <a:buAutoNum type="alphaLcPeriod"/>
              <a:tabLst>
                <a:tab pos="323215" algn="l"/>
                <a:tab pos="1303655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nuove	tecnologie e loro impatto sulla</a:t>
            </a:r>
            <a:r>
              <a:rPr sz="2200" b="1" spc="9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didattica;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340360" algn="l"/>
                <a:tab pos="2362200" algn="l"/>
                <a:tab pos="4319905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gestione</a:t>
            </a:r>
            <a:r>
              <a:rPr sz="2200" b="1" spc="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della	classe</a:t>
            </a:r>
            <a:r>
              <a:rPr sz="22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2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delle	problematiche</a:t>
            </a:r>
            <a:r>
              <a:rPr sz="2200" b="1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relazionali;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323215" algn="l"/>
              </a:tabLst>
            </a:pPr>
            <a:r>
              <a:rPr sz="2200" b="1" spc="-15" dirty="0">
                <a:solidFill>
                  <a:srgbClr val="375F92"/>
                </a:solidFill>
                <a:latin typeface="Arial"/>
                <a:cs typeface="Arial"/>
              </a:rPr>
              <a:t>Valutazione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didattica e valutazione di</a:t>
            </a:r>
            <a:r>
              <a:rPr sz="2200" b="1" spc="1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sistema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375F92"/>
                </a:solidFill>
                <a:latin typeface="Arial"/>
                <a:cs typeface="Arial"/>
              </a:rPr>
              <a:t>autovalutazione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miglioramento)</a:t>
            </a:r>
            <a:r>
              <a:rPr sz="2200" b="1" dirty="0">
                <a:solidFill>
                  <a:srgbClr val="375F92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75"/>
              </a:spcBef>
              <a:buAutoNum type="alphaLcPeriod" startAt="4"/>
              <a:tabLst>
                <a:tab pos="34036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bisogni educativi speciali e</a:t>
            </a:r>
            <a:r>
              <a:rPr sz="2200" b="1" spc="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disabilità;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325"/>
              </a:spcBef>
              <a:buAutoNum type="alphaLcPeriod" startAt="4"/>
              <a:tabLst>
                <a:tab pos="323215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contrasto alla dispersione</a:t>
            </a:r>
            <a:r>
              <a:rPr sz="2200" b="1" spc="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scolastica;</a:t>
            </a:r>
            <a:endParaRPr sz="2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1320"/>
              </a:spcBef>
              <a:buAutoNum type="alphaLcPeriod" startAt="4"/>
              <a:tabLst>
                <a:tab pos="26289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Inclusione sociale e dinamiche</a:t>
            </a:r>
            <a:r>
              <a:rPr sz="2200" b="1" spc="7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interculturali;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20"/>
              </a:spcBef>
              <a:buAutoNum type="alphaLcPeriod" startAt="4"/>
              <a:tabLst>
                <a:tab pos="34036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Orientamento e alternanza</a:t>
            </a:r>
            <a:r>
              <a:rPr sz="2200" b="1" spc="5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75F92"/>
                </a:solidFill>
                <a:latin typeface="Arial"/>
                <a:cs typeface="Arial"/>
              </a:rPr>
              <a:t>scuola-lavoro;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20"/>
              </a:spcBef>
              <a:buAutoNum type="alphaLcPeriod" startAt="4"/>
              <a:tabLst>
                <a:tab pos="34036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Buone pratiche di didattiche</a:t>
            </a:r>
            <a:r>
              <a:rPr sz="2200" b="1" spc="10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disciplinari:</a:t>
            </a:r>
            <a:endParaRPr sz="2200" dirty="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1385"/>
              </a:spcBef>
              <a:buClr>
                <a:srgbClr val="375F92"/>
              </a:buClr>
              <a:buAutoNum type="alphaLcPeriod" startAt="4"/>
              <a:tabLst>
                <a:tab pos="350520" algn="l"/>
                <a:tab pos="35115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Educazione allo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sviluppo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sostenibile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35" y="1760006"/>
            <a:ext cx="8132210" cy="509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9682" y="530478"/>
            <a:ext cx="3564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TEMATICHE</a:t>
            </a:r>
            <a:r>
              <a:rPr spc="-80" dirty="0"/>
              <a:t> </a:t>
            </a:r>
            <a:r>
              <a:rPr spc="-50" dirty="0"/>
              <a:t>SCELTE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593240"/>
            <a:ext cx="8078470" cy="514032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22580" indent="-310515">
              <a:lnSpc>
                <a:spcPct val="100000"/>
              </a:lnSpc>
              <a:spcBef>
                <a:spcPts val="1420"/>
              </a:spcBef>
              <a:buAutoNum type="alphaLcPeriod"/>
              <a:tabLst>
                <a:tab pos="323215" algn="l"/>
                <a:tab pos="1303655" algn="l"/>
              </a:tabLst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nuove	tecnologie e loro impatto sulla </a:t>
            </a:r>
            <a:r>
              <a:rPr sz="2200" b="1" spc="-5" dirty="0" err="1">
                <a:solidFill>
                  <a:srgbClr val="FF0000"/>
                </a:solidFill>
                <a:latin typeface="Arial"/>
                <a:cs typeface="Arial"/>
              </a:rPr>
              <a:t>didattica</a:t>
            </a:r>
            <a:r>
              <a:rPr sz="22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2200" dirty="0" smtClean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340360" algn="l"/>
                <a:tab pos="2362200" algn="l"/>
                <a:tab pos="4319905" algn="l"/>
              </a:tabLst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gestione</a:t>
            </a:r>
            <a:r>
              <a:rPr sz="2200" b="1" spc="6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classe</a:t>
            </a:r>
            <a:r>
              <a:rPr sz="22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delle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problematiche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relazionali</a:t>
            </a:r>
            <a:r>
              <a:rPr sz="2200" b="1" spc="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2200" dirty="0" smtClean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323215" algn="l"/>
              </a:tabLst>
            </a:pPr>
            <a:r>
              <a:rPr sz="2200" b="1" spc="-15" dirty="0" err="1" smtClean="0">
                <a:solidFill>
                  <a:srgbClr val="375F92"/>
                </a:solidFill>
                <a:latin typeface="Arial"/>
                <a:cs typeface="Arial"/>
              </a:rPr>
              <a:t>Valutazione</a:t>
            </a:r>
            <a:r>
              <a:rPr sz="2200" b="1" spc="-15" dirty="0" smtClean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didattica e valutazione di</a:t>
            </a:r>
            <a:r>
              <a:rPr sz="2200" b="1" spc="1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sistema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375F92"/>
                </a:solidFill>
                <a:latin typeface="Arial"/>
                <a:cs typeface="Arial"/>
              </a:rPr>
              <a:t>autovalutazione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e miglioramento)</a:t>
            </a:r>
            <a:r>
              <a:rPr sz="2400" b="1" spc="-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75"/>
              </a:spcBef>
              <a:buAutoNum type="alphaLcPeriod" startAt="4"/>
              <a:tabLst>
                <a:tab pos="34036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bisogni educativi speciali e </a:t>
            </a:r>
            <a:r>
              <a:rPr sz="2200" b="1" spc="-5" dirty="0" err="1">
                <a:solidFill>
                  <a:srgbClr val="375F92"/>
                </a:solidFill>
                <a:latin typeface="Arial"/>
                <a:cs typeface="Arial"/>
              </a:rPr>
              <a:t>disabilità</a:t>
            </a:r>
            <a:r>
              <a:rPr sz="2200" b="1" spc="10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325"/>
              </a:spcBef>
              <a:buAutoNum type="alphaLcPeriod" startAt="4"/>
              <a:tabLst>
                <a:tab pos="323215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contrasto alla dispersione </a:t>
            </a:r>
            <a:r>
              <a:rPr sz="2200" b="1" spc="-5" dirty="0" err="1">
                <a:solidFill>
                  <a:srgbClr val="375F92"/>
                </a:solidFill>
                <a:latin typeface="Arial"/>
                <a:cs typeface="Arial"/>
              </a:rPr>
              <a:t>scolastica</a:t>
            </a:r>
            <a:r>
              <a:rPr sz="2200" b="1" spc="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1320"/>
              </a:spcBef>
              <a:buAutoNum type="alphaLcPeriod" startAt="4"/>
              <a:tabLst>
                <a:tab pos="26289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Inclusione sociale e dinamiche </a:t>
            </a:r>
            <a:r>
              <a:rPr sz="2200" b="1" spc="-5" dirty="0" err="1">
                <a:solidFill>
                  <a:srgbClr val="375F92"/>
                </a:solidFill>
                <a:latin typeface="Arial"/>
                <a:cs typeface="Arial"/>
              </a:rPr>
              <a:t>interculturali</a:t>
            </a:r>
            <a:r>
              <a:rPr sz="2200" b="1" spc="11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20"/>
              </a:spcBef>
              <a:buAutoNum type="alphaLcPeriod" startAt="4"/>
              <a:tabLst>
                <a:tab pos="34036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Orientamento e alternanza </a:t>
            </a:r>
            <a:r>
              <a:rPr sz="2200" b="1" dirty="0" err="1">
                <a:solidFill>
                  <a:srgbClr val="375F92"/>
                </a:solidFill>
                <a:latin typeface="Arial"/>
                <a:cs typeface="Arial"/>
              </a:rPr>
              <a:t>scuola-lavoro</a:t>
            </a:r>
            <a:r>
              <a:rPr sz="2200" b="1" spc="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320"/>
              </a:spcBef>
              <a:buAutoNum type="alphaLcPeriod" startAt="4"/>
              <a:tabLst>
                <a:tab pos="340360" algn="l"/>
              </a:tabLst>
            </a:pPr>
            <a:r>
              <a:rPr sz="2200" b="1" spc="-5" dirty="0">
                <a:solidFill>
                  <a:srgbClr val="375F92"/>
                </a:solidFill>
                <a:latin typeface="Arial"/>
                <a:cs typeface="Arial"/>
              </a:rPr>
              <a:t>Buone pratiche di didattiche </a:t>
            </a:r>
            <a:r>
              <a:rPr sz="2200" b="1" spc="-5" dirty="0" err="1">
                <a:solidFill>
                  <a:srgbClr val="375F92"/>
                </a:solidFill>
                <a:latin typeface="Arial"/>
                <a:cs typeface="Arial"/>
              </a:rPr>
              <a:t>disciplinari</a:t>
            </a:r>
            <a:r>
              <a:rPr sz="2200" b="1" spc="11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1385"/>
              </a:spcBef>
              <a:buClr>
                <a:srgbClr val="375F92"/>
              </a:buClr>
              <a:buAutoNum type="alphaLcPeriod" startAt="4"/>
              <a:tabLst>
                <a:tab pos="350520" algn="l"/>
                <a:tab pos="35115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Educazione allo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sviluppo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sostenibile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29" y="530478"/>
            <a:ext cx="8385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ORGANIZZAZIONE DEI </a:t>
            </a:r>
            <a:r>
              <a:rPr spc="-40" dirty="0"/>
              <a:t>LABORATORI</a:t>
            </a:r>
            <a:r>
              <a:rPr spc="-30" dirty="0"/>
              <a:t> </a:t>
            </a:r>
            <a:r>
              <a:rPr spc="-40" dirty="0"/>
              <a:t>DEDICATI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317" y="1480820"/>
            <a:ext cx="7177405" cy="3562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100"/>
              </a:spcBef>
              <a:tabLst>
                <a:tab pos="5942965" algn="l"/>
              </a:tabLst>
            </a:pPr>
            <a:r>
              <a:rPr sz="2400" b="1" spc="-40" dirty="0">
                <a:solidFill>
                  <a:srgbClr val="000099"/>
                </a:solidFill>
                <a:latin typeface="Carlito"/>
                <a:cs typeface="Carlito"/>
              </a:rPr>
              <a:t>Totale 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corsisti </a:t>
            </a:r>
            <a:r>
              <a:rPr sz="2400" b="1" spc="-10" dirty="0" err="1">
                <a:solidFill>
                  <a:srgbClr val="000099"/>
                </a:solidFill>
                <a:latin typeface="Carlito"/>
                <a:cs typeface="Carlito"/>
              </a:rPr>
              <a:t>Ambito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lang="it-IT" sz="2400" b="1" dirty="0" smtClean="0">
                <a:solidFill>
                  <a:srgbClr val="000099"/>
                </a:solidFill>
                <a:latin typeface="Carlito"/>
                <a:cs typeface="Carlito"/>
              </a:rPr>
              <a:t>4</a:t>
            </a:r>
            <a:r>
              <a:rPr sz="2400" b="1" dirty="0" smtClean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Provincia</a:t>
            </a:r>
            <a:r>
              <a:rPr sz="2400" b="1" spc="3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rlito"/>
                <a:cs typeface="Carlito"/>
              </a:rPr>
              <a:t>di </a:t>
            </a:r>
            <a:r>
              <a:rPr lang="it-IT" sz="2400" b="1" spc="-10" dirty="0" smtClean="0">
                <a:solidFill>
                  <a:srgbClr val="000099"/>
                </a:solidFill>
                <a:latin typeface="Carlito"/>
                <a:cs typeface="Carlito"/>
              </a:rPr>
              <a:t>Caltanissetta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	</a:t>
            </a:r>
            <a:r>
              <a:rPr sz="2400" b="1" dirty="0">
                <a:solidFill>
                  <a:srgbClr val="000099"/>
                </a:solidFill>
                <a:latin typeface="Carlito"/>
                <a:cs typeface="Carlito"/>
              </a:rPr>
              <a:t>N.</a:t>
            </a:r>
            <a:r>
              <a:rPr sz="2400" b="1" spc="-3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lang="it-IT" sz="2400" b="1" spc="-35" dirty="0" smtClean="0">
                <a:solidFill>
                  <a:srgbClr val="000099"/>
                </a:solidFill>
                <a:latin typeface="Carlito"/>
                <a:cs typeface="Carlito"/>
              </a:rPr>
              <a:t>43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Carlito"/>
              <a:cs typeface="Carlito"/>
            </a:endParaRPr>
          </a:p>
          <a:p>
            <a:pPr marR="19685" algn="ctr">
              <a:lnSpc>
                <a:spcPct val="100000"/>
              </a:lnSpc>
              <a:tabLst>
                <a:tab pos="2256155" algn="l"/>
              </a:tabLst>
            </a:pP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SUDDIVISI</a:t>
            </a:r>
            <a:r>
              <a:rPr sz="2800" b="1" spc="4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per	ORDINE DI</a:t>
            </a:r>
            <a:r>
              <a:rPr sz="2800" b="1" spc="2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SCUOLA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5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tabLst>
                <a:tab pos="6163310" algn="l"/>
              </a:tabLst>
            </a:pPr>
            <a:r>
              <a:rPr sz="3200" b="1" spc="-305" dirty="0" err="1">
                <a:solidFill>
                  <a:srgbClr val="FF33CC"/>
                </a:solidFill>
                <a:latin typeface="Arial"/>
                <a:cs typeface="Arial"/>
              </a:rPr>
              <a:t>Scuola</a:t>
            </a:r>
            <a:r>
              <a:rPr sz="3200" b="1" spc="-145" dirty="0"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sz="3200" b="1" spc="-140" dirty="0" err="1" smtClean="0">
                <a:solidFill>
                  <a:srgbClr val="FF33CC"/>
                </a:solidFill>
                <a:latin typeface="Arial"/>
                <a:cs typeface="Arial"/>
              </a:rPr>
              <a:t>dell’Infanzia</a:t>
            </a:r>
            <a:r>
              <a:rPr sz="3200" b="1" spc="-140" dirty="0" smtClean="0">
                <a:solidFill>
                  <a:srgbClr val="FF33CC"/>
                </a:solidFill>
                <a:latin typeface="Arial"/>
                <a:cs typeface="Arial"/>
              </a:rPr>
              <a:t>(</a:t>
            </a:r>
            <a:r>
              <a:rPr lang="it-IT" sz="3200" b="1" spc="-140" dirty="0" smtClean="0">
                <a:solidFill>
                  <a:srgbClr val="FF33CC"/>
                </a:solidFill>
                <a:latin typeface="Arial"/>
                <a:cs typeface="Arial"/>
              </a:rPr>
              <a:t>2</a:t>
            </a:r>
            <a:r>
              <a:rPr sz="3200" b="1" spc="-140" dirty="0" smtClean="0">
                <a:solidFill>
                  <a:srgbClr val="FF33CC"/>
                </a:solidFill>
                <a:latin typeface="Arial"/>
                <a:cs typeface="Arial"/>
              </a:rPr>
              <a:t>)/</a:t>
            </a:r>
            <a:r>
              <a:rPr sz="3200" b="1" spc="-140" dirty="0" err="1" smtClean="0">
                <a:solidFill>
                  <a:srgbClr val="FF33CC"/>
                </a:solidFill>
                <a:latin typeface="Arial"/>
                <a:cs typeface="Arial"/>
              </a:rPr>
              <a:t>Primaria</a:t>
            </a:r>
            <a:r>
              <a:rPr sz="3200" b="1" spc="-140" dirty="0" smtClean="0">
                <a:solidFill>
                  <a:srgbClr val="FF33CC"/>
                </a:solidFill>
                <a:latin typeface="Arial"/>
                <a:cs typeface="Arial"/>
              </a:rPr>
              <a:t>(</a:t>
            </a:r>
            <a:r>
              <a:rPr lang="it-IT" sz="3200" b="1" spc="-140" dirty="0" smtClean="0">
                <a:solidFill>
                  <a:srgbClr val="FF33CC"/>
                </a:solidFill>
                <a:latin typeface="Arial"/>
                <a:cs typeface="Arial"/>
              </a:rPr>
              <a:t>10</a:t>
            </a:r>
            <a:r>
              <a:rPr sz="3200" b="1" spc="-140" dirty="0" smtClean="0">
                <a:solidFill>
                  <a:srgbClr val="FF33CC"/>
                </a:solidFill>
                <a:latin typeface="Arial"/>
                <a:cs typeface="Arial"/>
              </a:rPr>
              <a:t>)</a:t>
            </a:r>
            <a:r>
              <a:rPr sz="3200" b="1" spc="-140" dirty="0">
                <a:solidFill>
                  <a:srgbClr val="FF33CC"/>
                </a:solidFill>
                <a:latin typeface="Arial"/>
                <a:cs typeface="Arial"/>
              </a:rPr>
              <a:t>	</a:t>
            </a:r>
            <a:r>
              <a:rPr sz="3200" b="1" dirty="0">
                <a:solidFill>
                  <a:srgbClr val="FF33CC"/>
                </a:solidFill>
                <a:latin typeface="Carlito"/>
                <a:cs typeface="Carlito"/>
              </a:rPr>
              <a:t>-</a:t>
            </a:r>
            <a:r>
              <a:rPr sz="3200" b="1" spc="-35" dirty="0">
                <a:solidFill>
                  <a:srgbClr val="FF33CC"/>
                </a:solidFill>
                <a:latin typeface="Carlito"/>
                <a:cs typeface="Carlito"/>
              </a:rPr>
              <a:t> </a:t>
            </a:r>
            <a:r>
              <a:rPr lang="it-IT" sz="3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12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AF50"/>
                </a:solidFill>
                <a:latin typeface="Carlito"/>
                <a:cs typeface="Carlito"/>
              </a:rPr>
              <a:t>Scuola Sec I </a:t>
            </a:r>
            <a:r>
              <a:rPr sz="3200" b="1" spc="-15" dirty="0" err="1">
                <a:solidFill>
                  <a:srgbClr val="00AF50"/>
                </a:solidFill>
                <a:latin typeface="Carlito"/>
                <a:cs typeface="Carlito"/>
              </a:rPr>
              <a:t>grado</a:t>
            </a:r>
            <a:r>
              <a:rPr sz="3200" b="1" spc="-1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b="1" spc="-5" dirty="0" smtClean="0">
                <a:solidFill>
                  <a:srgbClr val="00AF50"/>
                </a:solidFill>
                <a:latin typeface="Carlito"/>
                <a:cs typeface="Carlito"/>
              </a:rPr>
              <a:t>(</a:t>
            </a:r>
            <a:r>
              <a:rPr lang="it-IT" sz="3200" b="1" spc="-5" dirty="0" smtClean="0">
                <a:solidFill>
                  <a:srgbClr val="00AF50"/>
                </a:solidFill>
                <a:latin typeface="Carlito"/>
                <a:cs typeface="Carlito"/>
              </a:rPr>
              <a:t>8</a:t>
            </a:r>
            <a:r>
              <a:rPr sz="3200" b="1" spc="-5" dirty="0" smtClean="0">
                <a:solidFill>
                  <a:srgbClr val="00AF50"/>
                </a:solidFill>
                <a:latin typeface="Carlito"/>
                <a:cs typeface="Carlito"/>
              </a:rPr>
              <a:t>)/</a:t>
            </a:r>
            <a:r>
              <a:rPr sz="3200" b="1" spc="-5" dirty="0">
                <a:solidFill>
                  <a:srgbClr val="FF6600"/>
                </a:solidFill>
                <a:latin typeface="Carlito"/>
                <a:cs typeface="Carlito"/>
              </a:rPr>
              <a:t>Sec </a:t>
            </a:r>
            <a:r>
              <a:rPr sz="3200" b="1" dirty="0">
                <a:solidFill>
                  <a:srgbClr val="FF6600"/>
                </a:solidFill>
                <a:latin typeface="Carlito"/>
                <a:cs typeface="Carlito"/>
              </a:rPr>
              <a:t>II </a:t>
            </a:r>
            <a:r>
              <a:rPr sz="3200" b="1" spc="-15" dirty="0" err="1">
                <a:solidFill>
                  <a:srgbClr val="FF6600"/>
                </a:solidFill>
                <a:latin typeface="Carlito"/>
                <a:cs typeface="Carlito"/>
              </a:rPr>
              <a:t>grado</a:t>
            </a:r>
            <a:r>
              <a:rPr sz="3200" b="1" spc="-15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3200" b="1" spc="-10" dirty="0" smtClean="0">
                <a:solidFill>
                  <a:srgbClr val="FF6600"/>
                </a:solidFill>
                <a:latin typeface="Carlito"/>
                <a:cs typeface="Carlito"/>
              </a:rPr>
              <a:t>(</a:t>
            </a:r>
            <a:r>
              <a:rPr lang="it-IT" sz="3200" b="1" spc="-10" dirty="0" smtClean="0">
                <a:solidFill>
                  <a:srgbClr val="FF6600"/>
                </a:solidFill>
                <a:latin typeface="Carlito"/>
                <a:cs typeface="Carlito"/>
              </a:rPr>
              <a:t>20</a:t>
            </a:r>
            <a:r>
              <a:rPr sz="3200" b="1" spc="-10" dirty="0" smtClean="0">
                <a:solidFill>
                  <a:srgbClr val="FF6600"/>
                </a:solidFill>
                <a:latin typeface="Carlito"/>
                <a:cs typeface="Carlito"/>
              </a:rPr>
              <a:t>) </a:t>
            </a:r>
            <a:r>
              <a:rPr sz="3200" b="1" dirty="0">
                <a:solidFill>
                  <a:srgbClr val="FF6600"/>
                </a:solidFill>
                <a:latin typeface="Carlito"/>
                <a:cs typeface="Carlito"/>
              </a:rPr>
              <a:t>-</a:t>
            </a:r>
            <a:r>
              <a:rPr sz="3200" b="1" spc="-50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3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3</a:t>
            </a:r>
            <a:r>
              <a:rPr lang="it-IT" sz="3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23" y="1556764"/>
            <a:ext cx="8968232" cy="5301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726" y="530478"/>
            <a:ext cx="8557260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FFFFFF"/>
                </a:solidFill>
                <a:latin typeface="Carlito"/>
                <a:cs typeface="Carlito"/>
              </a:rPr>
              <a:t>TEMATICHE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e ANALISI </a:t>
            </a:r>
            <a:r>
              <a:rPr sz="3600" spc="-5" dirty="0">
                <a:solidFill>
                  <a:srgbClr val="FFFFFF"/>
                </a:solidFill>
                <a:latin typeface="Carlito"/>
                <a:cs typeface="Carlito"/>
              </a:rPr>
              <a:t>DEI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rlito"/>
                <a:cs typeface="Carlito"/>
              </a:rPr>
              <a:t>BISOGNI</a:t>
            </a:r>
            <a:endParaRPr sz="3600" dirty="0">
              <a:latin typeface="Carlito"/>
              <a:cs typeface="Carlito"/>
            </a:endParaRPr>
          </a:p>
          <a:p>
            <a:pPr marL="12700" marR="5080" algn="just">
              <a:lnSpc>
                <a:spcPct val="150000"/>
              </a:lnSpc>
              <a:spcBef>
                <a:spcPts val="1989"/>
              </a:spcBef>
            </a:pPr>
            <a:r>
              <a:rPr lang="it-IT" sz="3600" b="1" dirty="0" smtClean="0">
                <a:solidFill>
                  <a:srgbClr val="000099"/>
                </a:solidFill>
                <a:latin typeface="Arial"/>
                <a:cs typeface="Arial"/>
              </a:rPr>
              <a:t>Gli esiti del </a:t>
            </a:r>
            <a:r>
              <a:rPr sz="3600" b="1" spc="-5" dirty="0" err="1" smtClean="0">
                <a:solidFill>
                  <a:srgbClr val="000099"/>
                </a:solidFill>
                <a:latin typeface="Arial"/>
                <a:cs typeface="Arial"/>
              </a:rPr>
              <a:t>monitoraggio</a:t>
            </a:r>
            <a:r>
              <a:rPr sz="3600" b="1" spc="-5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9"/>
                </a:solidFill>
                <a:latin typeface="Arial"/>
                <a:cs typeface="Arial"/>
              </a:rPr>
              <a:t>svolto </a:t>
            </a:r>
            <a:r>
              <a:rPr sz="3600" b="1" spc="-50" dirty="0">
                <a:solidFill>
                  <a:srgbClr val="000099"/>
                </a:solidFill>
                <a:latin typeface="Arial"/>
                <a:cs typeface="Arial"/>
              </a:rPr>
              <a:t>dall’A.T. </a:t>
            </a:r>
            <a:r>
              <a:rPr sz="3600" b="1" dirty="0">
                <a:solidFill>
                  <a:srgbClr val="000099"/>
                </a:solidFill>
                <a:latin typeface="Arial"/>
                <a:cs typeface="Arial"/>
              </a:rPr>
              <a:t>nel  </a:t>
            </a:r>
            <a:r>
              <a:rPr sz="3600" b="1" spc="-5" dirty="0" err="1">
                <a:solidFill>
                  <a:srgbClr val="000099"/>
                </a:solidFill>
                <a:latin typeface="Arial"/>
                <a:cs typeface="Arial"/>
              </a:rPr>
              <a:t>periodo</a:t>
            </a: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spc="-35" dirty="0" err="1" smtClean="0">
                <a:solidFill>
                  <a:srgbClr val="000099"/>
                </a:solidFill>
                <a:latin typeface="Arial"/>
                <a:cs typeface="Arial"/>
              </a:rPr>
              <a:t>ott-nov</a:t>
            </a:r>
            <a:r>
              <a:rPr lang="it-IT" sz="3600" b="1" spc="-35" dirty="0" smtClean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lang="it-IT" sz="3600" b="1" dirty="0" smtClean="0">
                <a:solidFill>
                  <a:srgbClr val="000099"/>
                </a:solidFill>
                <a:latin typeface="Arial"/>
                <a:cs typeface="Arial"/>
              </a:rPr>
              <a:t>ha permesso la seguente suddivisione: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63363" y="5405120"/>
            <a:ext cx="3914140" cy="1465580"/>
            <a:chOff x="5063363" y="5405120"/>
            <a:chExt cx="3914140" cy="1465580"/>
          </a:xfrm>
        </p:grpSpPr>
        <p:sp>
          <p:nvSpPr>
            <p:cNvPr id="6" name="object 6"/>
            <p:cNvSpPr/>
            <p:nvPr/>
          </p:nvSpPr>
          <p:spPr>
            <a:xfrm>
              <a:off x="5076063" y="5417820"/>
              <a:ext cx="3888740" cy="1440180"/>
            </a:xfrm>
            <a:custGeom>
              <a:avLst/>
              <a:gdLst/>
              <a:ahLst/>
              <a:cxnLst/>
              <a:rect l="l" t="t" r="r" b="b"/>
              <a:pathLst>
                <a:path w="3888740" h="1440179">
                  <a:moveTo>
                    <a:pt x="3168395" y="0"/>
                  </a:moveTo>
                  <a:lnTo>
                    <a:pt x="3168395" y="360057"/>
                  </a:lnTo>
                  <a:lnTo>
                    <a:pt x="0" y="360057"/>
                  </a:lnTo>
                  <a:lnTo>
                    <a:pt x="360045" y="720102"/>
                  </a:lnTo>
                  <a:lnTo>
                    <a:pt x="0" y="1080134"/>
                  </a:lnTo>
                  <a:lnTo>
                    <a:pt x="3168395" y="1080134"/>
                  </a:lnTo>
                  <a:lnTo>
                    <a:pt x="3168395" y="1440179"/>
                  </a:lnTo>
                  <a:lnTo>
                    <a:pt x="3888486" y="720102"/>
                  </a:lnTo>
                  <a:lnTo>
                    <a:pt x="31683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6063" y="5417820"/>
              <a:ext cx="3888740" cy="1440180"/>
            </a:xfrm>
            <a:custGeom>
              <a:avLst/>
              <a:gdLst/>
              <a:ahLst/>
              <a:cxnLst/>
              <a:rect l="l" t="t" r="r" b="b"/>
              <a:pathLst>
                <a:path w="3888740" h="1440179">
                  <a:moveTo>
                    <a:pt x="0" y="360057"/>
                  </a:moveTo>
                  <a:lnTo>
                    <a:pt x="3168395" y="360057"/>
                  </a:lnTo>
                  <a:lnTo>
                    <a:pt x="3168395" y="0"/>
                  </a:lnTo>
                  <a:lnTo>
                    <a:pt x="3888486" y="720102"/>
                  </a:lnTo>
                  <a:lnTo>
                    <a:pt x="3168395" y="1440179"/>
                  </a:lnTo>
                  <a:lnTo>
                    <a:pt x="3168395" y="1080134"/>
                  </a:lnTo>
                  <a:lnTo>
                    <a:pt x="0" y="1080134"/>
                  </a:lnTo>
                  <a:lnTo>
                    <a:pt x="360045" y="720102"/>
                  </a:lnTo>
                  <a:lnTo>
                    <a:pt x="0" y="36005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716" y="1673702"/>
            <a:ext cx="8284214" cy="504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TEMATICHE </a:t>
            </a:r>
            <a:r>
              <a:rPr dirty="0"/>
              <a:t>e ANALISI </a:t>
            </a:r>
            <a:r>
              <a:rPr spc="-5" dirty="0"/>
              <a:t>DEI</a:t>
            </a:r>
            <a:r>
              <a:rPr spc="-50" dirty="0"/>
              <a:t> </a:t>
            </a:r>
            <a:r>
              <a:rPr dirty="0"/>
              <a:t>BISOGNI</a:t>
            </a:r>
          </a:p>
          <a:p>
            <a:pPr algn="ctr">
              <a:lnSpc>
                <a:spcPct val="100000"/>
              </a:lnSpc>
            </a:pPr>
            <a:r>
              <a:rPr spc="-20" dirty="0"/>
              <a:t>Laboratori </a:t>
            </a:r>
            <a:r>
              <a:rPr spc="-15" dirty="0"/>
              <a:t>formativi </a:t>
            </a:r>
            <a:r>
              <a:rPr dirty="0"/>
              <a:t>da</a:t>
            </a:r>
            <a:r>
              <a:rPr spc="-45" dirty="0"/>
              <a:t> </a:t>
            </a:r>
            <a:r>
              <a:rPr spc="-25" dirty="0"/>
              <a:t>attivare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2266315"/>
            <a:ext cx="8607425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LABORATORI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FORMATIVI</a:t>
            </a:r>
            <a:r>
              <a:rPr sz="24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400" b="1" spc="-5" dirty="0">
                <a:solidFill>
                  <a:srgbClr val="000099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Clr>
                <a:srgbClr val="000099"/>
              </a:buClr>
              <a:buAutoNum type="arabicPeriod"/>
              <a:tabLst>
                <a:tab pos="35115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Educazione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allo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sviluppo </a:t>
            </a:r>
            <a:r>
              <a:rPr sz="2400" b="1" spc="-5" dirty="0" err="1">
                <a:solidFill>
                  <a:srgbClr val="FF0000"/>
                </a:solidFill>
                <a:latin typeface="Arial"/>
                <a:cs typeface="Arial"/>
              </a:rPr>
              <a:t>sostenibile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spc="-6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99"/>
              </a:buClr>
              <a:buFont typeface="Arial"/>
              <a:buAutoNum type="arabicPeriod"/>
            </a:pPr>
            <a:endParaRPr sz="2500" dirty="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AutoNum type="arabicPeriod"/>
              <a:tabLst>
                <a:tab pos="351155" algn="l"/>
                <a:tab pos="2548890" algn="l"/>
                <a:tab pos="468185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gestione</a:t>
            </a:r>
            <a:r>
              <a:rPr sz="24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della	classe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delle	problematiche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relazionali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99"/>
              </a:buClr>
              <a:buFont typeface="Arial"/>
              <a:buAutoNum type="arabicPeriod"/>
            </a:pPr>
            <a:endParaRPr sz="2500" dirty="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buAutoNum type="arabicPeriod"/>
              <a:tabLst>
                <a:tab pos="351790" algn="l"/>
                <a:tab pos="1416050" algn="l"/>
                <a:tab pos="732091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nuove	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tecnologie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loro impatto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sulla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didattica	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29" y="530478"/>
            <a:ext cx="8385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ORGANIZZAZIONE DEI </a:t>
            </a:r>
            <a:r>
              <a:rPr spc="-40" dirty="0"/>
              <a:t>LABORATORI</a:t>
            </a:r>
            <a:r>
              <a:rPr spc="-30" dirty="0"/>
              <a:t> </a:t>
            </a:r>
            <a:r>
              <a:rPr spc="-40" dirty="0"/>
              <a:t>DEDICATI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529" y="1752600"/>
            <a:ext cx="8615071" cy="17511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spcBef>
                <a:spcPts val="1535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CORSO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  <a:latin typeface="Carlito"/>
                <a:cs typeface="Carlito"/>
              </a:rPr>
              <a:t>:      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Educazione </a:t>
            </a:r>
            <a:r>
              <a:rPr lang="it-IT" sz="2800" b="1" spc="-5" dirty="0">
                <a:solidFill>
                  <a:srgbClr val="FF0000"/>
                </a:solidFill>
                <a:latin typeface="Arial"/>
                <a:cs typeface="Arial"/>
              </a:rPr>
              <a:t>allo </a:t>
            </a:r>
            <a:r>
              <a:rPr lang="it-IT" sz="2800" b="1" dirty="0">
                <a:solidFill>
                  <a:srgbClr val="FF0000"/>
                </a:solidFill>
                <a:latin typeface="Arial"/>
                <a:cs typeface="Arial"/>
              </a:rPr>
              <a:t>sviluppo</a:t>
            </a:r>
            <a:r>
              <a:rPr lang="it-IT"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sostenibile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ctr">
              <a:spcBef>
                <a:spcPts val="1535"/>
              </a:spcBef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Comune a tutti i docenti</a:t>
            </a:r>
            <a:endParaRPr lang="it-IT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81000" y="3201880"/>
            <a:ext cx="8615071" cy="162031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spcBef>
                <a:spcPts val="1535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CORSO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it-IT" sz="2400" b="1" spc="-5" dirty="0" smtClean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r>
              <a:rPr lang="it-IT" sz="2400" b="1" dirty="0" smtClean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lang="it-IT" sz="2800" b="1" dirty="0" smtClean="0">
                <a:solidFill>
                  <a:srgbClr val="FF0000"/>
                </a:solidFill>
                <a:latin typeface="Carlito"/>
                <a:cs typeface="Carlito"/>
              </a:rPr>
              <a:t>   </a:t>
            </a:r>
            <a:r>
              <a:rPr lang="it-IT" sz="2800" b="1" spc="-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lang="it-IT" sz="2800" b="1" spc="-5" dirty="0" smtClean="0">
                <a:solidFill>
                  <a:srgbClr val="375F92"/>
                </a:solidFill>
                <a:latin typeface="Arial"/>
                <a:cs typeface="Arial"/>
              </a:rPr>
              <a:t>uove tecnologie </a:t>
            </a:r>
            <a:r>
              <a:rPr lang="it-IT" sz="2800" b="1" spc="-5" dirty="0">
                <a:solidFill>
                  <a:srgbClr val="375F92"/>
                </a:solidFill>
                <a:latin typeface="Arial"/>
                <a:cs typeface="Arial"/>
              </a:rPr>
              <a:t>e loro impatto </a:t>
            </a:r>
            <a:br>
              <a:rPr lang="it-IT" sz="2800" b="1" spc="-5" dirty="0">
                <a:solidFill>
                  <a:srgbClr val="375F92"/>
                </a:solidFill>
                <a:latin typeface="Arial"/>
                <a:cs typeface="Arial"/>
              </a:rPr>
            </a:br>
            <a:r>
              <a:rPr lang="it-IT" sz="2800" b="1" spc="-5" dirty="0" smtClean="0">
                <a:solidFill>
                  <a:srgbClr val="375F92"/>
                </a:solidFill>
                <a:latin typeface="Arial"/>
                <a:cs typeface="Arial"/>
              </a:rPr>
              <a:t>                              sulla didattica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ctr">
              <a:spcBef>
                <a:spcPts val="1535"/>
              </a:spcBef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19 docenti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81000" y="4932885"/>
            <a:ext cx="8615071" cy="162031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spcBef>
                <a:spcPts val="1535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CORSO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it-IT" sz="2400" b="1" spc="-5" dirty="0" smtClean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r>
              <a:rPr lang="it-IT" sz="2400" b="1" dirty="0" smtClean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lang="it-IT" sz="2800" b="1" dirty="0" smtClean="0">
                <a:solidFill>
                  <a:srgbClr val="FF0000"/>
                </a:solidFill>
                <a:latin typeface="Carlito"/>
                <a:cs typeface="Carlito"/>
              </a:rPr>
              <a:t>    </a:t>
            </a:r>
            <a:r>
              <a:rPr lang="it-IT" sz="28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r>
              <a:rPr lang="it-IT" sz="2800" b="1" spc="-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estione</a:t>
            </a:r>
            <a:r>
              <a:rPr lang="it-IT" sz="2800" b="1" spc="6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800" b="1" spc="-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della classe</a:t>
            </a:r>
            <a:r>
              <a:rPr lang="it-IT" sz="2800" b="1" spc="2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8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it-IT" sz="2800" b="1" spc="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8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delle	</a:t>
            </a:r>
            <a:r>
              <a:rPr lang="it-IT" sz="2800" b="1" spc="-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br>
              <a:rPr lang="it-IT" sz="2800" b="1" spc="-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800" b="1" spc="-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                    problematiche</a:t>
            </a:r>
            <a:r>
              <a:rPr lang="it-IT" sz="2800" b="1" spc="1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800" b="1" spc="-5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relazionali</a:t>
            </a:r>
            <a:endParaRPr lang="it-IT" sz="2400" b="1" spc="-5" dirty="0" smtClean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 algn="ctr">
              <a:spcBef>
                <a:spcPts val="1535"/>
              </a:spcBef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18 docenti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29" y="530478"/>
            <a:ext cx="8385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ORGANIZZAZIONE DEI </a:t>
            </a:r>
            <a:r>
              <a:rPr spc="-40" dirty="0"/>
              <a:t>LABORATORI</a:t>
            </a:r>
            <a:r>
              <a:rPr spc="-30" dirty="0"/>
              <a:t> </a:t>
            </a:r>
            <a:r>
              <a:rPr spc="-40" dirty="0"/>
              <a:t>DEDICATI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43961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83" y="2057400"/>
            <a:ext cx="42608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53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29" y="530478"/>
            <a:ext cx="8385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ORGANIZZAZIONE DEI </a:t>
            </a:r>
            <a:r>
              <a:rPr spc="-40" dirty="0"/>
              <a:t>LABORATORI</a:t>
            </a:r>
            <a:r>
              <a:rPr spc="-30" dirty="0"/>
              <a:t> </a:t>
            </a:r>
            <a:r>
              <a:rPr spc="-40" dirty="0"/>
              <a:t>DEDICATI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529" y="1752600"/>
            <a:ext cx="8615071" cy="3351559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 algn="ctr">
              <a:spcBef>
                <a:spcPts val="1535"/>
              </a:spcBef>
            </a:pPr>
            <a:r>
              <a:rPr lang="it-IT" sz="2400" b="1" dirty="0" smtClean="0">
                <a:solidFill>
                  <a:srgbClr val="FF0000"/>
                </a:solidFill>
                <a:latin typeface="Carlito"/>
                <a:cs typeface="Carlito"/>
              </a:rPr>
              <a:t>      </a:t>
            </a:r>
            <a:r>
              <a:rPr lang="it-IT" sz="3600" b="1" spc="-5" dirty="0" smtClean="0">
                <a:solidFill>
                  <a:srgbClr val="FF0000"/>
                </a:solidFill>
                <a:latin typeface="Arial"/>
                <a:cs typeface="Arial"/>
              </a:rPr>
              <a:t>L’ELENCO DEI CORSISTI ASSEGNATI AI GRUPPI B e C è PUBBLICATO NELL’AREA DEDICATA DEL SITO </a:t>
            </a:r>
          </a:p>
          <a:p>
            <a:pPr marL="12700" algn="ctr">
              <a:spcBef>
                <a:spcPts val="1535"/>
              </a:spcBef>
            </a:pPr>
            <a:endParaRPr lang="it-IT" sz="36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ctr">
              <a:spcBef>
                <a:spcPts val="1535"/>
              </a:spcBef>
            </a:pPr>
            <a:r>
              <a:rPr lang="it-IT" sz="3600" b="1" spc="-5" dirty="0" smtClean="0">
                <a:solidFill>
                  <a:srgbClr val="FF0000"/>
                </a:solidFill>
                <a:latin typeface="Arial"/>
                <a:cs typeface="Arial"/>
              </a:rPr>
              <a:t>www.carduccisancataldo.edu.it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298" y="278714"/>
            <a:ext cx="7822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MATERIALI </a:t>
            </a:r>
            <a:r>
              <a:rPr spc="-10" dirty="0"/>
              <a:t>PROPEDEUTICI </a:t>
            </a:r>
            <a:r>
              <a:rPr dirty="0"/>
              <a:t>AI</a:t>
            </a:r>
            <a:r>
              <a:rPr spc="85" dirty="0"/>
              <a:t> </a:t>
            </a:r>
            <a:r>
              <a:rPr spc="-45" dirty="0"/>
              <a:t>LABORATORI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513210"/>
            <a:ext cx="8557895" cy="519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501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Le attività laboratoriali saranno centrate su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studi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caso, sulla  produzione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di modelli, su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costruzioni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strumenti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di lavoro,  etc…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ts val="4320"/>
              </a:lnSpc>
              <a:spcBef>
                <a:spcPts val="330"/>
              </a:spcBef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La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struttura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del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laboratorio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deve </a:t>
            </a:r>
            <a:r>
              <a:rPr sz="2400" b="1" spc="-20" dirty="0">
                <a:solidFill>
                  <a:srgbClr val="FF0000"/>
                </a:solidFill>
                <a:latin typeface="Carlito"/>
                <a:cs typeface="Carlito"/>
              </a:rPr>
              <a:t>garantire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la possibilità che le  persone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coinvolte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utilizzino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strumenti,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mettano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pratica 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suggerimenti,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nei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loro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ordinari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contesti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24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lavoro.</a:t>
            </a:r>
            <a:endParaRPr sz="24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Al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fine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fornire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le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conoscenze teoriche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riferimento che</a:t>
            </a:r>
            <a:r>
              <a:rPr sz="2200" b="1" spc="4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sono</a:t>
            </a:r>
            <a:endParaRPr sz="2200">
              <a:latin typeface="Arial"/>
              <a:cs typeface="Arial"/>
            </a:endParaRPr>
          </a:p>
          <a:p>
            <a:pPr marL="12700" marR="6985" algn="just">
              <a:lnSpc>
                <a:spcPct val="150000"/>
              </a:lnSpc>
            </a:pP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propedeutiche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alle attività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laboratoriali,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troverete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sulla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home  page del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sito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della scuola, in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area dedicata, documenti che 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verranno forniti dagli</a:t>
            </a:r>
            <a:r>
              <a:rPr sz="2200" b="1" spc="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esperti.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7133" y="461594"/>
            <a:ext cx="3190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Bando</a:t>
            </a:r>
            <a:r>
              <a:rPr sz="4400" spc="-60" dirty="0"/>
              <a:t> </a:t>
            </a:r>
            <a:r>
              <a:rPr sz="4400" dirty="0"/>
              <a:t>esperti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8080" y="1429283"/>
            <a:ext cx="728789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spcBef>
                <a:spcPts val="100"/>
              </a:spcBef>
            </a:pPr>
            <a:r>
              <a:rPr sz="2800" b="1" spc="-45" dirty="0">
                <a:solidFill>
                  <a:srgbClr val="000099"/>
                </a:solidFill>
                <a:latin typeface="Carlito"/>
                <a:cs typeface="Carlito"/>
              </a:rPr>
              <a:t>Verrà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pubblicato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sul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sito istituzionale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della scuola  un bando per il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reclutamento </a:t>
            </a:r>
            <a:r>
              <a:rPr sz="2800" b="1" spc="-5" dirty="0" err="1">
                <a:solidFill>
                  <a:srgbClr val="000099"/>
                </a:solidFill>
                <a:latin typeface="Carlito"/>
                <a:cs typeface="Carlito"/>
              </a:rPr>
              <a:t>degli</a:t>
            </a:r>
            <a:r>
              <a:rPr sz="2800" b="1" spc="9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10" dirty="0" err="1" smtClean="0">
                <a:solidFill>
                  <a:srgbClr val="000099"/>
                </a:solidFill>
                <a:latin typeface="Carlito"/>
                <a:cs typeface="Carlito"/>
              </a:rPr>
              <a:t>esperti</a:t>
            </a:r>
            <a:endParaRPr lang="it-IT" sz="2800" b="1" spc="-10" dirty="0" smtClean="0">
              <a:solidFill>
                <a:srgbClr val="000099"/>
              </a:solidFill>
              <a:latin typeface="Carlito"/>
              <a:cs typeface="Carlito"/>
            </a:endParaRPr>
          </a:p>
          <a:p>
            <a:pPr marL="539750" marR="5080" indent="-527685" algn="ctr">
              <a:spcBef>
                <a:spcPts val="100"/>
              </a:spcBef>
            </a:pPr>
            <a:r>
              <a:rPr lang="it-IT" sz="28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www.carduccisancataldo.edu.it</a:t>
            </a:r>
            <a:endParaRPr sz="28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723354"/>
            <a:ext cx="9144000" cy="12065"/>
          </a:xfrm>
          <a:custGeom>
            <a:avLst/>
            <a:gdLst/>
            <a:ahLst/>
            <a:cxnLst/>
            <a:rect l="l" t="t" r="r" b="b"/>
            <a:pathLst>
              <a:path w="9144000" h="12065">
                <a:moveTo>
                  <a:pt x="0" y="11937"/>
                </a:moveTo>
                <a:lnTo>
                  <a:pt x="9144000" y="11937"/>
                </a:lnTo>
                <a:lnTo>
                  <a:pt x="9144000" y="0"/>
                </a:lnTo>
                <a:lnTo>
                  <a:pt x="0" y="0"/>
                </a:lnTo>
                <a:lnTo>
                  <a:pt x="0" y="11937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009" y="3113176"/>
            <a:ext cx="7780966" cy="3622243"/>
          </a:xfrm>
          <a:prstGeom prst="rect">
            <a:avLst/>
          </a:prstGeom>
        </p:spPr>
      </p:pic>
      <p:sp>
        <p:nvSpPr>
          <p:cNvPr id="9" name="Freccia angolare in su 8"/>
          <p:cNvSpPr/>
          <p:nvPr/>
        </p:nvSpPr>
        <p:spPr>
          <a:xfrm rot="16200000">
            <a:off x="8001000" y="5943599"/>
            <a:ext cx="914400" cy="6096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26" y="631063"/>
            <a:ext cx="7224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Punti </a:t>
            </a:r>
            <a:r>
              <a:rPr sz="2400" b="1" dirty="0">
                <a:latin typeface="Carlito"/>
                <a:cs typeface="Carlito"/>
              </a:rPr>
              <a:t>di </a:t>
            </a:r>
            <a:r>
              <a:rPr sz="2400" b="1" spc="-15" dirty="0">
                <a:latin typeface="Carlito"/>
                <a:cs typeface="Carlito"/>
              </a:rPr>
              <a:t>forza </a:t>
            </a:r>
            <a:r>
              <a:rPr sz="2400" b="1" dirty="0">
                <a:latin typeface="Carlito"/>
                <a:cs typeface="Carlito"/>
              </a:rPr>
              <a:t>del </a:t>
            </a:r>
            <a:r>
              <a:rPr sz="2400" b="1" spc="-5" dirty="0">
                <a:latin typeface="Carlito"/>
                <a:cs typeface="Carlito"/>
              </a:rPr>
              <a:t>piano </a:t>
            </a:r>
            <a:r>
              <a:rPr sz="2400" b="1" dirty="0">
                <a:latin typeface="Carlito"/>
                <a:cs typeface="Carlito"/>
              </a:rPr>
              <a:t>di </a:t>
            </a:r>
            <a:r>
              <a:rPr sz="2400" b="1" spc="-5" dirty="0">
                <a:latin typeface="Carlito"/>
                <a:cs typeface="Carlito"/>
              </a:rPr>
              <a:t>formazione docenti</a:t>
            </a:r>
            <a:r>
              <a:rPr sz="2400" b="1" spc="-8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neoassunti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798701"/>
            <a:ext cx="56038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15" dirty="0" err="1">
                <a:solidFill>
                  <a:srgbClr val="375F92"/>
                </a:solidFill>
                <a:latin typeface="Carlito"/>
                <a:cs typeface="Carlito"/>
              </a:rPr>
              <a:t>Percorso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spc="-10" dirty="0" err="1" smtClean="0">
                <a:solidFill>
                  <a:srgbClr val="375F92"/>
                </a:solidFill>
                <a:latin typeface="Carlito"/>
                <a:cs typeface="Carlito"/>
              </a:rPr>
              <a:t>formativo</a:t>
            </a:r>
            <a:r>
              <a:rPr sz="2400" b="1" spc="-45" dirty="0" smtClean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u="sng" spc="-5" dirty="0">
                <a:solidFill>
                  <a:srgbClr val="375F92"/>
                </a:solidFill>
                <a:latin typeface="Carlito"/>
                <a:cs typeface="Carlito"/>
              </a:rPr>
              <a:t>flessibile</a:t>
            </a:r>
            <a:endParaRPr sz="2400" u="sng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Wingdings"/>
              <a:buChar char=""/>
            </a:pPr>
            <a:endParaRPr sz="2350" dirty="0">
              <a:latin typeface="Carlito"/>
              <a:cs typeface="Carlito"/>
            </a:endParaRPr>
          </a:p>
          <a:p>
            <a:pPr marL="379730" indent="-367665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SzPct val="95833"/>
              <a:buFont typeface="Wingdings"/>
              <a:buChar char=""/>
              <a:tabLst>
                <a:tab pos="380365" algn="l"/>
              </a:tabLst>
            </a:pP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Valorizzazione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della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professione</a:t>
            </a:r>
            <a:r>
              <a:rPr sz="2400" b="1" spc="14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docente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1510665" algn="l"/>
                <a:tab pos="2196465" algn="l"/>
                <a:tab pos="3844290" algn="l"/>
                <a:tab pos="4411345" algn="l"/>
              </a:tabLst>
            </a:pPr>
            <a:r>
              <a:rPr sz="2400" b="1" spc="-25" dirty="0">
                <a:solidFill>
                  <a:srgbClr val="375F92"/>
                </a:solidFill>
                <a:latin typeface="Carlito"/>
                <a:cs typeface="Carlito"/>
              </a:rPr>
              <a:t>a</a:t>
            </a:r>
            <a:r>
              <a:rPr sz="2400" b="1" spc="-30" dirty="0">
                <a:solidFill>
                  <a:srgbClr val="375F92"/>
                </a:solidFill>
                <a:latin typeface="Carlito"/>
                <a:cs typeface="Carlito"/>
              </a:rPr>
              <a:t>t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t</a:t>
            </a:r>
            <a:r>
              <a:rPr sz="2400" b="1" spc="-55" dirty="0">
                <a:solidFill>
                  <a:srgbClr val="375F92"/>
                </a:solidFill>
                <a:latin typeface="Carlito"/>
                <a:cs typeface="Carlito"/>
              </a:rPr>
              <a:t>r</a:t>
            </a:r>
            <a:r>
              <a:rPr sz="2400" b="1" spc="-35" dirty="0">
                <a:solidFill>
                  <a:srgbClr val="375F92"/>
                </a:solidFill>
                <a:latin typeface="Carlito"/>
                <a:cs typeface="Carlito"/>
              </a:rPr>
              <a:t>a</a:t>
            </a:r>
            <a:r>
              <a:rPr sz="2400" b="1" spc="-20" dirty="0">
                <a:solidFill>
                  <a:srgbClr val="375F92"/>
                </a:solidFill>
                <a:latin typeface="Carlito"/>
                <a:cs typeface="Carlito"/>
              </a:rPr>
              <a:t>v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e</a:t>
            </a:r>
            <a:r>
              <a:rPr sz="2400" b="1" spc="-25" dirty="0">
                <a:solidFill>
                  <a:srgbClr val="375F92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so	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un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a	</a:t>
            </a:r>
            <a:r>
              <a:rPr sz="2400" b="1" spc="-40" dirty="0">
                <a:solidFill>
                  <a:srgbClr val="375F92"/>
                </a:solidFill>
                <a:latin typeface="Carlito"/>
                <a:cs typeface="Carlito"/>
              </a:rPr>
              <a:t>f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or</a:t>
            </a:r>
            <a:r>
              <a:rPr sz="2400" b="1" spc="5" dirty="0">
                <a:solidFill>
                  <a:srgbClr val="375F92"/>
                </a:solidFill>
                <a:latin typeface="Carlito"/>
                <a:cs typeface="Carlito"/>
              </a:rPr>
              <a:t>m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a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z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i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one	sul	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«</a:t>
            </a:r>
            <a:r>
              <a:rPr sz="2400" b="1" u="sng" spc="-10" dirty="0">
                <a:solidFill>
                  <a:srgbClr val="375F92"/>
                </a:solidFill>
                <a:latin typeface="Carlito"/>
                <a:cs typeface="Carlito"/>
              </a:rPr>
              <a:t>c</a:t>
            </a:r>
            <a:r>
              <a:rPr sz="2400" b="1" u="sng" dirty="0">
                <a:solidFill>
                  <a:srgbClr val="375F92"/>
                </a:solidFill>
                <a:latin typeface="Carlito"/>
                <a:cs typeface="Carlito"/>
              </a:rPr>
              <a:t>a</a:t>
            </a:r>
            <a:r>
              <a:rPr sz="2400" b="1" u="sng" spc="5" dirty="0">
                <a:solidFill>
                  <a:srgbClr val="375F92"/>
                </a:solidFill>
                <a:latin typeface="Carlito"/>
                <a:cs typeface="Carlito"/>
              </a:rPr>
              <a:t>m</a:t>
            </a:r>
            <a:r>
              <a:rPr sz="2400" b="1" u="sng" spc="-20" dirty="0">
                <a:solidFill>
                  <a:srgbClr val="375F92"/>
                </a:solidFill>
                <a:latin typeface="Carlito"/>
                <a:cs typeface="Carlito"/>
              </a:rPr>
              <a:t>p</a:t>
            </a:r>
            <a:r>
              <a:rPr sz="2400" b="1" u="sng" dirty="0">
                <a:solidFill>
                  <a:srgbClr val="375F92"/>
                </a:solidFill>
                <a:latin typeface="Carlito"/>
                <a:cs typeface="Carlito"/>
              </a:rPr>
              <a:t>o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»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262121"/>
            <a:ext cx="56045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275715" algn="l"/>
                <a:tab pos="1787525" algn="l"/>
                <a:tab pos="2340610" algn="l"/>
                <a:tab pos="3660775" algn="l"/>
                <a:tab pos="5133340" algn="l"/>
              </a:tabLst>
            </a:pP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c</a:t>
            </a:r>
            <a:r>
              <a:rPr sz="2400" b="1" spc="5" dirty="0">
                <a:solidFill>
                  <a:srgbClr val="375F92"/>
                </a:solidFill>
                <a:latin typeface="Carlito"/>
                <a:cs typeface="Carlito"/>
              </a:rPr>
              <a:t>e</a:t>
            </a:r>
            <a:r>
              <a:rPr sz="2400" b="1" spc="-30" dirty="0">
                <a:solidFill>
                  <a:srgbClr val="375F92"/>
                </a:solidFill>
                <a:latin typeface="Carlito"/>
                <a:cs typeface="Carlito"/>
              </a:rPr>
              <a:t>n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t</a:t>
            </a:r>
            <a:r>
              <a:rPr sz="2400" b="1" spc="-55" dirty="0">
                <a:solidFill>
                  <a:srgbClr val="375F92"/>
                </a:solidFill>
                <a:latin typeface="Carlito"/>
                <a:cs typeface="Carlito"/>
              </a:rPr>
              <a:t>r</a:t>
            </a:r>
            <a:r>
              <a:rPr sz="2400" b="1" spc="-25" dirty="0">
                <a:solidFill>
                  <a:srgbClr val="375F92"/>
                </a:solidFill>
                <a:latin typeface="Carlito"/>
                <a:cs typeface="Carlito"/>
              </a:rPr>
              <a:t>a</a:t>
            </a:r>
            <a:r>
              <a:rPr sz="2400" b="1" spc="-30" dirty="0">
                <a:solidFill>
                  <a:srgbClr val="375F92"/>
                </a:solidFill>
                <a:latin typeface="Carlito"/>
                <a:cs typeface="Carlito"/>
              </a:rPr>
              <a:t>t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a	</a:t>
            </a:r>
            <a:r>
              <a:rPr sz="2400" b="1" spc="10" dirty="0">
                <a:solidFill>
                  <a:srgbClr val="375F92"/>
                </a:solidFill>
                <a:latin typeface="Carlito"/>
                <a:cs typeface="Carlito"/>
              </a:rPr>
              <a:t>s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u	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u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n	p</a:t>
            </a:r>
            <a:r>
              <a:rPr sz="2400" b="1" spc="-30" dirty="0">
                <a:solidFill>
                  <a:srgbClr val="375F92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o</a:t>
            </a:r>
            <a:r>
              <a:rPr sz="2400" b="1" spc="-30" dirty="0">
                <a:solidFill>
                  <a:srgbClr val="375F92"/>
                </a:solidFill>
                <a:latin typeface="Carlito"/>
                <a:cs typeface="Carlito"/>
              </a:rPr>
              <a:t>g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e</a:t>
            </a:r>
            <a:r>
              <a:rPr sz="2400" b="1" spc="-30" dirty="0">
                <a:solidFill>
                  <a:srgbClr val="375F92"/>
                </a:solidFill>
                <a:latin typeface="Carlito"/>
                <a:cs typeface="Carlito"/>
              </a:rPr>
              <a:t>tt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o	</a:t>
            </a:r>
            <a:r>
              <a:rPr sz="2400" b="1" spc="-40" dirty="0">
                <a:solidFill>
                  <a:srgbClr val="375F92"/>
                </a:solidFill>
                <a:latin typeface="Carlito"/>
                <a:cs typeface="Carlito"/>
              </a:rPr>
              <a:t>f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or</a:t>
            </a:r>
            <a:r>
              <a:rPr sz="2400" b="1" spc="5" dirty="0">
                <a:solidFill>
                  <a:srgbClr val="375F92"/>
                </a:solidFill>
                <a:latin typeface="Carlito"/>
                <a:cs typeface="Carlito"/>
              </a:rPr>
              <a:t>m</a:t>
            </a:r>
            <a:r>
              <a:rPr sz="2400" b="1" spc="-25" dirty="0">
                <a:solidFill>
                  <a:srgbClr val="375F92"/>
                </a:solidFill>
                <a:latin typeface="Carlito"/>
                <a:cs typeface="Carlito"/>
              </a:rPr>
              <a:t>a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t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i</a:t>
            </a:r>
            <a:r>
              <a:rPr sz="2400" b="1" spc="-20" dirty="0">
                <a:solidFill>
                  <a:srgbClr val="375F92"/>
                </a:solidFill>
                <a:latin typeface="Carlito"/>
                <a:cs typeface="Carlito"/>
              </a:rPr>
              <a:t>v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o	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che</a:t>
            </a:r>
            <a:endParaRPr sz="24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con</a:t>
            </a:r>
            <a:r>
              <a:rPr sz="2400" b="1" spc="355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627831"/>
            <a:ext cx="4697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coniuga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le 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competenze 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del</a:t>
            </a:r>
            <a:r>
              <a:rPr sz="2400" b="1" spc="17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docente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bisogni 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della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scuola.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725416"/>
            <a:ext cx="5603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Realizzazione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di </a:t>
            </a:r>
            <a:r>
              <a:rPr sz="2400" b="1" u="sng" spc="-15" dirty="0">
                <a:solidFill>
                  <a:srgbClr val="375F92"/>
                </a:solidFill>
                <a:latin typeface="Carlito"/>
                <a:cs typeface="Carlito"/>
              </a:rPr>
              <a:t>laboratori formativ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i 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affidati 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ad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esperti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reclutati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con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bando di  evidenza</a:t>
            </a:r>
            <a:r>
              <a:rPr sz="2400" b="1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pubblica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0" y="1556804"/>
            <a:ext cx="2940557" cy="446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8665" marR="5080" indent="-171831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MODELLO </a:t>
            </a:r>
            <a:r>
              <a:rPr spc="-5" dirty="0"/>
              <a:t>DELLA </a:t>
            </a:r>
            <a:r>
              <a:rPr spc="-10" dirty="0"/>
              <a:t>FORMAZIONE  </a:t>
            </a:r>
            <a:r>
              <a:rPr spc="-45" dirty="0"/>
              <a:t>LABORATORI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429283"/>
            <a:ext cx="7430134" cy="322643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8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Ciascun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laboratorio </a:t>
            </a:r>
            <a:r>
              <a:rPr sz="2800" b="1" spc="-30" dirty="0">
                <a:solidFill>
                  <a:srgbClr val="000099"/>
                </a:solidFill>
                <a:latin typeface="Carlito"/>
                <a:cs typeface="Carlito"/>
              </a:rPr>
              <a:t>avrà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la </a:t>
            </a:r>
            <a:r>
              <a:rPr sz="2800" b="1" spc="-25" dirty="0">
                <a:solidFill>
                  <a:srgbClr val="000099"/>
                </a:solidFill>
                <a:latin typeface="Carlito"/>
                <a:cs typeface="Carlito"/>
              </a:rPr>
              <a:t>durata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di 6</a:t>
            </a:r>
            <a:r>
              <a:rPr sz="2800" b="1" spc="17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rlito"/>
                <a:cs typeface="Carlito"/>
              </a:rPr>
              <a:t>ore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2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incontri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da 3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ore</a:t>
            </a:r>
            <a:r>
              <a:rPr sz="2800" b="1" spc="5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ciascuno</a:t>
            </a:r>
            <a:endParaRPr sz="2800">
              <a:latin typeface="Carlito"/>
              <a:cs typeface="Carlito"/>
            </a:endParaRPr>
          </a:p>
          <a:p>
            <a:pPr marL="527685" marR="5080" indent="-515620">
              <a:lnSpc>
                <a:spcPct val="15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Un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intervallo </a:t>
            </a:r>
            <a:r>
              <a:rPr sz="2800" b="1" spc="-20" dirty="0">
                <a:solidFill>
                  <a:srgbClr val="000099"/>
                </a:solidFill>
                <a:latin typeface="Carlito"/>
                <a:cs typeface="Carlito"/>
              </a:rPr>
              <a:t>tra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primo e secondo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incontro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di 2 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settimane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per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consentire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lo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svolgimento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di un 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percorso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di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ricerca-azione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a</a:t>
            </a:r>
            <a:r>
              <a:rPr sz="2800" b="1" spc="8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scuola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654" y="530478"/>
            <a:ext cx="74555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CALENDARIO </a:t>
            </a:r>
            <a:r>
              <a:rPr spc="-5" dirty="0"/>
              <a:t>DEI </a:t>
            </a:r>
            <a:r>
              <a:rPr spc="-45" dirty="0"/>
              <a:t>LABORATORI</a:t>
            </a:r>
            <a:r>
              <a:rPr dirty="0"/>
              <a:t> </a:t>
            </a:r>
            <a:r>
              <a:rPr spc="-40" dirty="0"/>
              <a:t>DEDICATI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744718"/>
              </p:ext>
            </p:extLst>
          </p:nvPr>
        </p:nvGraphicFramePr>
        <p:xfrm>
          <a:off x="457200" y="2209800"/>
          <a:ext cx="7389493" cy="220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3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7713" indent="-3873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 smtClean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Data </a:t>
                      </a:r>
                      <a:r>
                        <a:rPr sz="1800" b="1" spc="-10" dirty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1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 indent="-223838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b="1" spc="-10" dirty="0" smtClean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 </a:t>
                      </a:r>
                      <a:r>
                        <a:rPr sz="1800" b="1" spc="-10" dirty="0" smtClean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Data </a:t>
                      </a:r>
                      <a:r>
                        <a:rPr sz="1800" b="1" spc="-10" dirty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2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0" indent="-350838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 smtClean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Data </a:t>
                      </a:r>
                      <a:r>
                        <a:rPr sz="1800" b="1" spc="-10" dirty="0">
                          <a:solidFill>
                            <a:srgbClr val="C0504D"/>
                          </a:solidFill>
                          <a:latin typeface="Carlito"/>
                          <a:ea typeface="+mn-ea"/>
                          <a:cs typeface="Carlito"/>
                        </a:rPr>
                        <a:t>3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0" indent="-261938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 smtClean="0">
                          <a:solidFill>
                            <a:srgbClr val="C0504D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sz="1800" b="1" spc="-95" dirty="0" smtClean="0">
                          <a:solidFill>
                            <a:srgbClr val="C0504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C0504D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A 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endParaRPr lang="it-IT" sz="2000" b="1" spc="-5" dirty="0" smtClean="0">
                        <a:solidFill>
                          <a:srgbClr val="006FC0"/>
                        </a:solidFill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000" b="1" spc="-5" dirty="0" smtClean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SVIL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SOST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1917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endParaRPr lang="it-IT" sz="2000" b="1" spc="-5" dirty="0" smtClean="0">
                        <a:solidFill>
                          <a:srgbClr val="006FC0"/>
                        </a:solidFill>
                        <a:latin typeface="Carlito"/>
                        <a:cs typeface="Carlito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000" b="1" spc="-5" dirty="0" smtClean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SVIL</a:t>
                      </a:r>
                      <a:r>
                        <a:rPr sz="2000" b="1" spc="-10" dirty="0" smtClean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SOST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1917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000" b="1" spc="-15" dirty="0" smtClean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GEST</a:t>
                      </a:r>
                      <a:r>
                        <a:rPr lang="it-IT" sz="2000" b="1" spc="-15" dirty="0" smtClean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IONE</a:t>
                      </a:r>
                      <a:r>
                        <a:rPr lang="it-IT" sz="2000" b="1" spc="-15" baseline="0" dirty="0" smtClean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    DELLA CLASSE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1917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spc="-15" smtClean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GESTIONE</a:t>
                      </a:r>
                      <a:r>
                        <a:rPr lang="it-IT" sz="2000" b="1" spc="-15" baseline="0" smtClean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    DELLA CLASSE</a:t>
                      </a:r>
                      <a:endParaRPr lang="it-IT" sz="2000" dirty="0" smtClean="0">
                        <a:latin typeface="Carlito"/>
                        <a:cs typeface="Carlito"/>
                      </a:endParaRPr>
                    </a:p>
                  </a:txBody>
                  <a:tcPr marL="0" marR="0" marT="1917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328860"/>
                  </a:ext>
                </a:extLst>
              </a:tr>
              <a:tr h="67012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 smtClean="0">
                          <a:latin typeface="Carlito"/>
                          <a:cs typeface="Carlito"/>
                        </a:rPr>
                        <a:t>B 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rlito"/>
                          <a:ea typeface="+mn-ea"/>
                          <a:cs typeface="Carlito"/>
                        </a:rPr>
                        <a:t>     </a:t>
                      </a:r>
                    </a:p>
                    <a:p>
                      <a:pPr marL="76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rlito"/>
                          <a:ea typeface="+mn-ea"/>
                          <a:cs typeface="Carlito"/>
                        </a:rPr>
                        <a:t>        TIC</a:t>
                      </a:r>
                      <a:endParaRPr kumimoji="0" lang="it-IT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rlito"/>
                        <a:ea typeface="+mn-ea"/>
                        <a:cs typeface="Carlito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rlito"/>
                        <a:ea typeface="+mn-ea"/>
                        <a:cs typeface="Carlito"/>
                      </a:endParaRPr>
                    </a:p>
                    <a:p>
                      <a:pPr marL="76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rlito"/>
                          <a:ea typeface="+mn-ea"/>
                          <a:cs typeface="Carlito"/>
                        </a:rPr>
                        <a:t>       TIC</a:t>
                      </a:r>
                      <a:endParaRPr kumimoji="0" lang="it-IT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rlito"/>
                        <a:ea typeface="+mn-ea"/>
                        <a:cs typeface="Carlito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26890" y="5032375"/>
            <a:ext cx="3002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Le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date verranno comunicate</a:t>
            </a:r>
            <a:r>
              <a:rPr sz="1800" b="1" spc="-1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in 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apposito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avviso</a:t>
            </a:r>
            <a:r>
              <a:rPr sz="18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successivo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945" y="530478"/>
            <a:ext cx="469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Visite </a:t>
            </a:r>
            <a:r>
              <a:rPr dirty="0"/>
              <a:t>a </a:t>
            </a:r>
            <a:r>
              <a:rPr spc="-5" dirty="0"/>
              <a:t>scuole</a:t>
            </a:r>
            <a:r>
              <a:rPr spc="-55" dirty="0"/>
              <a:t> </a:t>
            </a:r>
            <a:r>
              <a:rPr spc="-15" dirty="0"/>
              <a:t>innovative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726" y="1369776"/>
            <a:ext cx="855726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La novità introdotta da due anni scolastici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è la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possibilità  di sostituire l’intero monte-ore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parte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questo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con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visite  di studio a scuole accoglienti che si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caratterizzano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per una  consolidata propensione all’innovazione organizzativa e  didattica, capaci di suscitare motivazioni, interesse,  desiderio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impegnarsi in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azioni di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ricerca e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di  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miglioramento.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45"/>
              </a:spcBef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Visita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per singoli docenti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piccoli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gruppi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945" y="530478"/>
            <a:ext cx="469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Visite </a:t>
            </a:r>
            <a:r>
              <a:rPr dirty="0"/>
              <a:t>a </a:t>
            </a:r>
            <a:r>
              <a:rPr spc="-5" dirty="0"/>
              <a:t>scuole</a:t>
            </a:r>
            <a:r>
              <a:rPr spc="-55" dirty="0"/>
              <a:t> </a:t>
            </a:r>
            <a:r>
              <a:rPr spc="-15" dirty="0"/>
              <a:t>innovative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726" y="1423238"/>
            <a:ext cx="8555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65" dirty="0">
                <a:solidFill>
                  <a:srgbClr val="000099"/>
                </a:solidFill>
                <a:latin typeface="Arial"/>
                <a:cs typeface="Arial"/>
              </a:rPr>
              <a:t>L’</a:t>
            </a:r>
            <a:r>
              <a:rPr sz="2800" b="1" spc="-165" dirty="0">
                <a:solidFill>
                  <a:srgbClr val="000099"/>
                </a:solidFill>
                <a:latin typeface="Carlito"/>
                <a:cs typeface="Carlito"/>
              </a:rPr>
              <a:t>USR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per la 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SICILIA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con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Circolare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N.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prot. 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40240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del</a:t>
            </a:r>
            <a:r>
              <a:rPr sz="2800" b="1" spc="1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30-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726" y="1850262"/>
            <a:ext cx="4116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4950" algn="l"/>
                <a:tab pos="2167890" algn="l"/>
                <a:tab pos="3547110" algn="l"/>
              </a:tabLst>
            </a:pP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1</a:t>
            </a:r>
            <a:r>
              <a:rPr sz="2800" b="1" spc="5" dirty="0">
                <a:solidFill>
                  <a:srgbClr val="000099"/>
                </a:solidFill>
                <a:latin typeface="Carlito"/>
                <a:cs typeface="Carlito"/>
              </a:rPr>
              <a:t>0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-20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18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	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h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a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	</a:t>
            </a:r>
            <a:r>
              <a:rPr sz="2800" b="1" spc="-45" dirty="0">
                <a:solidFill>
                  <a:srgbClr val="000099"/>
                </a:solidFill>
                <a:latin typeface="Carlito"/>
                <a:cs typeface="Carlito"/>
              </a:rPr>
              <a:t>a</a:t>
            </a:r>
            <a:r>
              <a:rPr sz="2800" b="1" spc="10" dirty="0">
                <a:solidFill>
                  <a:srgbClr val="000099"/>
                </a:solidFill>
                <a:latin typeface="Carlito"/>
                <a:cs typeface="Carlito"/>
              </a:rPr>
              <a:t>v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v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i</a:t>
            </a:r>
            <a:r>
              <a:rPr sz="2800" b="1" spc="-35" dirty="0">
                <a:solidFill>
                  <a:srgbClr val="000099"/>
                </a:solidFill>
                <a:latin typeface="Carlito"/>
                <a:cs typeface="Carlito"/>
              </a:rPr>
              <a:t>a</a:t>
            </a:r>
            <a:r>
              <a:rPr sz="2800" b="1" spc="-20" dirty="0">
                <a:solidFill>
                  <a:srgbClr val="000099"/>
                </a:solidFill>
                <a:latin typeface="Carlito"/>
                <a:cs typeface="Carlito"/>
              </a:rPr>
              <a:t>t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o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	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una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726" y="2276982"/>
            <a:ext cx="3654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metodologico-didattiche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2932" y="1850262"/>
            <a:ext cx="41662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95"/>
              </a:spcBef>
              <a:tabLst>
                <a:tab pos="1990725" algn="l"/>
                <a:tab pos="2565400" algn="l"/>
              </a:tabLst>
            </a:pP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R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il</a:t>
            </a:r>
            <a:r>
              <a:rPr sz="2800" b="1" spc="-30" dirty="0">
                <a:solidFill>
                  <a:srgbClr val="000099"/>
                </a:solidFill>
                <a:latin typeface="Carlito"/>
                <a:cs typeface="Carlito"/>
              </a:rPr>
              <a:t>e</a:t>
            </a:r>
            <a:r>
              <a:rPr sz="2800" b="1" spc="-35" dirty="0">
                <a:solidFill>
                  <a:srgbClr val="000099"/>
                </a:solidFill>
                <a:latin typeface="Carlito"/>
                <a:cs typeface="Carlito"/>
              </a:rPr>
              <a:t>v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azione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	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d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i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	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esperien</a:t>
            </a:r>
            <a:r>
              <a:rPr sz="2800" b="1" spc="-35" dirty="0">
                <a:solidFill>
                  <a:srgbClr val="000099"/>
                </a:solidFill>
                <a:latin typeface="Carlito"/>
                <a:cs typeface="Carlito"/>
              </a:rPr>
              <a:t>z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e 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innovative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2446" y="2276982"/>
            <a:ext cx="291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000099"/>
                </a:solidFill>
                <a:latin typeface="Carlito"/>
                <a:cs typeface="Carlito"/>
              </a:rPr>
              <a:t>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5822" y="2276982"/>
            <a:ext cx="594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fi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n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726" y="2703652"/>
            <a:ext cx="8556625" cy="301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solidFill>
                  <a:srgbClr val="000099"/>
                </a:solidFill>
                <a:latin typeface="Arial"/>
                <a:cs typeface="Arial"/>
              </a:rPr>
              <a:t>dell’accoglienza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dei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docenti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neoassunti </a:t>
            </a:r>
            <a:r>
              <a:rPr sz="2800" b="1" spc="-175" dirty="0">
                <a:solidFill>
                  <a:srgbClr val="000099"/>
                </a:solidFill>
                <a:latin typeface="Arial"/>
                <a:cs typeface="Arial"/>
              </a:rPr>
              <a:t>nell’anno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di  formazione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e </a:t>
            </a:r>
            <a:r>
              <a:rPr sz="2800" b="1" spc="-20" dirty="0">
                <a:solidFill>
                  <a:srgbClr val="000099"/>
                </a:solidFill>
                <a:latin typeface="Carlito"/>
                <a:cs typeface="Carlito"/>
              </a:rPr>
              <a:t>prova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e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pubblicato con nota 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44579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del  04.12.2018 le scuole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regionali</a:t>
            </a:r>
            <a:r>
              <a:rPr sz="2800" b="1" spc="14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selezionate.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rlito"/>
              <a:cs typeface="Carlito"/>
            </a:endParaRPr>
          </a:p>
          <a:p>
            <a:pPr marL="12700" marR="5080" algn="just">
              <a:lnSpc>
                <a:spcPct val="100400"/>
              </a:lnSpc>
            </a:pP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La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partecipazione dei docenti neoimmessi è su base 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volontaria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per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un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massimo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di </a:t>
            </a:r>
            <a:r>
              <a:rPr sz="2800" b="1" dirty="0">
                <a:solidFill>
                  <a:srgbClr val="000099"/>
                </a:solidFill>
                <a:latin typeface="Carlito"/>
                <a:cs typeface="Carlito"/>
              </a:rPr>
              <a:t>3.000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docenti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sul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territorio 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nazionale, 113 per la </a:t>
            </a: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Regione</a:t>
            </a:r>
            <a:r>
              <a:rPr sz="2800" b="1" spc="11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Sicilia.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986" y="530478"/>
            <a:ext cx="6721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Visite </a:t>
            </a:r>
            <a:r>
              <a:rPr dirty="0"/>
              <a:t>a </a:t>
            </a:r>
            <a:r>
              <a:rPr spc="-5" dirty="0"/>
              <a:t>scuole </a:t>
            </a:r>
            <a:r>
              <a:rPr spc="-15" dirty="0"/>
              <a:t>innovative </a:t>
            </a:r>
            <a:r>
              <a:rPr spc="-10" dirty="0"/>
              <a:t>Ambito</a:t>
            </a:r>
            <a:r>
              <a:rPr spc="-65" dirty="0"/>
              <a:t> </a:t>
            </a:r>
            <a:r>
              <a:rPr spc="-5"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552021"/>
            <a:ext cx="8559165" cy="496506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40"/>
              </a:spcBef>
            </a:pP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113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docenti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per la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Regione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Sicilia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Max 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docenti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per </a:t>
            </a:r>
            <a:r>
              <a:rPr sz="2400" b="1" spc="-5" dirty="0" err="1">
                <a:solidFill>
                  <a:srgbClr val="FF0000"/>
                </a:solidFill>
                <a:latin typeface="Arial"/>
                <a:cs typeface="Arial"/>
              </a:rPr>
              <a:t>Ambito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9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Provincia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Caltanissetta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su base volontaria privilegiando quelli che prestano  servizio in scuole situate in aree a rischio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 forte 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processo immigratorio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con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elevato indice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dispersione  scolastica.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Scuola da </a:t>
            </a:r>
            <a:r>
              <a:rPr sz="2400" b="1" spc="-5" dirty="0" err="1">
                <a:solidFill>
                  <a:srgbClr val="000099"/>
                </a:solidFill>
                <a:latin typeface="Arial"/>
                <a:cs typeface="Arial"/>
              </a:rPr>
              <a:t>scegliere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400" b="1" spc="-5" dirty="0" smtClean="0">
                <a:solidFill>
                  <a:srgbClr val="000099"/>
                </a:solidFill>
                <a:latin typeface="Arial"/>
                <a:cs typeface="Arial"/>
              </a:rPr>
              <a:t>nell’</a:t>
            </a:r>
            <a:r>
              <a:rPr sz="2400" b="1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 err="1">
                <a:solidFill>
                  <a:srgbClr val="000099"/>
                </a:solidFill>
                <a:latin typeface="Arial"/>
                <a:cs typeface="Arial"/>
              </a:rPr>
              <a:t>Ambito</a:t>
            </a:r>
            <a:r>
              <a:rPr sz="24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Ogni giornata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deve prevedere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un monte ore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complessivo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6 ore presso la scuola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accogliente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1" y="530478"/>
            <a:ext cx="68408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Scuole </a:t>
            </a:r>
            <a:r>
              <a:rPr spc="-15" dirty="0"/>
              <a:t>innovative </a:t>
            </a:r>
            <a:r>
              <a:rPr lang="it-IT" spc="-15" dirty="0" smtClean="0"/>
              <a:t>nell’</a:t>
            </a:r>
            <a:r>
              <a:rPr dirty="0" smtClean="0"/>
              <a:t> </a:t>
            </a:r>
            <a:r>
              <a:rPr spc="-10" dirty="0" err="1" smtClean="0"/>
              <a:t>Ambito</a:t>
            </a:r>
            <a:r>
              <a:rPr lang="it-IT" spc="-10" dirty="0" smtClean="0"/>
              <a:t> 4</a:t>
            </a:r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400283"/>
              </p:ext>
            </p:extLst>
          </p:nvPr>
        </p:nvGraphicFramePr>
        <p:xfrm>
          <a:off x="1143000" y="2780893"/>
          <a:ext cx="6840855" cy="289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it-IT" sz="2400" b="1" spc="-5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it-IT" sz="2400" b="1" spc="-5" dirty="0" smtClean="0">
                          <a:latin typeface="Arial"/>
                          <a:cs typeface="Arial"/>
                        </a:rPr>
                        <a:t>ISTITUTO COMPRENSIVO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it-IT" sz="2400" b="1" spc="-5" dirty="0" smtClean="0">
                          <a:latin typeface="Arial"/>
                          <a:cs typeface="Arial"/>
                        </a:rPr>
                        <a:t>«LOMBARDO</a:t>
                      </a:r>
                      <a:r>
                        <a:rPr lang="it-IT" sz="2400" b="1" spc="-5" baseline="0" dirty="0" smtClean="0">
                          <a:latin typeface="Arial"/>
                          <a:cs typeface="Arial"/>
                        </a:rPr>
                        <a:t> RADICE»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76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CALTANISSETTA</a:t>
                      </a:r>
                      <a:endParaRPr sz="2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62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38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530478"/>
            <a:ext cx="52692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0" dirty="0" smtClean="0"/>
              <a:t>Docenti assegnati al</a:t>
            </a:r>
            <a:r>
              <a:rPr spc="-95" dirty="0" smtClean="0"/>
              <a:t> </a:t>
            </a:r>
            <a:r>
              <a:rPr spc="-5" dirty="0"/>
              <a:t>visiting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570441"/>
              </p:ext>
            </p:extLst>
          </p:nvPr>
        </p:nvGraphicFramePr>
        <p:xfrm>
          <a:off x="457200" y="2667000"/>
          <a:ext cx="8001000" cy="175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39305658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310945687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1864731412"/>
                    </a:ext>
                  </a:extLst>
                </a:gridCol>
              </a:tblGrid>
              <a:tr h="668365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COGNOME</a:t>
                      </a:r>
                      <a:endParaRPr lang="it-IT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NOME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SCUOLA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571151"/>
                  </a:ext>
                </a:extLst>
              </a:tr>
              <a:tr h="54211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effectLst/>
                          <a:latin typeface="Arial" panose="020B0604020202020204" pitchFamily="34" charset="0"/>
                        </a:rPr>
                        <a:t>LOSARDO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effectLst/>
                          <a:latin typeface="Arial" panose="020B0604020202020204" pitchFamily="34" charset="0"/>
                        </a:rPr>
                        <a:t>GRAZIELLA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I.C. NINO DI MARIA SOMMATINO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260"/>
                  </a:ext>
                </a:extLst>
              </a:tr>
              <a:tr h="54211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effectLst/>
                          <a:latin typeface="Arial" panose="020B0604020202020204" pitchFamily="34" charset="0"/>
                        </a:rPr>
                        <a:t>MANTIONONE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 dirty="0">
                          <a:effectLst/>
                          <a:latin typeface="Arial" panose="020B0604020202020204" pitchFamily="34" charset="0"/>
                        </a:rPr>
                        <a:t>MARIA CHIARA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I.C. NINO DI MARIA SOMMATINO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18249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700"/>
            <a:ext cx="9144000" cy="6583680"/>
            <a:chOff x="0" y="274700"/>
            <a:chExt cx="9144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1412746"/>
              <a:ext cx="9108503" cy="5445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7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8638" y="530478"/>
            <a:ext cx="350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rial"/>
                <a:cs typeface="Arial"/>
              </a:rPr>
              <a:t>3. </a:t>
            </a:r>
            <a:r>
              <a:rPr spc="-35" dirty="0">
                <a:latin typeface="Arial"/>
                <a:cs typeface="Arial"/>
              </a:rPr>
              <a:t>Il “peer </a:t>
            </a:r>
            <a:r>
              <a:rPr spc="25" dirty="0">
                <a:latin typeface="Arial"/>
                <a:cs typeface="Arial"/>
              </a:rPr>
              <a:t>to</a:t>
            </a:r>
            <a:r>
              <a:rPr spc="-6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peer”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188" y="1570482"/>
            <a:ext cx="81083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Al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docente,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neoimmeso in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ruolo,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sarà </a:t>
            </a:r>
            <a:r>
              <a:rPr sz="2400" b="1" spc="-25" dirty="0">
                <a:solidFill>
                  <a:srgbClr val="006FC0"/>
                </a:solidFill>
                <a:latin typeface="Carlito"/>
                <a:cs typeface="Carlito"/>
              </a:rPr>
              <a:t>stato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già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assegnato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dal 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Dirigente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Scolastico il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tutor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accogliente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nella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propria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scuola di 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servizio, con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approvazione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da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parte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del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Collegio,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con funzione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di 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accoglienza,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accompagnamento, tutoraggio</a:t>
            </a:r>
            <a:r>
              <a:rPr sz="2400" b="1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e</a:t>
            </a:r>
            <a:endParaRPr sz="24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supervisione</a:t>
            </a:r>
            <a:r>
              <a:rPr sz="2400" b="1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professionale.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504" y="3501021"/>
            <a:ext cx="8640953" cy="1152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4739462"/>
            <a:ext cx="855853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Il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docente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neoimmesso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in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ruolo, </a:t>
            </a:r>
            <a:r>
              <a:rPr sz="2400" b="1" spc="-20" dirty="0">
                <a:solidFill>
                  <a:srgbClr val="006FC0"/>
                </a:solidFill>
                <a:latin typeface="Carlito"/>
                <a:cs typeface="Carlito"/>
              </a:rPr>
              <a:t>attraverso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una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pratica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didattica  accompagnata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dal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tutor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accogliente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, si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eserciterà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ad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analizzare, 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con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fini migliorativi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e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propositivi,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gli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aspetti culturali, didattici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e 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metodologici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della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propria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attività, </a:t>
            </a:r>
            <a:r>
              <a:rPr sz="2400" b="1" spc="-20" dirty="0">
                <a:solidFill>
                  <a:srgbClr val="006FC0"/>
                </a:solidFill>
                <a:latin typeface="Carlito"/>
                <a:cs typeface="Carlito"/>
              </a:rPr>
              <a:t>attraverso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forme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di  collaborazione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e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scambio </a:t>
            </a:r>
            <a:r>
              <a:rPr sz="2400" b="1" spc="-20" dirty="0">
                <a:solidFill>
                  <a:srgbClr val="006FC0"/>
                </a:solidFill>
                <a:latin typeface="Carlito"/>
                <a:cs typeface="Carlito"/>
              </a:rPr>
              <a:t>tra</a:t>
            </a:r>
            <a:r>
              <a:rPr sz="2400" b="1" spc="-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colleghi.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700"/>
            <a:ext cx="9144000" cy="6583680"/>
            <a:chOff x="0" y="274700"/>
            <a:chExt cx="9144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1412746"/>
              <a:ext cx="9108503" cy="5445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7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8638" y="530478"/>
            <a:ext cx="350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rial"/>
                <a:cs typeface="Arial"/>
              </a:rPr>
              <a:t>3. </a:t>
            </a:r>
            <a:r>
              <a:rPr spc="-35" dirty="0">
                <a:latin typeface="Arial"/>
                <a:cs typeface="Arial"/>
              </a:rPr>
              <a:t>Il “peer </a:t>
            </a:r>
            <a:r>
              <a:rPr spc="25" dirty="0">
                <a:latin typeface="Arial"/>
                <a:cs typeface="Arial"/>
              </a:rPr>
              <a:t>to</a:t>
            </a:r>
            <a:r>
              <a:rPr spc="-6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peer”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1714627"/>
            <a:ext cx="778700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80"/>
                </a:solidFill>
                <a:latin typeface="Carlito"/>
                <a:cs typeface="Carlito"/>
              </a:rPr>
              <a:t>In particolare, </a:t>
            </a:r>
            <a:r>
              <a:rPr sz="2400" b="1" spc="-15" dirty="0">
                <a:solidFill>
                  <a:srgbClr val="008080"/>
                </a:solidFill>
                <a:latin typeface="Carlito"/>
                <a:cs typeface="Carlito"/>
              </a:rPr>
              <a:t>questa attività sarà svolta </a:t>
            </a:r>
            <a:r>
              <a:rPr sz="2400" b="1" dirty="0">
                <a:solidFill>
                  <a:srgbClr val="008080"/>
                </a:solidFill>
                <a:latin typeface="Carlito"/>
                <a:cs typeface="Carlito"/>
              </a:rPr>
              <a:t>in </a:t>
            </a:r>
            <a:r>
              <a:rPr sz="2400" b="1" spc="-10" dirty="0">
                <a:solidFill>
                  <a:srgbClr val="008080"/>
                </a:solidFill>
                <a:latin typeface="Carlito"/>
                <a:cs typeface="Carlito"/>
              </a:rPr>
              <a:t>forma </a:t>
            </a:r>
            <a:r>
              <a:rPr sz="2400" b="1" spc="-5" dirty="0">
                <a:solidFill>
                  <a:srgbClr val="008080"/>
                </a:solidFill>
                <a:latin typeface="Carlito"/>
                <a:cs typeface="Carlito"/>
              </a:rPr>
              <a:t>di </a:t>
            </a:r>
            <a:r>
              <a:rPr sz="2400" b="1" spc="-10" dirty="0">
                <a:solidFill>
                  <a:srgbClr val="008080"/>
                </a:solidFill>
                <a:latin typeface="Carlito"/>
                <a:cs typeface="Carlito"/>
              </a:rPr>
              <a:t>reciproca  </a:t>
            </a:r>
            <a:r>
              <a:rPr sz="2400" b="1" dirty="0">
                <a:solidFill>
                  <a:srgbClr val="008080"/>
                </a:solidFill>
                <a:latin typeface="Carlito"/>
                <a:cs typeface="Carlito"/>
              </a:rPr>
              <a:t>osservazione in</a:t>
            </a:r>
            <a:r>
              <a:rPr sz="2400" b="1" spc="-40" dirty="0">
                <a:solidFill>
                  <a:srgbClr val="00808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8080"/>
                </a:solidFill>
                <a:latin typeface="Carlito"/>
                <a:cs typeface="Carlito"/>
              </a:rPr>
              <a:t>classe: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1" dirty="0">
                <a:solidFill>
                  <a:srgbClr val="008080"/>
                </a:solidFill>
                <a:latin typeface="Carlito"/>
                <a:cs typeface="Carlito"/>
              </a:rPr>
              <a:t>3 </a:t>
            </a:r>
            <a:r>
              <a:rPr sz="2400" b="1" spc="-10" dirty="0">
                <a:solidFill>
                  <a:srgbClr val="008080"/>
                </a:solidFill>
                <a:latin typeface="Carlito"/>
                <a:cs typeface="Carlito"/>
              </a:rPr>
              <a:t>ore </a:t>
            </a:r>
            <a:r>
              <a:rPr sz="2400" b="1" spc="-5" dirty="0">
                <a:solidFill>
                  <a:srgbClr val="008080"/>
                </a:solidFill>
                <a:latin typeface="Carlito"/>
                <a:cs typeface="Carlito"/>
              </a:rPr>
              <a:t>di </a:t>
            </a:r>
            <a:r>
              <a:rPr sz="2400" b="1" spc="-10" dirty="0">
                <a:solidFill>
                  <a:srgbClr val="008080"/>
                </a:solidFill>
                <a:latin typeface="Carlito"/>
                <a:cs typeface="Carlito"/>
              </a:rPr>
              <a:t>progettazione </a:t>
            </a:r>
            <a:r>
              <a:rPr sz="2400" b="1" spc="-5" dirty="0">
                <a:solidFill>
                  <a:srgbClr val="008080"/>
                </a:solidFill>
                <a:latin typeface="Carlito"/>
                <a:cs typeface="Carlito"/>
              </a:rPr>
              <a:t>condivisa </a:t>
            </a:r>
            <a:r>
              <a:rPr sz="2400" b="1" spc="-20" dirty="0">
                <a:solidFill>
                  <a:srgbClr val="008080"/>
                </a:solidFill>
                <a:latin typeface="Carlito"/>
                <a:cs typeface="Carlito"/>
              </a:rPr>
              <a:t>tra </a:t>
            </a:r>
            <a:r>
              <a:rPr sz="2400" b="1" dirty="0">
                <a:solidFill>
                  <a:srgbClr val="008080"/>
                </a:solidFill>
                <a:latin typeface="Carlito"/>
                <a:cs typeface="Carlito"/>
              </a:rPr>
              <a:t>neoimmesso e</a:t>
            </a:r>
            <a:r>
              <a:rPr sz="2400" b="1" spc="-65" dirty="0">
                <a:solidFill>
                  <a:srgbClr val="00808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8080"/>
                </a:solidFill>
                <a:latin typeface="Carlito"/>
                <a:cs typeface="Carlito"/>
              </a:rPr>
              <a:t>tutor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dirty="0">
                <a:solidFill>
                  <a:srgbClr val="C0504D"/>
                </a:solidFill>
                <a:latin typeface="Carlito"/>
                <a:cs typeface="Carlito"/>
              </a:rPr>
              <a:t>4 </a:t>
            </a:r>
            <a:r>
              <a:rPr sz="2400" b="1" spc="-10" dirty="0">
                <a:solidFill>
                  <a:srgbClr val="C0504D"/>
                </a:solidFill>
                <a:latin typeface="Carlito"/>
                <a:cs typeface="Carlito"/>
              </a:rPr>
              <a:t>ore </a:t>
            </a:r>
            <a:r>
              <a:rPr sz="2400" b="1" spc="-5" dirty="0">
                <a:solidFill>
                  <a:srgbClr val="C0504D"/>
                </a:solidFill>
                <a:latin typeface="Carlito"/>
                <a:cs typeface="Carlito"/>
              </a:rPr>
              <a:t>di </a:t>
            </a:r>
            <a:r>
              <a:rPr sz="2400" b="1" dirty="0">
                <a:solidFill>
                  <a:srgbClr val="C0504D"/>
                </a:solidFill>
                <a:latin typeface="Carlito"/>
                <a:cs typeface="Carlito"/>
              </a:rPr>
              <a:t>osservazione del </a:t>
            </a:r>
            <a:r>
              <a:rPr sz="2400" b="1" spc="-10" dirty="0">
                <a:solidFill>
                  <a:srgbClr val="C0504D"/>
                </a:solidFill>
                <a:latin typeface="Carlito"/>
                <a:cs typeface="Carlito"/>
              </a:rPr>
              <a:t>neoassunto </a:t>
            </a:r>
            <a:r>
              <a:rPr sz="2400" b="1" dirty="0">
                <a:solidFill>
                  <a:srgbClr val="C0504D"/>
                </a:solidFill>
                <a:latin typeface="Carlito"/>
                <a:cs typeface="Carlito"/>
              </a:rPr>
              <a:t>nella </a:t>
            </a:r>
            <a:r>
              <a:rPr sz="2400" b="1" spc="-5" dirty="0">
                <a:solidFill>
                  <a:srgbClr val="C0504D"/>
                </a:solidFill>
                <a:latin typeface="Carlito"/>
                <a:cs typeface="Carlito"/>
              </a:rPr>
              <a:t>classe </a:t>
            </a:r>
            <a:r>
              <a:rPr sz="2400" b="1" dirty="0">
                <a:solidFill>
                  <a:srgbClr val="C0504D"/>
                </a:solidFill>
                <a:latin typeface="Carlito"/>
                <a:cs typeface="Carlito"/>
              </a:rPr>
              <a:t>del</a:t>
            </a:r>
            <a:r>
              <a:rPr sz="2400" b="1" spc="-50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C0504D"/>
                </a:solidFill>
                <a:latin typeface="Carlito"/>
                <a:cs typeface="Carlito"/>
              </a:rPr>
              <a:t>tutor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dirty="0">
                <a:solidFill>
                  <a:srgbClr val="000099"/>
                </a:solidFill>
                <a:latin typeface="Carlito"/>
                <a:cs typeface="Carlito"/>
              </a:rPr>
              <a:t>4 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ore </a:t>
            </a:r>
            <a:r>
              <a:rPr sz="2400" b="1" spc="-5" dirty="0">
                <a:solidFill>
                  <a:srgbClr val="000099"/>
                </a:solidFill>
                <a:latin typeface="Carlito"/>
                <a:cs typeface="Carlito"/>
              </a:rPr>
              <a:t>di </a:t>
            </a:r>
            <a:r>
              <a:rPr sz="2400" b="1" dirty="0">
                <a:solidFill>
                  <a:srgbClr val="000099"/>
                </a:solidFill>
                <a:latin typeface="Carlito"/>
                <a:cs typeface="Carlito"/>
              </a:rPr>
              <a:t>osservazione del 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tutor </a:t>
            </a:r>
            <a:r>
              <a:rPr sz="2400" b="1" dirty="0">
                <a:solidFill>
                  <a:srgbClr val="000099"/>
                </a:solidFill>
                <a:latin typeface="Carlito"/>
                <a:cs typeface="Carlito"/>
              </a:rPr>
              <a:t>nella </a:t>
            </a:r>
            <a:r>
              <a:rPr sz="2400" b="1" spc="-5" dirty="0">
                <a:solidFill>
                  <a:srgbClr val="000099"/>
                </a:solidFill>
                <a:latin typeface="Carlito"/>
                <a:cs typeface="Carlito"/>
              </a:rPr>
              <a:t>classe </a:t>
            </a:r>
            <a:r>
              <a:rPr sz="2400" b="1" dirty="0">
                <a:solidFill>
                  <a:srgbClr val="000099"/>
                </a:solidFill>
                <a:latin typeface="Carlito"/>
                <a:cs typeface="Carlito"/>
              </a:rPr>
              <a:t>del</a:t>
            </a:r>
            <a:r>
              <a:rPr sz="2400" b="1" spc="-5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rlito"/>
                <a:cs typeface="Carlito"/>
              </a:rPr>
              <a:t>neoassunto</a:t>
            </a:r>
            <a:endParaRPr sz="2400">
              <a:latin typeface="Carlito"/>
              <a:cs typeface="Carlito"/>
            </a:endParaRPr>
          </a:p>
          <a:p>
            <a:pPr marL="285115" indent="-27305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1" dirty="0">
                <a:solidFill>
                  <a:srgbClr val="FF6600"/>
                </a:solidFill>
                <a:latin typeface="Carlito"/>
                <a:cs typeface="Carlito"/>
              </a:rPr>
              <a:t>1 </a:t>
            </a:r>
            <a:r>
              <a:rPr sz="2400" b="1" spc="-15" dirty="0">
                <a:solidFill>
                  <a:srgbClr val="FF6600"/>
                </a:solidFill>
                <a:latin typeface="Carlito"/>
                <a:cs typeface="Carlito"/>
              </a:rPr>
              <a:t>ora </a:t>
            </a:r>
            <a:r>
              <a:rPr sz="2400" b="1" spc="-5" dirty="0">
                <a:solidFill>
                  <a:srgbClr val="FF6600"/>
                </a:solidFill>
                <a:latin typeface="Carlito"/>
                <a:cs typeface="Carlito"/>
              </a:rPr>
              <a:t>di </a:t>
            </a:r>
            <a:r>
              <a:rPr sz="2400" b="1" spc="-10" dirty="0">
                <a:solidFill>
                  <a:srgbClr val="FF6600"/>
                </a:solidFill>
                <a:latin typeface="Carlito"/>
                <a:cs typeface="Carlito"/>
              </a:rPr>
              <a:t>verifica</a:t>
            </a:r>
            <a:r>
              <a:rPr sz="2400" b="1" spc="-25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400" b="1" spc="-160" dirty="0">
                <a:solidFill>
                  <a:srgbClr val="FF6600"/>
                </a:solidFill>
                <a:latin typeface="Arial"/>
                <a:cs typeface="Arial"/>
              </a:rPr>
              <a:t>dell’esperienza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045" y="5949276"/>
            <a:ext cx="3960495" cy="584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886460">
              <a:lnSpc>
                <a:spcPct val="100000"/>
              </a:lnSpc>
              <a:spcBef>
                <a:spcPts val="170"/>
              </a:spcBef>
            </a:pPr>
            <a:r>
              <a:rPr sz="3200" b="1" spc="-50" dirty="0">
                <a:solidFill>
                  <a:srgbClr val="FF0000"/>
                </a:solidFill>
                <a:latin typeface="Carlito"/>
                <a:cs typeface="Carlito"/>
              </a:rPr>
              <a:t>Totale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12</a:t>
            </a:r>
            <a:r>
              <a:rPr sz="3200" b="1" spc="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ore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504" y="4797145"/>
            <a:ext cx="8777859" cy="93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700"/>
            <a:ext cx="9144000" cy="6583680"/>
            <a:chOff x="0" y="274700"/>
            <a:chExt cx="9144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1412746"/>
              <a:ext cx="9108503" cy="5445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7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8638" y="530478"/>
            <a:ext cx="350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rial"/>
                <a:cs typeface="Arial"/>
              </a:rPr>
              <a:t>3. </a:t>
            </a:r>
            <a:r>
              <a:rPr spc="-35" dirty="0">
                <a:latin typeface="Arial"/>
                <a:cs typeface="Arial"/>
              </a:rPr>
              <a:t>Il “peer </a:t>
            </a:r>
            <a:r>
              <a:rPr spc="25" dirty="0">
                <a:latin typeface="Arial"/>
                <a:cs typeface="Arial"/>
              </a:rPr>
              <a:t>to</a:t>
            </a:r>
            <a:r>
              <a:rPr spc="-6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peer”</a:t>
            </a:r>
          </a:p>
        </p:txBody>
      </p:sp>
      <p:sp>
        <p:nvSpPr>
          <p:cNvPr id="6" name="object 6"/>
          <p:cNvSpPr/>
          <p:nvPr/>
        </p:nvSpPr>
        <p:spPr>
          <a:xfrm>
            <a:off x="4932045" y="5949276"/>
            <a:ext cx="3960495" cy="584835"/>
          </a:xfrm>
          <a:custGeom>
            <a:avLst/>
            <a:gdLst/>
            <a:ahLst/>
            <a:cxnLst/>
            <a:rect l="l" t="t" r="r" b="b"/>
            <a:pathLst>
              <a:path w="3960495" h="584834">
                <a:moveTo>
                  <a:pt x="3960495" y="0"/>
                </a:moveTo>
                <a:lnTo>
                  <a:pt x="0" y="0"/>
                </a:lnTo>
                <a:lnTo>
                  <a:pt x="0" y="584771"/>
                </a:lnTo>
                <a:lnTo>
                  <a:pt x="3960495" y="584771"/>
                </a:lnTo>
                <a:lnTo>
                  <a:pt x="3960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05932" y="5957722"/>
            <a:ext cx="2216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0000"/>
                </a:solidFill>
                <a:latin typeface="Carlito"/>
                <a:cs typeface="Carlito"/>
              </a:rPr>
              <a:t>Totale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12</a:t>
            </a:r>
            <a:r>
              <a:rPr sz="32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ore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Compiti </a:t>
            </a:r>
            <a:r>
              <a:rPr spc="-5" dirty="0">
                <a:solidFill>
                  <a:schemeClr val="tx1"/>
                </a:solidFill>
              </a:rPr>
              <a:t>del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tutor</a:t>
            </a:r>
          </a:p>
          <a:p>
            <a:pPr>
              <a:lnSpc>
                <a:spcPct val="100000"/>
              </a:lnSpc>
            </a:pPr>
            <a:endParaRPr sz="2750" dirty="0">
              <a:solidFill>
                <a:schemeClr val="tx1"/>
              </a:solidFill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900" algn="l"/>
              </a:tabLst>
            </a:pPr>
            <a:r>
              <a:rPr spc="-10" dirty="0">
                <a:solidFill>
                  <a:schemeClr val="tx1"/>
                </a:solidFill>
              </a:rPr>
              <a:t>Co-costruzione </a:t>
            </a:r>
            <a:r>
              <a:rPr spc="-5" dirty="0">
                <a:solidFill>
                  <a:schemeClr val="tx1"/>
                </a:solidFill>
              </a:rPr>
              <a:t>del </a:t>
            </a:r>
            <a:r>
              <a:rPr spc="-20" dirty="0">
                <a:solidFill>
                  <a:schemeClr val="tx1"/>
                </a:solidFill>
              </a:rPr>
              <a:t>patto </a:t>
            </a:r>
            <a:r>
              <a:rPr spc="-5" dirty="0">
                <a:solidFill>
                  <a:schemeClr val="tx1"/>
                </a:solidFill>
              </a:rPr>
              <a:t>per lo </a:t>
            </a:r>
            <a:r>
              <a:rPr spc="-10" dirty="0">
                <a:solidFill>
                  <a:schemeClr val="tx1"/>
                </a:solidFill>
              </a:rPr>
              <a:t>sviluppo</a:t>
            </a:r>
            <a:r>
              <a:rPr spc="1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professionale</a:t>
            </a: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469900" algn="l"/>
              </a:tabLst>
            </a:pPr>
            <a:r>
              <a:rPr spc="-10" dirty="0">
                <a:solidFill>
                  <a:schemeClr val="tx1"/>
                </a:solidFill>
              </a:rPr>
              <a:t>Guida </a:t>
            </a:r>
            <a:r>
              <a:rPr spc="-5" dirty="0">
                <a:solidFill>
                  <a:schemeClr val="tx1"/>
                </a:solidFill>
              </a:rPr>
              <a:t>alla </a:t>
            </a:r>
            <a:r>
              <a:rPr spc="-10" dirty="0">
                <a:solidFill>
                  <a:schemeClr val="tx1"/>
                </a:solidFill>
              </a:rPr>
              <a:t>documentazione </a:t>
            </a:r>
            <a:r>
              <a:rPr spc="-5" dirty="0">
                <a:solidFill>
                  <a:schemeClr val="tx1"/>
                </a:solidFill>
              </a:rPr>
              <a:t>e alla </a:t>
            </a:r>
            <a:r>
              <a:rPr spc="-20" dirty="0">
                <a:solidFill>
                  <a:schemeClr val="tx1"/>
                </a:solidFill>
              </a:rPr>
              <a:t>lettura </a:t>
            </a:r>
            <a:r>
              <a:rPr spc="-5" dirty="0">
                <a:solidFill>
                  <a:schemeClr val="tx1"/>
                </a:solidFill>
              </a:rPr>
              <a:t>dei</a:t>
            </a:r>
            <a:r>
              <a:rPr spc="20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prodotti</a:t>
            </a:r>
          </a:p>
          <a:p>
            <a:pPr marL="469900" marR="925194" indent="-457200" algn="just">
              <a:lnSpc>
                <a:spcPct val="100000"/>
              </a:lnSpc>
              <a:buAutoNum type="arabicParenR"/>
              <a:tabLst>
                <a:tab pos="469900" algn="l"/>
              </a:tabLst>
            </a:pPr>
            <a:r>
              <a:rPr spc="-10" dirty="0">
                <a:solidFill>
                  <a:schemeClr val="tx1"/>
                </a:solidFill>
              </a:rPr>
              <a:t>Coanalisi (esplicitare </a:t>
            </a:r>
            <a:r>
              <a:rPr spc="-5" dirty="0">
                <a:solidFill>
                  <a:schemeClr val="tx1"/>
                </a:solidFill>
              </a:rPr>
              <a:t>e </a:t>
            </a:r>
            <a:r>
              <a:rPr spc="-25" dirty="0">
                <a:solidFill>
                  <a:schemeClr val="tx1"/>
                </a:solidFill>
              </a:rPr>
              <a:t>fare </a:t>
            </a:r>
            <a:r>
              <a:rPr spc="-15" dirty="0">
                <a:solidFill>
                  <a:schemeClr val="tx1"/>
                </a:solidFill>
              </a:rPr>
              <a:t>esplicitare </a:t>
            </a:r>
            <a:r>
              <a:rPr spc="-5" dirty="0">
                <a:solidFill>
                  <a:schemeClr val="tx1"/>
                </a:solidFill>
              </a:rPr>
              <a:t>la </a:t>
            </a:r>
            <a:r>
              <a:rPr spc="-15" dirty="0">
                <a:solidFill>
                  <a:schemeClr val="tx1"/>
                </a:solidFill>
              </a:rPr>
              <a:t>pratica  </a:t>
            </a:r>
            <a:r>
              <a:rPr spc="-10" dirty="0">
                <a:solidFill>
                  <a:schemeClr val="tx1"/>
                </a:solidFill>
              </a:rPr>
              <a:t>didattica)</a:t>
            </a:r>
          </a:p>
          <a:p>
            <a:pPr marL="191770" marR="78105" algn="just">
              <a:lnSpc>
                <a:spcPct val="100000"/>
              </a:lnSpc>
              <a:spcBef>
                <a:spcPts val="850"/>
              </a:spcBef>
            </a:pP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Il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tutor funge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da </a:t>
            </a:r>
            <a:r>
              <a:rPr sz="2400" b="0" spc="-20" dirty="0">
                <a:solidFill>
                  <a:schemeClr val="tx1"/>
                </a:solidFill>
                <a:latin typeface="Carlito"/>
                <a:cs typeface="Carlito"/>
              </a:rPr>
              <a:t>connettore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con </a:t>
            </a:r>
            <a:r>
              <a:rPr sz="2400" b="0" dirty="0">
                <a:solidFill>
                  <a:schemeClr val="tx1"/>
                </a:solidFill>
                <a:latin typeface="Carlito"/>
                <a:cs typeface="Carlito"/>
              </a:rPr>
              <a:t>il </a:t>
            </a:r>
            <a:r>
              <a:rPr sz="2400" b="0" spc="-25" dirty="0">
                <a:solidFill>
                  <a:schemeClr val="tx1"/>
                </a:solidFill>
                <a:latin typeface="Carlito"/>
                <a:cs typeface="Carlito"/>
              </a:rPr>
              <a:t>lavoro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sul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campo </a:t>
            </a:r>
            <a:r>
              <a:rPr sz="2400" b="0" dirty="0">
                <a:solidFill>
                  <a:schemeClr val="tx1"/>
                </a:solidFill>
                <a:latin typeface="Carlito"/>
                <a:cs typeface="Carlito"/>
              </a:rPr>
              <a:t>e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si qualifica 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come </a:t>
            </a:r>
            <a:r>
              <a:rPr sz="2400" b="0" spc="55" dirty="0">
                <a:solidFill>
                  <a:schemeClr val="tx1"/>
                </a:solidFill>
                <a:latin typeface="Arial"/>
                <a:cs typeface="Arial"/>
              </a:rPr>
              <a:t>“</a:t>
            </a:r>
            <a:r>
              <a:rPr sz="2400" b="0" spc="55" dirty="0">
                <a:solidFill>
                  <a:schemeClr val="tx1"/>
                </a:solidFill>
                <a:latin typeface="Carlito"/>
                <a:cs typeface="Carlito"/>
              </a:rPr>
              <a:t>mentor</a:t>
            </a:r>
            <a:r>
              <a:rPr sz="2400" b="0" spc="55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per gli insegnanti neo-assunti, specie di </a:t>
            </a:r>
            <a:r>
              <a:rPr sz="2400" b="0" spc="-15" dirty="0">
                <a:solidFill>
                  <a:schemeClr val="tx1"/>
                </a:solidFill>
                <a:latin typeface="Carlito"/>
                <a:cs typeface="Carlito"/>
              </a:rPr>
              <a:t>coloro  </a:t>
            </a:r>
            <a:r>
              <a:rPr sz="2400" b="0" dirty="0">
                <a:solidFill>
                  <a:schemeClr val="tx1"/>
                </a:solidFill>
                <a:latin typeface="Carlito"/>
                <a:cs typeface="Carlito"/>
              </a:rPr>
              <a:t>che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si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affacciano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per </a:t>
            </a:r>
            <a:r>
              <a:rPr sz="2400" b="0" dirty="0">
                <a:solidFill>
                  <a:schemeClr val="tx1"/>
                </a:solidFill>
                <a:latin typeface="Carlito"/>
                <a:cs typeface="Carlito"/>
              </a:rPr>
              <a:t>la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prima </a:t>
            </a:r>
            <a:r>
              <a:rPr sz="2400" b="0" spc="-15" dirty="0">
                <a:solidFill>
                  <a:schemeClr val="tx1"/>
                </a:solidFill>
                <a:latin typeface="Carlito"/>
                <a:cs typeface="Carlito"/>
              </a:rPr>
              <a:t>volta </a:t>
            </a:r>
            <a:r>
              <a:rPr sz="2400" b="0" spc="-80" dirty="0">
                <a:solidFill>
                  <a:schemeClr val="tx1"/>
                </a:solidFill>
                <a:latin typeface="Arial"/>
                <a:cs typeface="Arial"/>
              </a:rPr>
              <a:t>all’insegnamento</a:t>
            </a:r>
            <a:r>
              <a:rPr sz="2400" b="0" spc="-80" dirty="0">
                <a:solidFill>
                  <a:schemeClr val="tx1"/>
                </a:solidFill>
                <a:latin typeface="Carlito"/>
                <a:cs typeface="Carlito"/>
              </a:rPr>
              <a:t>.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Il </a:t>
            </a:r>
            <a:r>
              <a:rPr sz="2400" b="0" spc="-15" dirty="0">
                <a:solidFill>
                  <a:schemeClr val="tx1"/>
                </a:solidFill>
                <a:latin typeface="Carlito"/>
                <a:cs typeface="Carlito"/>
              </a:rPr>
              <a:t>profilo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del 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tutor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si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ispira </a:t>
            </a:r>
            <a:r>
              <a:rPr sz="2400" b="0" dirty="0">
                <a:solidFill>
                  <a:schemeClr val="tx1"/>
                </a:solidFill>
                <a:latin typeface="Carlito"/>
                <a:cs typeface="Carlito"/>
              </a:rPr>
              <a:t>alle </a:t>
            </a:r>
            <a:r>
              <a:rPr sz="2400" b="0" spc="-15" dirty="0">
                <a:solidFill>
                  <a:schemeClr val="tx1"/>
                </a:solidFill>
                <a:latin typeface="Carlito"/>
                <a:cs typeface="Carlito"/>
              </a:rPr>
              <a:t>caratteristiche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del </a:t>
            </a:r>
            <a:r>
              <a:rPr sz="2400" b="0" spc="-10" dirty="0">
                <a:solidFill>
                  <a:schemeClr val="tx1"/>
                </a:solidFill>
                <a:latin typeface="Carlito"/>
                <a:cs typeface="Carlito"/>
              </a:rPr>
              <a:t>tutor accogliente</a:t>
            </a:r>
            <a:r>
              <a:rPr sz="2400" b="0" spc="60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400" b="0" spc="-5" dirty="0">
                <a:solidFill>
                  <a:schemeClr val="tx1"/>
                </a:solidFill>
                <a:latin typeface="Carlito"/>
                <a:cs typeface="Carlito"/>
              </a:rPr>
              <a:t>degli</a:t>
            </a:r>
            <a:endParaRPr sz="2400"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5842812"/>
            <a:ext cx="4780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studenti universitari </a:t>
            </a:r>
            <a:r>
              <a:rPr sz="2400" spc="-5" dirty="0">
                <a:latin typeface="Carlito"/>
                <a:cs typeface="Carlito"/>
              </a:rPr>
              <a:t>impegnati nei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0" dirty="0">
                <a:latin typeface="Carlito"/>
                <a:cs typeface="Carlito"/>
              </a:rPr>
              <a:t>TFA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9465" y="1823124"/>
            <a:ext cx="3054535" cy="4201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234" y="631063"/>
            <a:ext cx="808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Punti </a:t>
            </a:r>
            <a:r>
              <a:rPr sz="2400" b="1" dirty="0">
                <a:latin typeface="Carlito"/>
                <a:cs typeface="Carlito"/>
              </a:rPr>
              <a:t>di </a:t>
            </a:r>
            <a:r>
              <a:rPr sz="2400" b="1" spc="-15" dirty="0">
                <a:latin typeface="Carlito"/>
                <a:cs typeface="Carlito"/>
              </a:rPr>
              <a:t>forza </a:t>
            </a:r>
            <a:r>
              <a:rPr sz="2400" b="1" dirty="0">
                <a:latin typeface="Carlito"/>
                <a:cs typeface="Carlito"/>
              </a:rPr>
              <a:t>del </a:t>
            </a:r>
            <a:r>
              <a:rPr sz="2400" b="1" spc="-10" dirty="0">
                <a:latin typeface="Carlito"/>
                <a:cs typeface="Carlito"/>
              </a:rPr>
              <a:t>nuovo </a:t>
            </a:r>
            <a:r>
              <a:rPr sz="2400" b="1" spc="-5" dirty="0">
                <a:latin typeface="Carlito"/>
                <a:cs typeface="Carlito"/>
              </a:rPr>
              <a:t>piano </a:t>
            </a:r>
            <a:r>
              <a:rPr sz="2400" b="1" dirty="0">
                <a:latin typeface="Carlito"/>
                <a:cs typeface="Carlito"/>
              </a:rPr>
              <a:t>di </a:t>
            </a:r>
            <a:r>
              <a:rPr sz="2400" b="1" spc="-5" dirty="0">
                <a:latin typeface="Carlito"/>
                <a:cs typeface="Carlito"/>
              </a:rPr>
              <a:t>formazione docenti</a:t>
            </a:r>
            <a:r>
              <a:rPr sz="2400" b="1" spc="-7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neoassunti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474723"/>
            <a:ext cx="596455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 algn="just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2 </a:t>
            </a:r>
            <a:r>
              <a:rPr sz="2200" b="1" spc="-30" dirty="0">
                <a:solidFill>
                  <a:srgbClr val="375F92"/>
                </a:solidFill>
                <a:latin typeface="Carlito"/>
                <a:cs typeface="Carlito"/>
              </a:rPr>
              <a:t>LABORATORI </a:t>
            </a:r>
            <a:r>
              <a:rPr sz="2200" b="1" spc="-25" dirty="0">
                <a:solidFill>
                  <a:srgbClr val="375F92"/>
                </a:solidFill>
                <a:latin typeface="Carlito"/>
                <a:cs typeface="Carlito"/>
              </a:rPr>
              <a:t>FORMATIVI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della </a:t>
            </a:r>
            <a:r>
              <a:rPr sz="2200" b="1" spc="-25" dirty="0">
                <a:solidFill>
                  <a:srgbClr val="375F92"/>
                </a:solidFill>
                <a:latin typeface="Carlito"/>
                <a:cs typeface="Carlito"/>
              </a:rPr>
              <a:t>durata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di 6</a:t>
            </a:r>
            <a:r>
              <a:rPr sz="2200" b="1" spc="16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Carlito"/>
                <a:cs typeface="Carlito"/>
              </a:rPr>
              <a:t>ore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Wingdings"/>
              <a:buChar char=""/>
            </a:pPr>
            <a:endParaRPr sz="2150">
              <a:latin typeface="Carlito"/>
              <a:cs typeface="Carlito"/>
            </a:endParaRPr>
          </a:p>
          <a:p>
            <a:pPr marL="12700" marR="6350" algn="just">
              <a:lnSpc>
                <a:spcPct val="100000"/>
              </a:lnSpc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Formazione </a:t>
            </a:r>
            <a:r>
              <a:rPr sz="2200" b="1" dirty="0">
                <a:solidFill>
                  <a:srgbClr val="375F92"/>
                </a:solidFill>
                <a:latin typeface="Carlito"/>
                <a:cs typeface="Carlito"/>
              </a:rPr>
              <a:t>«peer </a:t>
            </a:r>
            <a:r>
              <a:rPr sz="2200" b="1" spc="-15" dirty="0">
                <a:solidFill>
                  <a:srgbClr val="375F92"/>
                </a:solidFill>
                <a:latin typeface="Carlito"/>
                <a:cs typeface="Carlito"/>
              </a:rPr>
              <a:t>to </a:t>
            </a:r>
            <a:r>
              <a:rPr sz="2200" b="1" dirty="0">
                <a:solidFill>
                  <a:srgbClr val="375F92"/>
                </a:solidFill>
                <a:latin typeface="Carlito"/>
                <a:cs typeface="Carlito"/>
              </a:rPr>
              <a:t>peer» </a:t>
            </a:r>
            <a:r>
              <a:rPr sz="2200" b="1" spc="-15" dirty="0">
                <a:solidFill>
                  <a:srgbClr val="375F92"/>
                </a:solidFill>
                <a:latin typeface="Carlito"/>
                <a:cs typeface="Carlito"/>
              </a:rPr>
              <a:t>effettuata </a:t>
            </a:r>
            <a:r>
              <a:rPr sz="2200" b="1" spc="-20" dirty="0">
                <a:solidFill>
                  <a:srgbClr val="375F92"/>
                </a:solidFill>
                <a:latin typeface="Carlito"/>
                <a:cs typeface="Carlito"/>
              </a:rPr>
              <a:t>attraverso 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momenti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di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reciproca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osservazione </a:t>
            </a:r>
            <a:r>
              <a:rPr sz="2200" b="1" dirty="0">
                <a:solidFill>
                  <a:srgbClr val="375F92"/>
                </a:solidFill>
                <a:latin typeface="Carlito"/>
                <a:cs typeface="Carlito"/>
              </a:rPr>
              <a:t>in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classe con  scambio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di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esperienze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e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collaborazione </a:t>
            </a:r>
            <a:r>
              <a:rPr sz="2200" b="1" spc="-20" dirty="0">
                <a:solidFill>
                  <a:srgbClr val="375F92"/>
                </a:solidFill>
                <a:latin typeface="Carlito"/>
                <a:cs typeface="Carlito"/>
              </a:rPr>
              <a:t>tra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colleghi 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già in servizio e</a:t>
            </a:r>
            <a:r>
              <a:rPr sz="2200" b="1" spc="2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neoassunti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Wingdings"/>
              <a:buChar char=""/>
            </a:pPr>
            <a:endParaRPr sz="21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b="1" spc="-15" dirty="0">
                <a:solidFill>
                  <a:srgbClr val="375F92"/>
                </a:solidFill>
                <a:latin typeface="Carlito"/>
                <a:cs typeface="Carlito"/>
              </a:rPr>
              <a:t>Piattaforma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on-line di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formazione </a:t>
            </a:r>
            <a:r>
              <a:rPr sz="2200" b="1" spc="-15" dirty="0">
                <a:solidFill>
                  <a:srgbClr val="375F92"/>
                </a:solidFill>
                <a:latin typeface="Carlito"/>
                <a:cs typeface="Carlito"/>
              </a:rPr>
              <a:t>orientata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alla 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community </a:t>
            </a:r>
            <a:r>
              <a:rPr sz="2200" b="1" dirty="0">
                <a:solidFill>
                  <a:srgbClr val="375F92"/>
                </a:solidFill>
                <a:latin typeface="Carlito"/>
                <a:cs typeface="Carlito"/>
              </a:rPr>
              <a:t>di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docenti innovatori,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alla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condivisione 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delle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esperienze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e alla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raccolta</a:t>
            </a:r>
            <a:r>
              <a:rPr sz="2200" b="1" spc="47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di</a:t>
            </a:r>
            <a:endParaRPr sz="22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«documentazione </a:t>
            </a:r>
            <a:r>
              <a:rPr sz="2200" b="1" spc="-5" dirty="0">
                <a:solidFill>
                  <a:srgbClr val="375F92"/>
                </a:solidFill>
                <a:latin typeface="Carlito"/>
                <a:cs typeface="Carlito"/>
              </a:rPr>
              <a:t>per </a:t>
            </a:r>
            <a:r>
              <a:rPr sz="2200" b="1" spc="-90" dirty="0">
                <a:solidFill>
                  <a:srgbClr val="375F92"/>
                </a:solidFill>
                <a:latin typeface="Arial"/>
                <a:cs typeface="Arial"/>
              </a:rPr>
              <a:t>l’attività</a:t>
            </a:r>
            <a:r>
              <a:rPr sz="2200" b="1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Carlito"/>
                <a:cs typeface="Carlito"/>
              </a:rPr>
              <a:t>didattica».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9075" y="6080594"/>
            <a:ext cx="6074410" cy="790575"/>
            <a:chOff x="2759075" y="6080594"/>
            <a:chExt cx="6074410" cy="790575"/>
          </a:xfrm>
        </p:grpSpPr>
        <p:sp>
          <p:nvSpPr>
            <p:cNvPr id="7" name="object 7"/>
            <p:cNvSpPr/>
            <p:nvPr/>
          </p:nvSpPr>
          <p:spPr>
            <a:xfrm>
              <a:off x="2771775" y="6093294"/>
              <a:ext cx="6049010" cy="765175"/>
            </a:xfrm>
            <a:custGeom>
              <a:avLst/>
              <a:gdLst/>
              <a:ahLst/>
              <a:cxnLst/>
              <a:rect l="l" t="t" r="r" b="b"/>
              <a:pathLst>
                <a:path w="6049009" h="765175">
                  <a:moveTo>
                    <a:pt x="5666358" y="0"/>
                  </a:moveTo>
                  <a:lnTo>
                    <a:pt x="5666358" y="191173"/>
                  </a:lnTo>
                  <a:lnTo>
                    <a:pt x="0" y="191173"/>
                  </a:lnTo>
                  <a:lnTo>
                    <a:pt x="191262" y="382358"/>
                  </a:lnTo>
                  <a:lnTo>
                    <a:pt x="0" y="573532"/>
                  </a:lnTo>
                  <a:lnTo>
                    <a:pt x="5666358" y="573532"/>
                  </a:lnTo>
                  <a:lnTo>
                    <a:pt x="5666358" y="764705"/>
                  </a:lnTo>
                  <a:lnTo>
                    <a:pt x="6048756" y="382358"/>
                  </a:lnTo>
                  <a:lnTo>
                    <a:pt x="5666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1775" y="6093294"/>
              <a:ext cx="6049010" cy="765175"/>
            </a:xfrm>
            <a:custGeom>
              <a:avLst/>
              <a:gdLst/>
              <a:ahLst/>
              <a:cxnLst/>
              <a:rect l="l" t="t" r="r" b="b"/>
              <a:pathLst>
                <a:path w="6049009" h="765175">
                  <a:moveTo>
                    <a:pt x="0" y="191173"/>
                  </a:moveTo>
                  <a:lnTo>
                    <a:pt x="5666358" y="191173"/>
                  </a:lnTo>
                  <a:lnTo>
                    <a:pt x="5666358" y="0"/>
                  </a:lnTo>
                  <a:lnTo>
                    <a:pt x="6048756" y="382358"/>
                  </a:lnTo>
                  <a:lnTo>
                    <a:pt x="5666358" y="764705"/>
                  </a:lnTo>
                  <a:lnTo>
                    <a:pt x="5666358" y="573532"/>
                  </a:lnTo>
                  <a:lnTo>
                    <a:pt x="0" y="573532"/>
                  </a:lnTo>
                  <a:lnTo>
                    <a:pt x="191262" y="382358"/>
                  </a:lnTo>
                  <a:lnTo>
                    <a:pt x="0" y="19117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54804" y="6261912"/>
            <a:ext cx="439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Un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percorso formativo</a:t>
            </a:r>
            <a:r>
              <a:rPr sz="2400" b="1" spc="-114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partecipato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700"/>
            <a:ext cx="9144000" cy="6583680"/>
            <a:chOff x="0" y="274700"/>
            <a:chExt cx="9144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1412746"/>
              <a:ext cx="9108503" cy="5445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7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4253" y="530478"/>
            <a:ext cx="823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rial"/>
                <a:cs typeface="Arial"/>
              </a:rPr>
              <a:t>3. </a:t>
            </a:r>
            <a:r>
              <a:rPr spc="-35" dirty="0">
                <a:latin typeface="Arial"/>
                <a:cs typeface="Arial"/>
              </a:rPr>
              <a:t>Il “peer </a:t>
            </a:r>
            <a:r>
              <a:rPr spc="25" dirty="0">
                <a:latin typeface="Arial"/>
                <a:cs typeface="Arial"/>
              </a:rPr>
              <a:t>to </a:t>
            </a:r>
            <a:r>
              <a:rPr spc="-10" dirty="0">
                <a:latin typeface="Arial"/>
                <a:cs typeface="Arial"/>
              </a:rPr>
              <a:t>peer”</a:t>
            </a:r>
            <a:r>
              <a:rPr spc="-735" dirty="0">
                <a:latin typeface="Arial"/>
                <a:cs typeface="Arial"/>
              </a:rPr>
              <a:t> </a:t>
            </a:r>
            <a:r>
              <a:rPr spc="-210" dirty="0">
                <a:latin typeface="Arial"/>
                <a:cs typeface="Arial"/>
              </a:rPr>
              <a:t>– </a:t>
            </a:r>
            <a:r>
              <a:rPr spc="-235" dirty="0">
                <a:latin typeface="Arial"/>
                <a:cs typeface="Arial"/>
              </a:rPr>
              <a:t>L’osservazione </a:t>
            </a:r>
            <a:r>
              <a:rPr dirty="0"/>
              <a:t>in classe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1711579"/>
            <a:ext cx="8666480" cy="4110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rlito"/>
                <a:cs typeface="Carlito"/>
              </a:rPr>
              <a:t>Non </a:t>
            </a:r>
            <a:r>
              <a:rPr sz="2800" b="1" spc="-5" dirty="0">
                <a:latin typeface="Carlito"/>
                <a:cs typeface="Carlito"/>
              </a:rPr>
              <a:t>si </a:t>
            </a:r>
            <a:r>
              <a:rPr sz="2800" b="1" spc="-25" dirty="0">
                <a:latin typeface="Carlito"/>
                <a:cs typeface="Carlito"/>
              </a:rPr>
              <a:t>tratta </a:t>
            </a:r>
            <a:r>
              <a:rPr sz="2800" b="1" spc="-5" dirty="0">
                <a:latin typeface="Carlito"/>
                <a:cs typeface="Carlito"/>
              </a:rPr>
              <a:t>di </a:t>
            </a:r>
            <a:r>
              <a:rPr sz="2800" b="1" spc="-25" dirty="0">
                <a:latin typeface="Carlito"/>
                <a:cs typeface="Carlito"/>
              </a:rPr>
              <a:t>mettere </a:t>
            </a:r>
            <a:r>
              <a:rPr sz="2800" b="1" spc="-5" dirty="0">
                <a:latin typeface="Carlito"/>
                <a:cs typeface="Carlito"/>
              </a:rPr>
              <a:t>in scena </a:t>
            </a:r>
            <a:r>
              <a:rPr sz="2800" b="1" spc="-15" dirty="0">
                <a:latin typeface="Carlito"/>
                <a:cs typeface="Carlito"/>
              </a:rPr>
              <a:t>attività </a:t>
            </a:r>
            <a:r>
              <a:rPr sz="2800" b="1" spc="-5" dirty="0">
                <a:latin typeface="Carlito"/>
                <a:cs typeface="Carlito"/>
              </a:rPr>
              <a:t>particolari per  </a:t>
            </a:r>
            <a:r>
              <a:rPr sz="2800" b="1" spc="-15" dirty="0">
                <a:latin typeface="Carlito"/>
                <a:cs typeface="Carlito"/>
              </a:rPr>
              <a:t>colpire </a:t>
            </a:r>
            <a:r>
              <a:rPr sz="2800" b="1" spc="-5" dirty="0">
                <a:latin typeface="Carlito"/>
                <a:cs typeface="Carlito"/>
              </a:rPr>
              <a:t>chi osserva, </a:t>
            </a:r>
            <a:r>
              <a:rPr sz="2800" b="1" spc="-10" dirty="0">
                <a:latin typeface="Carlito"/>
                <a:cs typeface="Carlito"/>
              </a:rPr>
              <a:t>ma </a:t>
            </a:r>
            <a:r>
              <a:rPr sz="2800" b="1" spc="-5" dirty="0">
                <a:latin typeface="Carlito"/>
                <a:cs typeface="Carlito"/>
              </a:rPr>
              <a:t>di </a:t>
            </a:r>
            <a:r>
              <a:rPr sz="2800" b="1" spc="-10" dirty="0">
                <a:latin typeface="Carlito"/>
                <a:cs typeface="Carlito"/>
              </a:rPr>
              <a:t>condividere </a:t>
            </a:r>
            <a:r>
              <a:rPr sz="2800" b="1" spc="-15" dirty="0">
                <a:latin typeface="Carlito"/>
                <a:cs typeface="Carlito"/>
              </a:rPr>
              <a:t>pratiche </a:t>
            </a:r>
            <a:r>
              <a:rPr sz="2800" b="1" spc="-10" dirty="0">
                <a:latin typeface="Carlito"/>
                <a:cs typeface="Carlito"/>
              </a:rPr>
              <a:t>didattiche  </a:t>
            </a:r>
            <a:r>
              <a:rPr sz="2800" b="1" spc="-5" dirty="0">
                <a:latin typeface="Carlito"/>
                <a:cs typeface="Carlito"/>
              </a:rPr>
              <a:t>normali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rlito"/>
                <a:cs typeface="Carlito"/>
              </a:rPr>
              <a:t>Accompagnare </a:t>
            </a:r>
            <a:r>
              <a:rPr sz="2800" b="1" spc="-5" dirty="0">
                <a:latin typeface="Carlito"/>
                <a:cs typeface="Carlito"/>
              </a:rPr>
              <a:t>il </a:t>
            </a:r>
            <a:r>
              <a:rPr sz="2800" b="1" spc="-10" dirty="0">
                <a:latin typeface="Carlito"/>
                <a:cs typeface="Carlito"/>
              </a:rPr>
              <a:t>neoassunto </a:t>
            </a:r>
            <a:r>
              <a:rPr sz="2800" b="1" spc="-5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capire </a:t>
            </a:r>
            <a:r>
              <a:rPr sz="2800" b="1" spc="-10" dirty="0">
                <a:latin typeface="Carlito"/>
                <a:cs typeface="Carlito"/>
              </a:rPr>
              <a:t>cosa </a:t>
            </a:r>
            <a:r>
              <a:rPr sz="2800" b="1" spc="-25" dirty="0">
                <a:latin typeface="Carlito"/>
                <a:cs typeface="Carlito"/>
              </a:rPr>
              <a:t>sta</a:t>
            </a:r>
            <a:r>
              <a:rPr sz="2800" b="1" spc="13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facendo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spc="-280" dirty="0">
                <a:latin typeface="Arial"/>
                <a:cs typeface="Arial"/>
              </a:rPr>
              <a:t>E’ </a:t>
            </a:r>
            <a:r>
              <a:rPr sz="2800" b="1" spc="-200" dirty="0">
                <a:latin typeface="Arial"/>
                <a:cs typeface="Arial"/>
              </a:rPr>
              <a:t>una </a:t>
            </a:r>
            <a:r>
              <a:rPr sz="2800" b="1" spc="-190" dirty="0">
                <a:latin typeface="Arial"/>
                <a:cs typeface="Arial"/>
              </a:rPr>
              <a:t>riflessione </a:t>
            </a:r>
            <a:r>
              <a:rPr sz="2800" b="1" spc="-250" dirty="0">
                <a:latin typeface="Arial"/>
                <a:cs typeface="Arial"/>
              </a:rPr>
              <a:t>sui </a:t>
            </a:r>
            <a:r>
              <a:rPr sz="2800" b="1" spc="-245" dirty="0">
                <a:latin typeface="Arial"/>
                <a:cs typeface="Arial"/>
              </a:rPr>
              <a:t>passaggi</a:t>
            </a:r>
            <a:r>
              <a:rPr sz="2800" b="1" spc="-245" dirty="0">
                <a:latin typeface="Carlito"/>
                <a:cs typeface="Carlito"/>
              </a:rPr>
              <a:t>-</a:t>
            </a:r>
            <a:r>
              <a:rPr sz="2800" b="1" spc="-245" dirty="0">
                <a:latin typeface="Arial"/>
                <a:cs typeface="Arial"/>
              </a:rPr>
              <a:t>chiave </a:t>
            </a:r>
            <a:r>
              <a:rPr sz="2800" b="1" spc="-175" dirty="0">
                <a:latin typeface="Arial"/>
                <a:cs typeface="Arial"/>
              </a:rPr>
              <a:t>dell’azione</a:t>
            </a:r>
            <a:r>
              <a:rPr sz="2800" b="1" spc="40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didattica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285" dirty="0">
                <a:latin typeface="Arial"/>
                <a:cs typeface="Arial"/>
              </a:rPr>
              <a:t>E’ </a:t>
            </a:r>
            <a:r>
              <a:rPr sz="2800" b="1" spc="-240" dirty="0">
                <a:latin typeface="Arial"/>
                <a:cs typeface="Arial"/>
              </a:rPr>
              <a:t>necessario </a:t>
            </a:r>
            <a:r>
              <a:rPr sz="2800" b="1" spc="-210" dirty="0">
                <a:latin typeface="Arial"/>
                <a:cs typeface="Arial"/>
              </a:rPr>
              <a:t>un </a:t>
            </a:r>
            <a:r>
              <a:rPr sz="2800" b="1" spc="-245" dirty="0">
                <a:latin typeface="Arial"/>
                <a:cs typeface="Arial"/>
              </a:rPr>
              <a:t>accordo </a:t>
            </a:r>
            <a:r>
              <a:rPr sz="2800" b="1" spc="-170" dirty="0">
                <a:latin typeface="Arial"/>
                <a:cs typeface="Arial"/>
              </a:rPr>
              <a:t>preventivo </a:t>
            </a:r>
            <a:r>
              <a:rPr sz="2800" b="1" spc="-155" dirty="0">
                <a:latin typeface="Arial"/>
                <a:cs typeface="Arial"/>
              </a:rPr>
              <a:t>per </a:t>
            </a:r>
            <a:r>
              <a:rPr sz="2800" b="1" spc="-225" dirty="0">
                <a:latin typeface="Arial"/>
                <a:cs typeface="Arial"/>
              </a:rPr>
              <a:t>concordare </a:t>
            </a:r>
            <a:r>
              <a:rPr sz="2800" b="1" spc="-125" dirty="0">
                <a:latin typeface="Arial"/>
                <a:cs typeface="Arial"/>
              </a:rPr>
              <a:t>tempi,  </a:t>
            </a:r>
            <a:r>
              <a:rPr sz="2800" b="1" spc="-10" dirty="0">
                <a:latin typeface="Carlito"/>
                <a:cs typeface="Carlito"/>
              </a:rPr>
              <a:t>modalità, strumenti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(progettazione).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856" y="548678"/>
            <a:ext cx="8076146" cy="80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883" y="3501009"/>
            <a:ext cx="3351624" cy="1334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282" y="3570604"/>
            <a:ext cx="8738870" cy="3023870"/>
            <a:chOff x="405282" y="3570604"/>
            <a:chExt cx="8738870" cy="3023870"/>
          </a:xfrm>
        </p:grpSpPr>
        <p:sp>
          <p:nvSpPr>
            <p:cNvPr id="5" name="object 5"/>
            <p:cNvSpPr/>
            <p:nvPr/>
          </p:nvSpPr>
          <p:spPr>
            <a:xfrm>
              <a:off x="405282" y="5010213"/>
              <a:ext cx="4216908" cy="15838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59046" y="3570604"/>
              <a:ext cx="4285487" cy="14715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01312" y="5367693"/>
              <a:ext cx="4742687" cy="876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39974" y="1741804"/>
            <a:ext cx="3341018" cy="16333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6978" y="1694052"/>
            <a:ext cx="4867020" cy="1681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64" y="4286856"/>
            <a:ext cx="8627254" cy="62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50" y="5162668"/>
            <a:ext cx="8129790" cy="62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465" y="6092923"/>
            <a:ext cx="8836701" cy="62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1277111"/>
            <a:ext cx="9144000" cy="2152015"/>
            <a:chOff x="0" y="1277111"/>
            <a:chExt cx="9144000" cy="2152015"/>
          </a:xfrm>
        </p:grpSpPr>
        <p:sp>
          <p:nvSpPr>
            <p:cNvPr id="6" name="object 6"/>
            <p:cNvSpPr/>
            <p:nvPr/>
          </p:nvSpPr>
          <p:spPr>
            <a:xfrm>
              <a:off x="0" y="1277124"/>
              <a:ext cx="9143999" cy="6480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6197" y="1277111"/>
              <a:ext cx="2987801" cy="2151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53721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4253" y="57734"/>
            <a:ext cx="8237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rial"/>
                <a:cs typeface="Arial"/>
              </a:rPr>
              <a:t>3.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Il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“peer</a:t>
            </a:r>
            <a:r>
              <a:rPr spc="-210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to</a:t>
            </a:r>
            <a:r>
              <a:rPr spc="-1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peer”</a:t>
            </a:r>
            <a:r>
              <a:rPr spc="-165" dirty="0">
                <a:latin typeface="Arial"/>
                <a:cs typeface="Arial"/>
              </a:rPr>
              <a:t> </a:t>
            </a:r>
            <a:r>
              <a:rPr spc="-210" dirty="0">
                <a:latin typeface="Arial"/>
                <a:cs typeface="Arial"/>
              </a:rPr>
              <a:t>–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spc="-235" dirty="0">
                <a:latin typeface="Arial"/>
                <a:cs typeface="Arial"/>
              </a:rPr>
              <a:t>L’osservazione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45" dirty="0">
                <a:latin typeface="Arial"/>
                <a:cs typeface="Arial"/>
              </a:rPr>
              <a:t>in</a:t>
            </a:r>
            <a:r>
              <a:rPr spc="-195" dirty="0">
                <a:latin typeface="Arial"/>
                <a:cs typeface="Arial"/>
              </a:rPr>
              <a:t> </a:t>
            </a:r>
            <a:r>
              <a:rPr spc="-254" dirty="0">
                <a:latin typeface="Arial"/>
                <a:cs typeface="Arial"/>
              </a:rPr>
              <a:t>classe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212985"/>
            <a:ext cx="8892539" cy="864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132850"/>
            <a:ext cx="6300215" cy="936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700"/>
            <a:ext cx="9144000" cy="6583680"/>
            <a:chOff x="0" y="274700"/>
            <a:chExt cx="9144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1412746"/>
              <a:ext cx="9143999" cy="5445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7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5840" marR="5080" indent="-2954655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"/>
                <a:cs typeface="Arial"/>
              </a:rPr>
              <a:t>Il </a:t>
            </a:r>
            <a:r>
              <a:rPr spc="-40" dirty="0">
                <a:latin typeface="Arial"/>
                <a:cs typeface="Arial"/>
              </a:rPr>
              <a:t>“peer </a:t>
            </a:r>
            <a:r>
              <a:rPr spc="25" dirty="0">
                <a:latin typeface="Arial"/>
                <a:cs typeface="Arial"/>
              </a:rPr>
              <a:t>to </a:t>
            </a:r>
            <a:r>
              <a:rPr spc="-10" dirty="0">
                <a:latin typeface="Arial"/>
                <a:cs typeface="Arial"/>
              </a:rPr>
              <a:t>peer”</a:t>
            </a:r>
            <a:r>
              <a:rPr spc="-630" dirty="0">
                <a:latin typeface="Arial"/>
                <a:cs typeface="Arial"/>
              </a:rPr>
              <a:t> </a:t>
            </a:r>
            <a:r>
              <a:rPr spc="-210" dirty="0">
                <a:latin typeface="Arial"/>
                <a:cs typeface="Arial"/>
              </a:rPr>
              <a:t>– </a:t>
            </a:r>
            <a:r>
              <a:rPr spc="-235" dirty="0">
                <a:latin typeface="Arial"/>
                <a:cs typeface="Arial"/>
              </a:rPr>
              <a:t>L’osservazione </a:t>
            </a:r>
            <a:r>
              <a:rPr dirty="0"/>
              <a:t>in classe  </a:t>
            </a:r>
            <a:r>
              <a:rPr spc="-10" dirty="0"/>
              <a:t>Strumenti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555" y="2996971"/>
            <a:ext cx="3960495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80"/>
              </a:spcBef>
            </a:pP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2.Griglia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di</a:t>
            </a:r>
            <a:r>
              <a:rPr sz="2800" b="1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osservazione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555" y="2276881"/>
            <a:ext cx="6193155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80"/>
              </a:spcBef>
            </a:pP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1.Modello di </a:t>
            </a: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progettazione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 </a:t>
            </a: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to</a:t>
            </a:r>
            <a:r>
              <a:rPr sz="2800" b="1" u="heavy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555" y="3861079"/>
            <a:ext cx="3744595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80"/>
              </a:spcBef>
            </a:pPr>
            <a:r>
              <a:rPr sz="28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3.Registro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 </a:t>
            </a: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to</a:t>
            </a:r>
            <a:r>
              <a:rPr sz="2800" b="1" u="heavy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564" y="4581169"/>
            <a:ext cx="460883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85"/>
              </a:spcBef>
            </a:pP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4.Scheda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verifica peer </a:t>
            </a: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to</a:t>
            </a:r>
            <a:r>
              <a:rPr sz="2800" b="1" u="heavy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55" y="5426062"/>
            <a:ext cx="4032885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85"/>
              </a:spcBef>
            </a:pPr>
            <a:r>
              <a:rPr sz="28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5.Attestato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 </a:t>
            </a: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to</a:t>
            </a:r>
            <a:r>
              <a:rPr sz="2800" b="1" u="heavy" spc="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peer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632" y="602519"/>
            <a:ext cx="1542194" cy="389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648" y="1338199"/>
            <a:ext cx="3784235" cy="1893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4464" y="1138178"/>
            <a:ext cx="4439284" cy="2038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215" y="3842533"/>
            <a:ext cx="3205663" cy="2092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4669" y="4186773"/>
            <a:ext cx="4616363" cy="1489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700"/>
            <a:ext cx="9144000" cy="6583680"/>
            <a:chOff x="0" y="274700"/>
            <a:chExt cx="9144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1412746"/>
              <a:ext cx="9108503" cy="5445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7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94938" y="530478"/>
            <a:ext cx="1753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90" dirty="0"/>
              <a:t> </a:t>
            </a:r>
            <a:r>
              <a:rPr spc="-25" dirty="0"/>
              <a:t>TUTOR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412745"/>
            <a:ext cx="9108503" cy="5445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94" y="387584"/>
            <a:ext cx="8934450" cy="5955030"/>
            <a:chOff x="29394" y="387584"/>
            <a:chExt cx="8934450" cy="5955030"/>
          </a:xfrm>
        </p:grpSpPr>
        <p:sp>
          <p:nvSpPr>
            <p:cNvPr id="3" name="object 3"/>
            <p:cNvSpPr/>
            <p:nvPr/>
          </p:nvSpPr>
          <p:spPr>
            <a:xfrm>
              <a:off x="29394" y="387584"/>
              <a:ext cx="4864794" cy="3608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1100" y="764793"/>
              <a:ext cx="4406064" cy="14329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218" y="1198752"/>
              <a:ext cx="3938384" cy="30288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1712" y="2730739"/>
              <a:ext cx="4401566" cy="3285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313" y="4581067"/>
              <a:ext cx="4392041" cy="17611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114" y="476618"/>
            <a:ext cx="8516366" cy="536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284" y="1709605"/>
            <a:ext cx="8127708" cy="464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33" y="2374471"/>
            <a:ext cx="8175438" cy="700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114" y="3780823"/>
            <a:ext cx="8400450" cy="2523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417" y="255854"/>
            <a:ext cx="39801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15" dirty="0"/>
              <a:t>Dirigente Scolastico  </a:t>
            </a:r>
            <a:r>
              <a:rPr spc="-5" dirty="0"/>
              <a:t>Scuola di</a:t>
            </a:r>
            <a:r>
              <a:rPr spc="-35" dirty="0"/>
              <a:t> </a:t>
            </a:r>
            <a:r>
              <a:rPr dirty="0"/>
              <a:t>servizio</a:t>
            </a:r>
          </a:p>
        </p:txBody>
      </p:sp>
      <p:sp>
        <p:nvSpPr>
          <p:cNvPr id="4" name="object 4"/>
          <p:cNvSpPr/>
          <p:nvPr/>
        </p:nvSpPr>
        <p:spPr>
          <a:xfrm>
            <a:off x="7559802" y="260616"/>
            <a:ext cx="1584198" cy="115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504" y="1700872"/>
            <a:ext cx="8908627" cy="4211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633" y="530478"/>
            <a:ext cx="3573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Formazione </a:t>
            </a:r>
            <a:r>
              <a:rPr spc="-5" dirty="0"/>
              <a:t>on</a:t>
            </a:r>
            <a:r>
              <a:rPr spc="-80" dirty="0"/>
              <a:t> </a:t>
            </a:r>
            <a:r>
              <a:rPr dirty="0"/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1" y="1794763"/>
            <a:ext cx="603758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Accompagna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tutto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il percorso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dei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neoassunti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e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consente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al docenti</a:t>
            </a:r>
            <a:r>
              <a:rPr sz="20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di:</a:t>
            </a:r>
            <a:endParaRPr sz="2000">
              <a:latin typeface="Carlito"/>
              <a:cs typeface="Carlito"/>
            </a:endParaRPr>
          </a:p>
          <a:p>
            <a:pPr marL="240029" indent="-227965">
              <a:lnSpc>
                <a:spcPct val="100000"/>
              </a:lnSpc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Elaborare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una sessione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didattica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Wingdings"/>
              <a:buChar char=""/>
            </a:pPr>
            <a:endParaRPr sz="1950">
              <a:latin typeface="Carlito"/>
              <a:cs typeface="Carlito"/>
            </a:endParaRPr>
          </a:p>
          <a:p>
            <a:pPr marL="240029" indent="-227965">
              <a:lnSpc>
                <a:spcPct val="100000"/>
              </a:lnSpc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Elaborare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un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proprio portfolio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professionale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Wingdings"/>
              <a:buChar char=""/>
            </a:pPr>
            <a:endParaRPr sz="1950">
              <a:latin typeface="Carlito"/>
              <a:cs typeface="Carlito"/>
            </a:endParaRPr>
          </a:p>
          <a:p>
            <a:pPr marL="240029" indent="-227965">
              <a:lnSpc>
                <a:spcPct val="100000"/>
              </a:lnSpc>
              <a:buSzPct val="95000"/>
              <a:buFont typeface="Wingdings"/>
              <a:buChar char=""/>
              <a:tabLst>
                <a:tab pos="240665" algn="l"/>
                <a:tab pos="1577340" algn="l"/>
                <a:tab pos="1845945" algn="l"/>
                <a:tab pos="3187065" algn="l"/>
                <a:tab pos="3683635" algn="l"/>
                <a:tab pos="3949700" algn="l"/>
                <a:tab pos="550545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Ris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p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n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2000" b="1" spc="-30" dirty="0">
                <a:solidFill>
                  <a:srgbClr val="006FC0"/>
                </a:solidFill>
                <a:latin typeface="Carlito"/>
                <a:cs typeface="Carlito"/>
              </a:rPr>
              <a:t>r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e	a	que</a:t>
            </a:r>
            <a:r>
              <a:rPr sz="2000" b="1" spc="-30" dirty="0">
                <a:solidFill>
                  <a:srgbClr val="006FC0"/>
                </a:solidFill>
                <a:latin typeface="Carlito"/>
                <a:cs typeface="Carlito"/>
              </a:rPr>
              <a:t>s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t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i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ona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r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i	per	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i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l	m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ni</a:t>
            </a:r>
            <a:r>
              <a:rPr sz="2000" b="1" spc="-40" dirty="0">
                <a:solidFill>
                  <a:srgbClr val="006FC0"/>
                </a:solidFill>
                <a:latin typeface="Carlito"/>
                <a:cs typeface="Carlito"/>
              </a:rPr>
              <a:t>t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000" b="1" spc="-55" dirty="0">
                <a:solidFill>
                  <a:srgbClr val="006FC0"/>
                </a:solidFill>
                <a:latin typeface="Carlito"/>
                <a:cs typeface="Carlito"/>
              </a:rPr>
              <a:t>r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a</a:t>
            </a:r>
            <a:r>
              <a:rPr sz="2000" b="1" spc="10" dirty="0">
                <a:solidFill>
                  <a:srgbClr val="006FC0"/>
                </a:solidFill>
                <a:latin typeface="Carlito"/>
                <a:cs typeface="Carlito"/>
              </a:rPr>
              <a:t>g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gi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o	delle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diverse fasi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del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percorso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formativo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240029" indent="-227965">
              <a:lnSpc>
                <a:spcPct val="100000"/>
              </a:lnSpc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Consultare</a:t>
            </a:r>
            <a:r>
              <a:rPr sz="2000" b="1" spc="2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materiali</a:t>
            </a:r>
            <a:r>
              <a:rPr sz="2000" b="1" spc="2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di</a:t>
            </a:r>
            <a:r>
              <a:rPr sz="2000" b="1" spc="2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studio,</a:t>
            </a:r>
            <a:r>
              <a:rPr sz="2000" b="1" spc="1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risorse</a:t>
            </a:r>
            <a:r>
              <a:rPr sz="2000" b="1" spc="204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didattiche</a:t>
            </a:r>
            <a:r>
              <a:rPr sz="2000" b="1" spc="204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e</a:t>
            </a:r>
            <a:r>
              <a:rPr sz="2000" b="1" spc="1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siti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web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dedicati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56197" y="1628775"/>
            <a:ext cx="2808351" cy="280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555" y="5330012"/>
            <a:ext cx="7989035" cy="133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51091" y="6373774"/>
            <a:ext cx="1943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0000"/>
                </a:solidFill>
                <a:latin typeface="Carlito"/>
                <a:cs typeface="Carlito"/>
              </a:rPr>
              <a:t>Totale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20</a:t>
            </a:r>
            <a:r>
              <a:rPr sz="2800" b="1" spc="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ore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255854"/>
            <a:ext cx="6895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I </a:t>
            </a:r>
            <a:r>
              <a:rPr b="1" spc="-10" dirty="0">
                <a:latin typeface="Carlito"/>
                <a:cs typeface="Carlito"/>
              </a:rPr>
              <a:t>destinatari </a:t>
            </a:r>
            <a:r>
              <a:rPr b="1" dirty="0">
                <a:latin typeface="Carlito"/>
                <a:cs typeface="Carlito"/>
              </a:rPr>
              <a:t>del piano di</a:t>
            </a:r>
            <a:r>
              <a:rPr b="1" spc="-3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formazione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735328"/>
            <a:ext cx="822833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indent="-30162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14325" algn="l"/>
              </a:tabLst>
            </a:pP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neoassunti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tempo indeterminato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al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primo anno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24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servizio;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200100"/>
              </a:lnSpc>
              <a:buAutoNum type="alphaLcPeriod"/>
              <a:tabLst>
                <a:tab pos="325755" algn="l"/>
              </a:tabLst>
            </a:pP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docenti assunti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3333CC"/>
                </a:solidFill>
                <a:latin typeface="Carlito"/>
                <a:cs typeface="Carlito"/>
              </a:rPr>
              <a:t>tempo indeterminato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negli </a:t>
            </a: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anni </a:t>
            </a:r>
            <a:r>
              <a:rPr sz="2400" b="1" spc="-10" dirty="0">
                <a:solidFill>
                  <a:srgbClr val="3333CC"/>
                </a:solidFill>
                <a:latin typeface="Carlito"/>
                <a:cs typeface="Carlito"/>
              </a:rPr>
              <a:t>precedenti 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per i </a:t>
            </a: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quali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sia </a:t>
            </a:r>
            <a:r>
              <a:rPr sz="2400" b="1" spc="-25" dirty="0">
                <a:solidFill>
                  <a:srgbClr val="3333CC"/>
                </a:solidFill>
                <a:latin typeface="Carlito"/>
                <a:cs typeface="Carlito"/>
              </a:rPr>
              <a:t>stata </a:t>
            </a:r>
            <a:r>
              <a:rPr sz="2400" b="1" spc="-10" dirty="0">
                <a:solidFill>
                  <a:srgbClr val="3333CC"/>
                </a:solidFill>
                <a:latin typeface="Carlito"/>
                <a:cs typeface="Carlito"/>
              </a:rPr>
              <a:t>richiesta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la </a:t>
            </a:r>
            <a:r>
              <a:rPr sz="2400" b="1" spc="-15" dirty="0">
                <a:solidFill>
                  <a:srgbClr val="3333CC"/>
                </a:solidFill>
                <a:latin typeface="Carlito"/>
                <a:cs typeface="Carlito"/>
              </a:rPr>
              <a:t>proroga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del </a:t>
            </a: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periodo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di </a:t>
            </a: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formazione 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e </a:t>
            </a:r>
            <a:r>
              <a:rPr sz="2400" b="1" spc="-15" dirty="0">
                <a:solidFill>
                  <a:srgbClr val="3333CC"/>
                </a:solidFill>
                <a:latin typeface="Carlito"/>
                <a:cs typeface="Carlito"/>
              </a:rPr>
              <a:t>prova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o </a:t>
            </a: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che </a:t>
            </a:r>
            <a:r>
              <a:rPr sz="2400" b="1" dirty="0">
                <a:solidFill>
                  <a:srgbClr val="3333CC"/>
                </a:solidFill>
                <a:latin typeface="Carlito"/>
                <a:cs typeface="Carlito"/>
              </a:rPr>
              <a:t>non </a:t>
            </a:r>
            <a:r>
              <a:rPr sz="2400" b="1" spc="-5" dirty="0">
                <a:solidFill>
                  <a:srgbClr val="3333CC"/>
                </a:solidFill>
                <a:latin typeface="Carlito"/>
                <a:cs typeface="Carlito"/>
              </a:rPr>
              <a:t>abbiano </a:t>
            </a:r>
            <a:r>
              <a:rPr sz="2400" b="1" spc="-10" dirty="0">
                <a:solidFill>
                  <a:srgbClr val="3333CC"/>
                </a:solidFill>
                <a:latin typeface="Carlito"/>
                <a:cs typeface="Carlito"/>
              </a:rPr>
              <a:t>potuto</a:t>
            </a:r>
            <a:r>
              <a:rPr sz="2400" b="1" spc="-25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Carlito"/>
                <a:cs typeface="Carlito"/>
              </a:rPr>
              <a:t>completarlo;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lphaLcPeriod"/>
            </a:pPr>
            <a:endParaRPr sz="2350">
              <a:latin typeface="Carlito"/>
              <a:cs typeface="Carlito"/>
            </a:endParaRPr>
          </a:p>
          <a:p>
            <a:pPr marL="287655" indent="-275590">
              <a:lnSpc>
                <a:spcPct val="100000"/>
              </a:lnSpc>
              <a:buAutoNum type="alphaLcPeriod"/>
              <a:tabLst>
                <a:tab pos="288290" algn="l"/>
              </a:tabLst>
            </a:pPr>
            <a:r>
              <a:rPr sz="2400" b="1" spc="-5" dirty="0">
                <a:solidFill>
                  <a:srgbClr val="00AF50"/>
                </a:solidFill>
                <a:latin typeface="Carlito"/>
                <a:cs typeface="Carlito"/>
              </a:rPr>
              <a:t>docenti assunti </a:t>
            </a:r>
            <a:r>
              <a:rPr sz="2400" b="1" dirty="0">
                <a:solidFill>
                  <a:srgbClr val="00AF50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00AF50"/>
                </a:solidFill>
                <a:latin typeface="Carlito"/>
                <a:cs typeface="Carlito"/>
              </a:rPr>
              <a:t>tempo indeterminato </a:t>
            </a:r>
            <a:r>
              <a:rPr sz="2400" b="1" dirty="0">
                <a:solidFill>
                  <a:srgbClr val="00AF50"/>
                </a:solidFill>
                <a:latin typeface="Carlito"/>
                <a:cs typeface="Carlito"/>
              </a:rPr>
              <a:t>negli </a:t>
            </a:r>
            <a:r>
              <a:rPr sz="2400" b="1" spc="-5" dirty="0">
                <a:solidFill>
                  <a:srgbClr val="00AF50"/>
                </a:solidFill>
                <a:latin typeface="Carlito"/>
                <a:cs typeface="Carlito"/>
              </a:rPr>
              <a:t>anni</a:t>
            </a:r>
            <a:r>
              <a:rPr sz="2400" b="1" spc="-2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rlito"/>
                <a:cs typeface="Carlito"/>
              </a:rPr>
              <a:t>precedenti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lphaLcPeriod"/>
            </a:pPr>
            <a:endParaRPr sz="23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AF50"/>
                </a:solidFill>
                <a:latin typeface="Carlito"/>
                <a:cs typeface="Carlito"/>
              </a:rPr>
              <a:t>che, </a:t>
            </a:r>
            <a:r>
              <a:rPr sz="2400" b="1" dirty="0">
                <a:solidFill>
                  <a:srgbClr val="00AF50"/>
                </a:solidFill>
                <a:latin typeface="Carlito"/>
                <a:cs typeface="Carlito"/>
              </a:rPr>
              <a:t>in </a:t>
            </a:r>
            <a:r>
              <a:rPr sz="2400" b="1" spc="-5" dirty="0">
                <a:solidFill>
                  <a:srgbClr val="00AF50"/>
                </a:solidFill>
                <a:latin typeface="Carlito"/>
                <a:cs typeface="Carlito"/>
              </a:rPr>
              <a:t>caso </a:t>
            </a:r>
            <a:r>
              <a:rPr sz="2400" b="1" dirty="0">
                <a:solidFill>
                  <a:srgbClr val="00AF50"/>
                </a:solidFill>
                <a:latin typeface="Carlito"/>
                <a:cs typeface="Carlito"/>
              </a:rPr>
              <a:t>di </a:t>
            </a:r>
            <a:r>
              <a:rPr sz="2400" b="1" spc="-10" dirty="0">
                <a:solidFill>
                  <a:srgbClr val="00AF50"/>
                </a:solidFill>
                <a:latin typeface="Carlito"/>
                <a:cs typeface="Carlito"/>
              </a:rPr>
              <a:t>valutazione </a:t>
            </a:r>
            <a:r>
              <a:rPr sz="2400" b="1" spc="-15" dirty="0">
                <a:solidFill>
                  <a:srgbClr val="00AF50"/>
                </a:solidFill>
                <a:latin typeface="Carlito"/>
                <a:cs typeface="Carlito"/>
              </a:rPr>
              <a:t>negativa, </a:t>
            </a:r>
            <a:r>
              <a:rPr sz="2400" b="1" spc="-10" dirty="0">
                <a:solidFill>
                  <a:srgbClr val="00AF50"/>
                </a:solidFill>
                <a:latin typeface="Carlito"/>
                <a:cs typeface="Carlito"/>
              </a:rPr>
              <a:t>ripetano </a:t>
            </a:r>
            <a:r>
              <a:rPr sz="2400" b="1" dirty="0">
                <a:solidFill>
                  <a:srgbClr val="00AF50"/>
                </a:solidFill>
                <a:latin typeface="Carlito"/>
                <a:cs typeface="Carlito"/>
              </a:rPr>
              <a:t>il periodo di</a:t>
            </a:r>
            <a:r>
              <a:rPr sz="2400" b="1" spc="-3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rlito"/>
                <a:cs typeface="Carlito"/>
              </a:rPr>
              <a:t>prova;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325120" indent="-313055">
              <a:lnSpc>
                <a:spcPct val="100000"/>
              </a:lnSpc>
              <a:buAutoNum type="alphaLcPeriod" startAt="4"/>
              <a:tabLst>
                <a:tab pos="325755" algn="l"/>
              </a:tabLst>
            </a:pPr>
            <a:r>
              <a:rPr sz="2400" b="1" spc="-5" dirty="0">
                <a:solidFill>
                  <a:srgbClr val="FF6600"/>
                </a:solidFill>
                <a:latin typeface="Carlito"/>
                <a:cs typeface="Carlito"/>
              </a:rPr>
              <a:t>docenti che abbiano </a:t>
            </a:r>
            <a:r>
              <a:rPr sz="2400" b="1" spc="-15" dirty="0">
                <a:solidFill>
                  <a:srgbClr val="FF6600"/>
                </a:solidFill>
                <a:latin typeface="Carlito"/>
                <a:cs typeface="Carlito"/>
              </a:rPr>
              <a:t>ottenuto </a:t>
            </a:r>
            <a:r>
              <a:rPr sz="2400" b="1" dirty="0">
                <a:solidFill>
                  <a:srgbClr val="FF6600"/>
                </a:solidFill>
                <a:latin typeface="Carlito"/>
                <a:cs typeface="Carlito"/>
              </a:rPr>
              <a:t>il passaggio di</a:t>
            </a:r>
            <a:r>
              <a:rPr sz="2400" b="1" spc="-30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6600"/>
                </a:solidFill>
                <a:latin typeface="Carlito"/>
                <a:cs typeface="Carlito"/>
              </a:rPr>
              <a:t>ruolo.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418" y="2020069"/>
            <a:ext cx="8166015" cy="1148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00097" y="278714"/>
            <a:ext cx="4543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Sessione </a:t>
            </a:r>
            <a:r>
              <a:rPr spc="-15" dirty="0"/>
              <a:t>didattica: </a:t>
            </a:r>
            <a:r>
              <a:rPr dirty="0"/>
              <a:t>3</a:t>
            </a:r>
            <a:r>
              <a:rPr spc="-60" dirty="0"/>
              <a:t> </a:t>
            </a:r>
            <a:r>
              <a:rPr spc="-20" dirty="0"/>
              <a:t>fasi</a:t>
            </a:r>
          </a:p>
        </p:txBody>
      </p:sp>
      <p:sp>
        <p:nvSpPr>
          <p:cNvPr id="5" name="object 5"/>
          <p:cNvSpPr/>
          <p:nvPr/>
        </p:nvSpPr>
        <p:spPr>
          <a:xfrm>
            <a:off x="521610" y="4644212"/>
            <a:ext cx="8147616" cy="1475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173" y="255854"/>
            <a:ext cx="4090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7580" marR="5080" indent="-9455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25" dirty="0"/>
              <a:t>piattaforma </a:t>
            </a:r>
            <a:r>
              <a:rPr spc="-5" dirty="0"/>
              <a:t>on </a:t>
            </a:r>
            <a:r>
              <a:rPr dirty="0"/>
              <a:t>line  </a:t>
            </a:r>
            <a:r>
              <a:rPr spc="-5" dirty="0"/>
              <a:t>Questionari</a:t>
            </a:r>
          </a:p>
        </p:txBody>
      </p:sp>
      <p:sp>
        <p:nvSpPr>
          <p:cNvPr id="3" name="object 3"/>
          <p:cNvSpPr/>
          <p:nvPr/>
        </p:nvSpPr>
        <p:spPr>
          <a:xfrm>
            <a:off x="7559802" y="260616"/>
            <a:ext cx="1584198" cy="115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1834134"/>
            <a:ext cx="8347709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In 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piattaforma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sono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disponibili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N. 3</a:t>
            </a:r>
            <a:r>
              <a:rPr sz="2400" b="1" spc="-4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questionari: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Q1 </a:t>
            </a:r>
            <a:r>
              <a:rPr sz="2400" b="1" spc="-140" dirty="0">
                <a:solidFill>
                  <a:srgbClr val="0099FF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Questionario formazione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in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presenza (laboratori,</a:t>
            </a:r>
            <a:r>
              <a:rPr sz="2400" b="1" spc="-6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visiting,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99FF"/>
              </a:buClr>
              <a:buFont typeface="Carlito"/>
              <a:buAutoNum type="arabicParenR"/>
            </a:pPr>
            <a:endParaRPr sz="235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incontri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di accoglienza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e</a:t>
            </a:r>
            <a:r>
              <a:rPr sz="2400" b="1" spc="-35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conclusivo)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AutoNum type="arabicParenR" startAt="2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Q2 </a:t>
            </a:r>
            <a:r>
              <a:rPr sz="2400" b="1" spc="-140" dirty="0">
                <a:solidFill>
                  <a:srgbClr val="0099FF"/>
                </a:solidFill>
                <a:latin typeface="Arial"/>
                <a:cs typeface="Arial"/>
              </a:rPr>
              <a:t>– </a:t>
            </a:r>
            <a:r>
              <a:rPr sz="2400" b="1" spc="-155" dirty="0">
                <a:solidFill>
                  <a:srgbClr val="0099FF"/>
                </a:solidFill>
                <a:latin typeface="Arial"/>
                <a:cs typeface="Arial"/>
              </a:rPr>
              <a:t>Questionario </a:t>
            </a:r>
            <a:r>
              <a:rPr sz="2400" b="1" spc="-190" dirty="0">
                <a:solidFill>
                  <a:srgbClr val="0099FF"/>
                </a:solidFill>
                <a:latin typeface="Arial"/>
                <a:cs typeface="Arial"/>
              </a:rPr>
              <a:t>sull’osservazione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peer 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to</a:t>
            </a:r>
            <a:r>
              <a:rPr sz="2400" b="1" spc="6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peer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99FF"/>
              </a:buClr>
              <a:buFont typeface="Carlito"/>
              <a:buAutoNum type="arabicParenR" startAt="2"/>
            </a:pPr>
            <a:endParaRPr sz="235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AutoNum type="arabicParenR" startAt="2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Q3 </a:t>
            </a:r>
            <a:r>
              <a:rPr sz="2400" b="1" spc="-140" dirty="0">
                <a:solidFill>
                  <a:srgbClr val="0099FF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Questionario sulla formazione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on</a:t>
            </a:r>
            <a:r>
              <a:rPr sz="2400" b="1" spc="-5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line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7175" marR="5080" indent="-3981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Portfolio</a:t>
            </a:r>
            <a:r>
              <a:rPr spc="-85" dirty="0"/>
              <a:t> </a:t>
            </a:r>
            <a:r>
              <a:rPr spc="-10" dirty="0"/>
              <a:t>sperimentale  </a:t>
            </a:r>
            <a:r>
              <a:rPr spc="-165" dirty="0"/>
              <a:t>Riassumendo</a:t>
            </a:r>
            <a:r>
              <a:rPr spc="-165" dirty="0">
                <a:latin typeface="Arial"/>
                <a:cs typeface="Arial"/>
              </a:rPr>
              <a:t>……..</a:t>
            </a:r>
          </a:p>
        </p:txBody>
      </p:sp>
      <p:sp>
        <p:nvSpPr>
          <p:cNvPr id="3" name="object 3"/>
          <p:cNvSpPr/>
          <p:nvPr/>
        </p:nvSpPr>
        <p:spPr>
          <a:xfrm>
            <a:off x="7559802" y="260616"/>
            <a:ext cx="1584198" cy="115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2062561"/>
            <a:ext cx="8599170" cy="38671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Una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sintetica ricostruzione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del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curriculum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formativo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del</a:t>
            </a:r>
            <a:r>
              <a:rPr sz="2400" b="1" spc="-6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docente</a:t>
            </a:r>
            <a:endParaRPr sz="24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Autovalutazione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iniziale (Bilancio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delle 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competenze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Iniziale)</a:t>
            </a:r>
            <a:endParaRPr sz="2400">
              <a:latin typeface="Carlito"/>
              <a:cs typeface="Carlito"/>
            </a:endParaRPr>
          </a:p>
          <a:p>
            <a:pPr marL="469900" marR="351790" indent="-457200">
              <a:lnSpc>
                <a:spcPct val="150000"/>
              </a:lnSpc>
              <a:spcBef>
                <a:spcPts val="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La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documentazione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di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una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sessione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didattica, possibilmente  oggetto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di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progettazione/osservazione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della 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fase Peer to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 peer</a:t>
            </a:r>
            <a:endParaRPr sz="2400">
              <a:latin typeface="Carlito"/>
              <a:cs typeface="Carlito"/>
            </a:endParaRPr>
          </a:p>
          <a:p>
            <a:pPr marL="469900" marR="602615" indent="-457200">
              <a:lnSpc>
                <a:spcPts val="4320"/>
              </a:lnSpc>
              <a:spcBef>
                <a:spcPts val="384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Una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riflessione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professionale </a:t>
            </a:r>
            <a:r>
              <a:rPr sz="2400" b="1" spc="-20" dirty="0">
                <a:solidFill>
                  <a:srgbClr val="0099FF"/>
                </a:solidFill>
                <a:latin typeface="Carlito"/>
                <a:cs typeface="Carlito"/>
              </a:rPr>
              <a:t>attraverso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la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compilazione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del 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Bilancio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di 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competenze</a:t>
            </a:r>
            <a:r>
              <a:rPr sz="2400" b="1" spc="-45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finali</a:t>
            </a:r>
            <a:endParaRPr sz="24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Questionari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6475" y="1524618"/>
            <a:ext cx="2919452" cy="279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2613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2999"/>
                </a:lnTo>
                <a:lnTo>
                  <a:pt x="9144000" y="1142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6010" y="336930"/>
            <a:ext cx="441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Bisogni </a:t>
            </a:r>
            <a:r>
              <a:rPr b="1" spc="-15" dirty="0">
                <a:latin typeface="Carlito"/>
                <a:cs typeface="Carlito"/>
              </a:rPr>
              <a:t>formativi</a:t>
            </a:r>
            <a:r>
              <a:rPr b="1" spc="-4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futuri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541" y="1700783"/>
            <a:ext cx="5833110" cy="22472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180"/>
              </a:spcBef>
            </a:pPr>
            <a:r>
              <a:rPr sz="2800" b="1" spc="-5" dirty="0">
                <a:latin typeface="Carlito"/>
                <a:cs typeface="Carlito"/>
              </a:rPr>
              <a:t>Si </a:t>
            </a:r>
            <a:r>
              <a:rPr sz="2800" b="1" spc="-10" dirty="0">
                <a:latin typeface="Carlito"/>
                <a:cs typeface="Carlito"/>
              </a:rPr>
              <a:t>compila </a:t>
            </a:r>
            <a:r>
              <a:rPr sz="2800" b="1" spc="-5" dirty="0">
                <a:latin typeface="Carlito"/>
                <a:cs typeface="Carlito"/>
              </a:rPr>
              <a:t>al </a:t>
            </a:r>
            <a:r>
              <a:rPr sz="2800" b="1" spc="-10" dirty="0">
                <a:latin typeface="Carlito"/>
                <a:cs typeface="Carlito"/>
              </a:rPr>
              <a:t>termine </a:t>
            </a:r>
            <a:r>
              <a:rPr sz="2800" b="1" spc="-175" dirty="0">
                <a:latin typeface="Arial"/>
                <a:cs typeface="Arial"/>
              </a:rPr>
              <a:t>dell’anno </a:t>
            </a:r>
            <a:r>
              <a:rPr sz="2800" b="1" spc="-10" dirty="0">
                <a:latin typeface="Carlito"/>
                <a:cs typeface="Carlito"/>
              </a:rPr>
              <a:t>di  </a:t>
            </a:r>
            <a:r>
              <a:rPr sz="2800" b="1" spc="-25" dirty="0">
                <a:latin typeface="Carlito"/>
                <a:cs typeface="Carlito"/>
              </a:rPr>
              <a:t>prova </a:t>
            </a:r>
            <a:r>
              <a:rPr sz="2800" b="1" spc="-5" dirty="0">
                <a:latin typeface="Carlito"/>
                <a:cs typeface="Carlito"/>
              </a:rPr>
              <a:t>, vuole </a:t>
            </a:r>
            <a:r>
              <a:rPr sz="2800" b="1" spc="-15" dirty="0">
                <a:latin typeface="Carlito"/>
                <a:cs typeface="Carlito"/>
              </a:rPr>
              <a:t>sostenere </a:t>
            </a:r>
            <a:r>
              <a:rPr sz="2800" b="1" spc="-5" dirty="0">
                <a:latin typeface="Carlito"/>
                <a:cs typeface="Carlito"/>
              </a:rPr>
              <a:t>il </a:t>
            </a:r>
            <a:r>
              <a:rPr sz="2800" b="1" spc="-10" dirty="0">
                <a:latin typeface="Carlito"/>
                <a:cs typeface="Carlito"/>
              </a:rPr>
              <a:t>docente  </a:t>
            </a:r>
            <a:r>
              <a:rPr sz="2800" b="1" spc="-165" dirty="0">
                <a:latin typeface="Arial"/>
                <a:cs typeface="Arial"/>
              </a:rPr>
              <a:t>nell’individuazione </a:t>
            </a:r>
            <a:r>
              <a:rPr sz="2800" b="1" spc="-5" dirty="0">
                <a:latin typeface="Carlito"/>
                <a:cs typeface="Carlito"/>
              </a:rPr>
              <a:t>di quei </a:t>
            </a:r>
            <a:r>
              <a:rPr sz="2800" b="1" spc="-15" dirty="0">
                <a:latin typeface="Carlito"/>
                <a:cs typeface="Carlito"/>
              </a:rPr>
              <a:t>contenuti  </a:t>
            </a:r>
            <a:r>
              <a:rPr sz="2800" b="1" spc="-10" dirty="0">
                <a:latin typeface="Carlito"/>
                <a:cs typeface="Carlito"/>
              </a:rPr>
              <a:t>formativi, </a:t>
            </a:r>
            <a:r>
              <a:rPr sz="2800" b="1" spc="-20" dirty="0">
                <a:latin typeface="Carlito"/>
                <a:cs typeface="Carlito"/>
              </a:rPr>
              <a:t>tra </a:t>
            </a:r>
            <a:r>
              <a:rPr sz="2800" b="1" spc="-5" dirty="0">
                <a:latin typeface="Carlito"/>
                <a:cs typeface="Carlito"/>
              </a:rPr>
              <a:t>quelli </a:t>
            </a:r>
            <a:r>
              <a:rPr sz="2800" b="1" spc="-15" dirty="0">
                <a:latin typeface="Carlito"/>
                <a:cs typeface="Carlito"/>
              </a:rPr>
              <a:t>proposti </a:t>
            </a:r>
            <a:r>
              <a:rPr sz="2800" b="1" spc="-5" dirty="0">
                <a:latin typeface="Carlito"/>
                <a:cs typeface="Carlito"/>
              </a:rPr>
              <a:t>nel </a:t>
            </a:r>
            <a:r>
              <a:rPr sz="2800" b="1" spc="-65" dirty="0">
                <a:latin typeface="Carlito"/>
                <a:cs typeface="Carlito"/>
              </a:rPr>
              <a:t>PNF,  </a:t>
            </a:r>
            <a:r>
              <a:rPr sz="2800" b="1" spc="-15" dirty="0">
                <a:latin typeface="Carlito"/>
                <a:cs typeface="Carlito"/>
              </a:rPr>
              <a:t>coerenti </a:t>
            </a:r>
            <a:r>
              <a:rPr sz="2800" b="1" spc="-10" dirty="0">
                <a:latin typeface="Carlito"/>
                <a:cs typeface="Carlito"/>
              </a:rPr>
              <a:t>con </a:t>
            </a:r>
            <a:r>
              <a:rPr sz="2800" b="1" spc="-5" dirty="0">
                <a:latin typeface="Carlito"/>
                <a:cs typeface="Carlito"/>
              </a:rPr>
              <a:t>i </a:t>
            </a:r>
            <a:r>
              <a:rPr sz="2800" b="1" spc="-10" dirty="0">
                <a:latin typeface="Carlito"/>
                <a:cs typeface="Carlito"/>
              </a:rPr>
              <a:t>propri</a:t>
            </a:r>
            <a:r>
              <a:rPr sz="2800" b="1" spc="7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bisogni.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603" y="4797183"/>
            <a:ext cx="7129145" cy="1816100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185"/>
              </a:spcBef>
            </a:pPr>
            <a:r>
              <a:rPr sz="2800" b="1" spc="-10" dirty="0">
                <a:latin typeface="Carlito"/>
                <a:cs typeface="Carlito"/>
              </a:rPr>
              <a:t>Contribuisce </a:t>
            </a:r>
            <a:r>
              <a:rPr sz="2800" b="1" spc="-5" dirty="0">
                <a:latin typeface="Carlito"/>
                <a:cs typeface="Carlito"/>
              </a:rPr>
              <a:t>a chiarire i bisogni </a:t>
            </a:r>
            <a:r>
              <a:rPr sz="2800" b="1" spc="-10" dirty="0">
                <a:latin typeface="Carlito"/>
                <a:cs typeface="Carlito"/>
              </a:rPr>
              <a:t>formativi </a:t>
            </a:r>
            <a:r>
              <a:rPr sz="2800" b="1" spc="-5" dirty="0">
                <a:latin typeface="Carlito"/>
                <a:cs typeface="Carlito"/>
              </a:rPr>
              <a:t>e a  </a:t>
            </a:r>
            <a:r>
              <a:rPr sz="2800" b="1" spc="-10" dirty="0">
                <a:latin typeface="Carlito"/>
                <a:cs typeface="Carlito"/>
              </a:rPr>
              <a:t>stimolare </a:t>
            </a:r>
            <a:r>
              <a:rPr sz="2800" b="1" spc="-145" dirty="0">
                <a:latin typeface="Arial"/>
                <a:cs typeface="Arial"/>
              </a:rPr>
              <a:t>l’attivazione, </a:t>
            </a:r>
            <a:r>
              <a:rPr sz="2800" b="1" spc="-5" dirty="0">
                <a:latin typeface="Carlito"/>
                <a:cs typeface="Carlito"/>
              </a:rPr>
              <a:t>a livello di </a:t>
            </a:r>
            <a:r>
              <a:rPr sz="2800" b="1" spc="-15" dirty="0">
                <a:latin typeface="Carlito"/>
                <a:cs typeface="Carlito"/>
              </a:rPr>
              <a:t>sistema, </a:t>
            </a:r>
            <a:r>
              <a:rPr sz="2800" b="1" spc="-10" dirty="0">
                <a:latin typeface="Carlito"/>
                <a:cs typeface="Carlito"/>
              </a:rPr>
              <a:t>di  </a:t>
            </a:r>
            <a:r>
              <a:rPr sz="2800" b="1" spc="-5" dirty="0">
                <a:latin typeface="Carlito"/>
                <a:cs typeface="Carlito"/>
              </a:rPr>
              <a:t>azioni </a:t>
            </a:r>
            <a:r>
              <a:rPr sz="2800" b="1" spc="-15" dirty="0">
                <a:latin typeface="Carlito"/>
                <a:cs typeface="Carlito"/>
              </a:rPr>
              <a:t>formative </a:t>
            </a:r>
            <a:r>
              <a:rPr sz="2800" b="1" spc="-10" dirty="0">
                <a:latin typeface="Carlito"/>
                <a:cs typeface="Carlito"/>
              </a:rPr>
              <a:t>future </a:t>
            </a:r>
            <a:r>
              <a:rPr sz="2800" b="1" spc="-15" dirty="0">
                <a:latin typeface="Carlito"/>
                <a:cs typeface="Carlito"/>
              </a:rPr>
              <a:t>coerenti </a:t>
            </a:r>
            <a:r>
              <a:rPr sz="2800" b="1" spc="-10" dirty="0">
                <a:latin typeface="Carlito"/>
                <a:cs typeface="Carlito"/>
              </a:rPr>
              <a:t>con </a:t>
            </a:r>
            <a:r>
              <a:rPr sz="2800" b="1" spc="-5" dirty="0">
                <a:latin typeface="Carlito"/>
                <a:cs typeface="Carlito"/>
              </a:rPr>
              <a:t>i </a:t>
            </a:r>
            <a:r>
              <a:rPr sz="2800" b="1" spc="-10" dirty="0">
                <a:latin typeface="Carlito"/>
                <a:cs typeface="Carlito"/>
              </a:rPr>
              <a:t>propri  bisogni.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200" y="2438400"/>
            <a:ext cx="8382000" cy="3473386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04"/>
              </a:spcBef>
            </a:pPr>
            <a:r>
              <a:rPr sz="3200" b="1" spc="-45" dirty="0">
                <a:latin typeface="Carlito"/>
                <a:cs typeface="Carlito"/>
              </a:rPr>
              <a:t>Trae </a:t>
            </a:r>
            <a:r>
              <a:rPr sz="3200" b="1" spc="-10" dirty="0">
                <a:latin typeface="Carlito"/>
                <a:cs typeface="Carlito"/>
              </a:rPr>
              <a:t>spunto </a:t>
            </a:r>
            <a:r>
              <a:rPr sz="3200" b="1" dirty="0">
                <a:latin typeface="Carlito"/>
                <a:cs typeface="Carlito"/>
              </a:rPr>
              <a:t>dal </a:t>
            </a:r>
            <a:r>
              <a:rPr sz="3200" b="1" spc="-5" dirty="0">
                <a:latin typeface="Carlito"/>
                <a:cs typeface="Carlito"/>
              </a:rPr>
              <a:t>PNF 2016-19 </a:t>
            </a:r>
            <a:r>
              <a:rPr sz="3200" b="1" dirty="0">
                <a:latin typeface="Carlito"/>
                <a:cs typeface="Carlito"/>
              </a:rPr>
              <a:t>e </a:t>
            </a:r>
            <a:r>
              <a:rPr sz="3200" b="1" spc="-15" dirty="0">
                <a:latin typeface="Carlito"/>
                <a:cs typeface="Carlito"/>
              </a:rPr>
              <a:t>interroga il  </a:t>
            </a:r>
            <a:r>
              <a:rPr sz="3200" b="1" spc="-5" dirty="0">
                <a:latin typeface="Carlito"/>
                <a:cs typeface="Carlito"/>
              </a:rPr>
              <a:t>neoassunto </a:t>
            </a:r>
            <a:r>
              <a:rPr sz="3200" b="1" dirty="0">
                <a:latin typeface="Carlito"/>
                <a:cs typeface="Carlito"/>
              </a:rPr>
              <a:t>sui </a:t>
            </a:r>
            <a:r>
              <a:rPr sz="3200" b="1" spc="-5" dirty="0">
                <a:latin typeface="Carlito"/>
                <a:cs typeface="Carlito"/>
              </a:rPr>
              <a:t>bisogni </a:t>
            </a:r>
            <a:r>
              <a:rPr sz="3200" b="1" spc="-10" dirty="0">
                <a:latin typeface="Carlito"/>
                <a:cs typeface="Carlito"/>
              </a:rPr>
              <a:t>formativi ricadenti  </a:t>
            </a:r>
            <a:r>
              <a:rPr sz="3200" b="1" dirty="0">
                <a:latin typeface="Carlito"/>
                <a:cs typeface="Carlito"/>
              </a:rPr>
              <a:t>nelle 9 </a:t>
            </a:r>
            <a:r>
              <a:rPr sz="3200" b="1" spc="-10" dirty="0">
                <a:latin typeface="Carlito"/>
                <a:cs typeface="Carlito"/>
              </a:rPr>
              <a:t>aree tematiche </a:t>
            </a:r>
            <a:r>
              <a:rPr sz="3200" b="1" dirty="0">
                <a:latin typeface="Carlito"/>
                <a:cs typeface="Carlito"/>
              </a:rPr>
              <a:t>del </a:t>
            </a:r>
            <a:r>
              <a:rPr sz="3200" b="1" spc="-5" dirty="0">
                <a:latin typeface="Carlito"/>
                <a:cs typeface="Carlito"/>
              </a:rPr>
              <a:t>piano suddivise</a:t>
            </a:r>
            <a:r>
              <a:rPr sz="3200" b="1" spc="-2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in:</a:t>
            </a:r>
            <a:endParaRPr sz="3200" dirty="0">
              <a:latin typeface="Carlito"/>
              <a:cs typeface="Carlito"/>
            </a:endParaRPr>
          </a:p>
          <a:p>
            <a:pPr marL="548640" indent="-457834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48640" algn="l"/>
                <a:tab pos="549275" algn="l"/>
              </a:tabLst>
            </a:pPr>
            <a:r>
              <a:rPr sz="3200" b="1" spc="-15" dirty="0">
                <a:latin typeface="Carlito"/>
                <a:cs typeface="Carlito"/>
              </a:rPr>
              <a:t>Competenze </a:t>
            </a:r>
            <a:r>
              <a:rPr sz="3200" b="1" spc="-5" dirty="0">
                <a:latin typeface="Carlito"/>
                <a:cs typeface="Carlito"/>
              </a:rPr>
              <a:t>di</a:t>
            </a:r>
            <a:r>
              <a:rPr sz="3200" b="1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sistema</a:t>
            </a:r>
            <a:endParaRPr sz="3200" dirty="0">
              <a:latin typeface="Carlito"/>
              <a:cs typeface="Carlito"/>
            </a:endParaRPr>
          </a:p>
          <a:p>
            <a:pPr marL="548640" indent="-457834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48640" algn="l"/>
                <a:tab pos="549275" algn="l"/>
              </a:tabLst>
            </a:pPr>
            <a:r>
              <a:rPr sz="3200" b="1" spc="-10" dirty="0">
                <a:latin typeface="Carlito"/>
                <a:cs typeface="Carlito"/>
              </a:rPr>
              <a:t>Competenze </a:t>
            </a:r>
            <a:r>
              <a:rPr sz="3200" b="1" dirty="0">
                <a:latin typeface="Carlito"/>
                <a:cs typeface="Carlito"/>
              </a:rPr>
              <a:t>per </a:t>
            </a:r>
            <a:r>
              <a:rPr sz="3200" b="1" spc="-5" dirty="0">
                <a:latin typeface="Carlito"/>
                <a:cs typeface="Carlito"/>
              </a:rPr>
              <a:t>il </a:t>
            </a:r>
            <a:r>
              <a:rPr sz="3200" b="1" spc="-10" dirty="0">
                <a:latin typeface="Carlito"/>
                <a:cs typeface="Carlito"/>
              </a:rPr>
              <a:t>21°</a:t>
            </a:r>
            <a:r>
              <a:rPr sz="3200" b="1" spc="-3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secolo</a:t>
            </a:r>
            <a:endParaRPr sz="3200" dirty="0">
              <a:latin typeface="Carlito"/>
              <a:cs typeface="Carlito"/>
            </a:endParaRPr>
          </a:p>
          <a:p>
            <a:pPr marL="548640" indent="-457834">
              <a:lnSpc>
                <a:spcPct val="100000"/>
              </a:lnSpc>
              <a:buAutoNum type="alphaLcParenR"/>
              <a:tabLst>
                <a:tab pos="548640" algn="l"/>
                <a:tab pos="549275" algn="l"/>
              </a:tabLst>
            </a:pPr>
            <a:r>
              <a:rPr sz="3200" b="1" spc="-15" dirty="0">
                <a:latin typeface="Carlito"/>
                <a:cs typeface="Carlito"/>
              </a:rPr>
              <a:t>Competenze </a:t>
            </a:r>
            <a:r>
              <a:rPr sz="3200" b="1" dirty="0">
                <a:latin typeface="Carlito"/>
                <a:cs typeface="Carlito"/>
              </a:rPr>
              <a:t>per </a:t>
            </a:r>
            <a:r>
              <a:rPr sz="3200" b="1" spc="-5" dirty="0">
                <a:latin typeface="Carlito"/>
                <a:cs typeface="Carlito"/>
              </a:rPr>
              <a:t>una </a:t>
            </a:r>
            <a:r>
              <a:rPr sz="3200" b="1" dirty="0" err="1">
                <a:latin typeface="Carlito"/>
                <a:cs typeface="Carlito"/>
              </a:rPr>
              <a:t>scuola</a:t>
            </a:r>
            <a:r>
              <a:rPr sz="3200" b="1" spc="-10" dirty="0">
                <a:latin typeface="Carlito"/>
                <a:cs typeface="Carlito"/>
              </a:rPr>
              <a:t> </a:t>
            </a:r>
            <a:endParaRPr lang="it-IT" sz="3200" b="1" spc="-10" dirty="0" smtClean="0">
              <a:latin typeface="Carlito"/>
              <a:cs typeface="Carlito"/>
            </a:endParaRPr>
          </a:p>
          <a:p>
            <a:pPr marL="90806">
              <a:lnSpc>
                <a:spcPct val="100000"/>
              </a:lnSpc>
              <a:tabLst>
                <a:tab pos="548640" algn="l"/>
                <a:tab pos="549275" algn="l"/>
              </a:tabLst>
            </a:pPr>
            <a:r>
              <a:rPr lang="it-IT" sz="3200" b="1" spc="-10" dirty="0">
                <a:latin typeface="Carlito"/>
                <a:cs typeface="Carlito"/>
              </a:rPr>
              <a:t> </a:t>
            </a:r>
            <a:r>
              <a:rPr lang="it-IT" sz="3200" b="1" spc="-10" dirty="0" smtClean="0">
                <a:latin typeface="Carlito"/>
                <a:cs typeface="Carlito"/>
              </a:rPr>
              <a:t>    </a:t>
            </a:r>
            <a:r>
              <a:rPr sz="3200" b="1" spc="-10" dirty="0" err="1" smtClean="0">
                <a:latin typeface="Carlito"/>
                <a:cs typeface="Carlito"/>
              </a:rPr>
              <a:t>inclusiva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6196475" y="4061245"/>
            <a:ext cx="2919452" cy="279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2613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2999"/>
                </a:lnTo>
                <a:lnTo>
                  <a:pt x="9144000" y="1142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6010" y="336930"/>
            <a:ext cx="441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Bisogni </a:t>
            </a:r>
            <a:r>
              <a:rPr b="1" spc="-15" dirty="0">
                <a:latin typeface="Carlito"/>
                <a:cs typeface="Carlito"/>
              </a:rPr>
              <a:t>formativi</a:t>
            </a:r>
            <a:r>
              <a:rPr b="1" spc="-4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futuri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548" y="255854"/>
            <a:ext cx="4168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25" dirty="0"/>
              <a:t>piattaforma </a:t>
            </a:r>
            <a:r>
              <a:rPr spc="-5" dirty="0"/>
              <a:t>on </a:t>
            </a:r>
            <a:r>
              <a:rPr dirty="0"/>
              <a:t>line  </a:t>
            </a:r>
            <a:r>
              <a:rPr spc="-20" dirty="0"/>
              <a:t>Portfolio</a:t>
            </a:r>
            <a:r>
              <a:rPr spc="-90" dirty="0"/>
              <a:t> </a:t>
            </a:r>
            <a:r>
              <a:rPr spc="-10" dirty="0"/>
              <a:t>sperimentale</a:t>
            </a:r>
          </a:p>
        </p:txBody>
      </p:sp>
      <p:sp>
        <p:nvSpPr>
          <p:cNvPr id="3" name="object 3"/>
          <p:cNvSpPr/>
          <p:nvPr/>
        </p:nvSpPr>
        <p:spPr>
          <a:xfrm>
            <a:off x="7559802" y="260616"/>
            <a:ext cx="1584198" cy="115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1501526"/>
            <a:ext cx="8883650" cy="442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4995">
              <a:lnSpc>
                <a:spcPct val="15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99FF"/>
                </a:solidFill>
                <a:latin typeface="Carlito"/>
                <a:cs typeface="Carlito"/>
              </a:rPr>
              <a:t>Completato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il </a:t>
            </a:r>
            <a:r>
              <a:rPr sz="2800" b="1" spc="-10" dirty="0">
                <a:solidFill>
                  <a:srgbClr val="0099FF"/>
                </a:solidFill>
                <a:latin typeface="Carlito"/>
                <a:cs typeface="Carlito"/>
              </a:rPr>
              <a:t>portfolio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si </a:t>
            </a:r>
            <a:r>
              <a:rPr sz="2800" b="1" spc="-25" dirty="0">
                <a:solidFill>
                  <a:srgbClr val="0099FF"/>
                </a:solidFill>
                <a:latin typeface="Carlito"/>
                <a:cs typeface="Carlito"/>
              </a:rPr>
              <a:t>genera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un </a:t>
            </a:r>
            <a:r>
              <a:rPr sz="2800" b="1" spc="-10" dirty="0">
                <a:solidFill>
                  <a:srgbClr val="0099FF"/>
                </a:solidFill>
                <a:latin typeface="Carlito"/>
                <a:cs typeface="Carlito"/>
              </a:rPr>
              <a:t>documento </a:t>
            </a:r>
            <a:r>
              <a:rPr sz="2800" b="1" spc="-20" dirty="0">
                <a:solidFill>
                  <a:srgbClr val="0099FF"/>
                </a:solidFill>
                <a:latin typeface="Carlito"/>
                <a:cs typeface="Carlito"/>
              </a:rPr>
              <a:t>formato 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pdf che </a:t>
            </a:r>
            <a:r>
              <a:rPr sz="2800" b="1" spc="-20" dirty="0">
                <a:solidFill>
                  <a:srgbClr val="0099FF"/>
                </a:solidFill>
                <a:latin typeface="Carlito"/>
                <a:cs typeface="Carlito"/>
              </a:rPr>
              <a:t>raccoglierà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le parti del </a:t>
            </a:r>
            <a:r>
              <a:rPr sz="2800" b="1" spc="-15" dirty="0">
                <a:solidFill>
                  <a:srgbClr val="0099FF"/>
                </a:solidFill>
                <a:latin typeface="Carlito"/>
                <a:cs typeface="Carlito"/>
              </a:rPr>
              <a:t>Portfolio formativo  compilato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dal</a:t>
            </a:r>
            <a:r>
              <a:rPr sz="2800" b="1" spc="3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99FF"/>
                </a:solidFill>
                <a:latin typeface="Carlito"/>
                <a:cs typeface="Carlito"/>
              </a:rPr>
              <a:t>docente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Carlito"/>
              <a:cs typeface="Carlito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Il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portfolio </a:t>
            </a:r>
            <a:r>
              <a:rPr sz="2000" b="1" spc="-20" dirty="0">
                <a:solidFill>
                  <a:srgbClr val="0099FF"/>
                </a:solidFill>
                <a:latin typeface="Carlito"/>
                <a:cs typeface="Carlito"/>
              </a:rPr>
              <a:t>verrà </a:t>
            </a:r>
            <a:r>
              <a:rPr sz="2000" b="1" spc="-15" dirty="0">
                <a:solidFill>
                  <a:srgbClr val="0099FF"/>
                </a:solidFill>
                <a:latin typeface="Carlito"/>
                <a:cs typeface="Carlito"/>
              </a:rPr>
              <a:t>presentato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al </a:t>
            </a:r>
            <a:r>
              <a:rPr sz="2000" b="1" spc="-15" dirty="0">
                <a:solidFill>
                  <a:srgbClr val="0099FF"/>
                </a:solidFill>
                <a:latin typeface="Carlito"/>
                <a:cs typeface="Carlito"/>
              </a:rPr>
              <a:t>Comitato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di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valutazione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della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scuola di servizio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e, 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insieme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alla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relazione formulata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dal </a:t>
            </a:r>
            <a:r>
              <a:rPr sz="2000" b="1" spc="-35" dirty="0">
                <a:solidFill>
                  <a:srgbClr val="0099FF"/>
                </a:solidFill>
                <a:latin typeface="Carlito"/>
                <a:cs typeface="Carlito"/>
              </a:rPr>
              <a:t>tutor, </a:t>
            </a:r>
            <a:r>
              <a:rPr sz="2000" b="1" spc="-15" dirty="0">
                <a:solidFill>
                  <a:srgbClr val="0099FF"/>
                </a:solidFill>
                <a:latin typeface="Carlito"/>
                <a:cs typeface="Carlito"/>
              </a:rPr>
              <a:t>costituirà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la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base per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il colloquio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di 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chiusura </a:t>
            </a:r>
            <a:r>
              <a:rPr sz="2000" b="1" spc="-125" dirty="0">
                <a:solidFill>
                  <a:srgbClr val="0099FF"/>
                </a:solidFill>
                <a:latin typeface="Arial"/>
                <a:cs typeface="Arial"/>
              </a:rPr>
              <a:t>dell’anno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di</a:t>
            </a:r>
            <a:r>
              <a:rPr sz="2000" b="1" spc="-45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prova.</a:t>
            </a:r>
            <a:endParaRPr sz="2000">
              <a:latin typeface="Carlito"/>
              <a:cs typeface="Carlito"/>
            </a:endParaRPr>
          </a:p>
          <a:p>
            <a:pPr marL="181610">
              <a:lnSpc>
                <a:spcPct val="100000"/>
              </a:lnSpc>
              <a:spcBef>
                <a:spcPts val="1260"/>
              </a:spcBef>
            </a:pP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Non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dovrà </a:t>
            </a:r>
            <a:r>
              <a:rPr sz="2800" b="1" spc="-15" dirty="0">
                <a:solidFill>
                  <a:srgbClr val="C00000"/>
                </a:solidFill>
                <a:latin typeface="Carlito"/>
                <a:cs typeface="Carlito"/>
              </a:rPr>
              <a:t>essere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prodotta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alcuna </a:t>
            </a:r>
            <a:r>
              <a:rPr sz="2800" b="1" spc="-15" dirty="0">
                <a:solidFill>
                  <a:srgbClr val="C00000"/>
                </a:solidFill>
                <a:latin typeface="Carlito"/>
                <a:cs typeface="Carlito"/>
              </a:rPr>
              <a:t>altra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relazione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sz="2800" b="1" spc="2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rlito"/>
                <a:cs typeface="Carlito"/>
              </a:rPr>
              <a:t>tesina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30478"/>
            <a:ext cx="583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Cronoprogramma</a:t>
            </a:r>
            <a:r>
              <a:rPr spc="-35" dirty="0"/>
              <a:t> </a:t>
            </a:r>
            <a:r>
              <a:rPr spc="-10" dirty="0"/>
              <a:t>NEOASSUNTI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523" y="0"/>
            <a:ext cx="8892540" cy="6036945"/>
            <a:chOff x="251523" y="0"/>
            <a:chExt cx="8892540" cy="6036945"/>
          </a:xfrm>
        </p:grpSpPr>
        <p:sp>
          <p:nvSpPr>
            <p:cNvPr id="5" name="object 5"/>
            <p:cNvSpPr/>
            <p:nvPr/>
          </p:nvSpPr>
          <p:spPr>
            <a:xfrm>
              <a:off x="6084189" y="0"/>
              <a:ext cx="3059810" cy="27641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2420848"/>
              <a:ext cx="8655558" cy="3616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173" y="530478"/>
            <a:ext cx="409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25" dirty="0"/>
              <a:t>piattaforma </a:t>
            </a:r>
            <a:r>
              <a:rPr spc="-5" dirty="0"/>
              <a:t>on</a:t>
            </a:r>
            <a:r>
              <a:rPr spc="-60" dirty="0"/>
              <a:t> </a:t>
            </a:r>
            <a:r>
              <a:rPr dirty="0"/>
              <a:t>line</a:t>
            </a:r>
          </a:p>
        </p:txBody>
      </p:sp>
      <p:sp>
        <p:nvSpPr>
          <p:cNvPr id="3" name="object 3"/>
          <p:cNvSpPr/>
          <p:nvPr/>
        </p:nvSpPr>
        <p:spPr>
          <a:xfrm>
            <a:off x="7559802" y="260616"/>
            <a:ext cx="1584198" cy="115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2215642"/>
            <a:ext cx="8526145" cy="3922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475" algn="ctr">
              <a:lnSpc>
                <a:spcPct val="100000"/>
              </a:lnSpc>
              <a:spcBef>
                <a:spcPts val="95"/>
              </a:spcBef>
            </a:pPr>
            <a:r>
              <a:rPr sz="2800" b="1" spc="-220" dirty="0">
                <a:solidFill>
                  <a:srgbClr val="0099FF"/>
                </a:solidFill>
                <a:latin typeface="Arial"/>
                <a:cs typeface="Arial"/>
              </a:rPr>
              <a:t>L’ambiente </a:t>
            </a:r>
            <a:r>
              <a:rPr sz="2800" b="1" spc="-210" dirty="0">
                <a:solidFill>
                  <a:srgbClr val="0099FF"/>
                </a:solidFill>
                <a:latin typeface="Arial"/>
                <a:cs typeface="Arial"/>
              </a:rPr>
              <a:t>on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line è </a:t>
            </a:r>
            <a:r>
              <a:rPr sz="2800" b="1" spc="-10" dirty="0">
                <a:solidFill>
                  <a:srgbClr val="0099FF"/>
                </a:solidFill>
                <a:latin typeface="Carlito"/>
                <a:cs typeface="Carlito"/>
              </a:rPr>
              <a:t>già </a:t>
            </a:r>
            <a:r>
              <a:rPr sz="2800" b="1" spc="-5" dirty="0">
                <a:solidFill>
                  <a:srgbClr val="0099FF"/>
                </a:solidFill>
                <a:latin typeface="Carlito"/>
                <a:cs typeface="Carlito"/>
              </a:rPr>
              <a:t>disponibile al </a:t>
            </a:r>
            <a:r>
              <a:rPr sz="2800" b="1" spc="-15" dirty="0">
                <a:solidFill>
                  <a:srgbClr val="0099FF"/>
                </a:solidFill>
                <a:latin typeface="Carlito"/>
                <a:cs typeface="Carlito"/>
              </a:rPr>
              <a:t>seguente</a:t>
            </a:r>
            <a:r>
              <a:rPr sz="2800" b="1" spc="254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99FF"/>
                </a:solidFill>
                <a:latin typeface="Carlito"/>
                <a:cs typeface="Carlito"/>
              </a:rPr>
              <a:t>indirizzo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750">
              <a:latin typeface="Carlito"/>
              <a:cs typeface="Carlito"/>
            </a:endParaRPr>
          </a:p>
          <a:p>
            <a:pPr marL="241300" algn="ctr">
              <a:lnSpc>
                <a:spcPct val="100000"/>
              </a:lnSpc>
            </a:pP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http://neoassunti.indire.it/2020/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In 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piattaforma 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sono</a:t>
            </a:r>
            <a:r>
              <a:rPr sz="2400" b="1" spc="-15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presenti: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175" dirty="0">
                <a:solidFill>
                  <a:srgbClr val="0099FF"/>
                </a:solidFill>
                <a:latin typeface="Arial"/>
                <a:cs typeface="Arial"/>
              </a:rPr>
              <a:t>una </a:t>
            </a:r>
            <a:r>
              <a:rPr sz="2400" b="1" spc="-190" dirty="0">
                <a:solidFill>
                  <a:srgbClr val="0099FF"/>
                </a:solidFill>
                <a:latin typeface="Arial"/>
                <a:cs typeface="Arial"/>
              </a:rPr>
              <a:t>guida </a:t>
            </a:r>
            <a:r>
              <a:rPr sz="2400" b="1" spc="-125" dirty="0">
                <a:solidFill>
                  <a:srgbClr val="0099FF"/>
                </a:solidFill>
                <a:latin typeface="Arial"/>
                <a:cs typeface="Arial"/>
              </a:rPr>
              <a:t>all’utilizzo </a:t>
            </a:r>
            <a:r>
              <a:rPr sz="2400" b="1" spc="-130" dirty="0">
                <a:solidFill>
                  <a:srgbClr val="0099FF"/>
                </a:solidFill>
                <a:latin typeface="Arial"/>
                <a:cs typeface="Arial"/>
              </a:rPr>
              <a:t>del</a:t>
            </a:r>
            <a:r>
              <a:rPr sz="2400" b="1" spc="-35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sz="2400" b="1" spc="-170" dirty="0">
                <a:solidFill>
                  <a:srgbClr val="0099FF"/>
                </a:solidFill>
                <a:latin typeface="Arial"/>
                <a:cs typeface="Arial"/>
              </a:rPr>
              <a:t>servizio</a:t>
            </a:r>
            <a:endParaRPr sz="24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1" spc="-55" dirty="0">
                <a:solidFill>
                  <a:srgbClr val="FF0000"/>
                </a:solidFill>
                <a:latin typeface="Carlito"/>
                <a:cs typeface="Carlito"/>
              </a:rPr>
              <a:t>Tool</a:t>
            </a:r>
            <a:r>
              <a:rPr sz="24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Kit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Video</a:t>
            </a:r>
            <a:r>
              <a:rPr sz="2400" b="1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esplicativi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5" dirty="0">
                <a:solidFill>
                  <a:srgbClr val="0099FF"/>
                </a:solidFill>
                <a:latin typeface="Carlito"/>
                <a:cs typeface="Carlito"/>
              </a:rPr>
              <a:t>Questionari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10" dirty="0">
                <a:solidFill>
                  <a:srgbClr val="0099FF"/>
                </a:solidFill>
                <a:latin typeface="Carlito"/>
                <a:cs typeface="Carlito"/>
              </a:rPr>
              <a:t>Portfolio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973" y="255854"/>
            <a:ext cx="57664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25" dirty="0"/>
              <a:t>piattaforma </a:t>
            </a:r>
            <a:r>
              <a:rPr spc="-5" dirty="0"/>
              <a:t>on </a:t>
            </a:r>
            <a:r>
              <a:rPr dirty="0"/>
              <a:t>line  </a:t>
            </a:r>
            <a:r>
              <a:rPr spc="-60" dirty="0"/>
              <a:t>Tutor </a:t>
            </a:r>
            <a:r>
              <a:rPr spc="-15" dirty="0"/>
              <a:t>accogliente </a:t>
            </a:r>
            <a:r>
              <a:rPr dirty="0"/>
              <a:t>e </a:t>
            </a:r>
            <a:r>
              <a:rPr spc="-5" dirty="0"/>
              <a:t>scuole</a:t>
            </a:r>
            <a:r>
              <a:rPr spc="10" dirty="0"/>
              <a:t> </a:t>
            </a:r>
            <a:r>
              <a:rPr spc="-5" dirty="0"/>
              <a:t>polo</a:t>
            </a:r>
          </a:p>
        </p:txBody>
      </p:sp>
      <p:sp>
        <p:nvSpPr>
          <p:cNvPr id="3" name="object 3"/>
          <p:cNvSpPr/>
          <p:nvPr/>
        </p:nvSpPr>
        <p:spPr>
          <a:xfrm>
            <a:off x="7559802" y="260616"/>
            <a:ext cx="1584198" cy="115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1526641"/>
            <a:ext cx="875347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Completato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il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percorso formativo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del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docente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neoimmesso, il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tutor accogliente 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dovrà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accedere alla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stessa </a:t>
            </a:r>
            <a:r>
              <a:rPr sz="2000" b="1" spc="-15" dirty="0">
                <a:solidFill>
                  <a:srgbClr val="0099FF"/>
                </a:solidFill>
                <a:latin typeface="Carlito"/>
                <a:cs typeface="Carlito"/>
              </a:rPr>
              <a:t>piattaforma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e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compilare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un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questionario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nel quale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viene  </a:t>
            </a:r>
            <a:r>
              <a:rPr sz="2000" b="1" spc="-120" dirty="0">
                <a:solidFill>
                  <a:srgbClr val="0099FF"/>
                </a:solidFill>
                <a:latin typeface="Arial"/>
                <a:cs typeface="Arial"/>
              </a:rPr>
              <a:t>esplicitata </a:t>
            </a:r>
            <a:r>
              <a:rPr sz="2000" b="1" spc="-80" dirty="0">
                <a:solidFill>
                  <a:srgbClr val="0099FF"/>
                </a:solidFill>
                <a:latin typeface="Arial"/>
                <a:cs typeface="Arial"/>
              </a:rPr>
              <a:t>l’attività </a:t>
            </a:r>
            <a:r>
              <a:rPr sz="2000" b="1" spc="-105" dirty="0">
                <a:solidFill>
                  <a:srgbClr val="0099FF"/>
                </a:solidFill>
                <a:latin typeface="Arial"/>
                <a:cs typeface="Arial"/>
              </a:rPr>
              <a:t>di tutoring </a:t>
            </a:r>
            <a:r>
              <a:rPr sz="2000" b="1" spc="-145" dirty="0">
                <a:solidFill>
                  <a:srgbClr val="0099FF"/>
                </a:solidFill>
                <a:latin typeface="Arial"/>
                <a:cs typeface="Arial"/>
              </a:rPr>
              <a:t>svolta </a:t>
            </a:r>
            <a:r>
              <a:rPr sz="2000" b="1" spc="-105" dirty="0">
                <a:solidFill>
                  <a:srgbClr val="0099FF"/>
                </a:solidFill>
                <a:latin typeface="Arial"/>
                <a:cs typeface="Arial"/>
              </a:rPr>
              <a:t>e </a:t>
            </a:r>
            <a:r>
              <a:rPr sz="2000" b="1" spc="-135" dirty="0">
                <a:solidFill>
                  <a:srgbClr val="0099FF"/>
                </a:solidFill>
                <a:latin typeface="Arial"/>
                <a:cs typeface="Arial"/>
              </a:rPr>
              <a:t>stampare </a:t>
            </a:r>
            <a:r>
              <a:rPr sz="2000" b="1" spc="-150" dirty="0">
                <a:solidFill>
                  <a:srgbClr val="0099FF"/>
                </a:solidFill>
                <a:latin typeface="Arial"/>
                <a:cs typeface="Arial"/>
              </a:rPr>
              <a:t>un </a:t>
            </a:r>
            <a:r>
              <a:rPr sz="2000" b="1" spc="-100" dirty="0">
                <a:solidFill>
                  <a:srgbClr val="0099FF"/>
                </a:solidFill>
                <a:latin typeface="Arial"/>
                <a:cs typeface="Arial"/>
              </a:rPr>
              <a:t>attestato </a:t>
            </a:r>
            <a:r>
              <a:rPr sz="2000" b="1" spc="-180" dirty="0">
                <a:solidFill>
                  <a:srgbClr val="0099FF"/>
                </a:solidFill>
                <a:latin typeface="Arial"/>
                <a:cs typeface="Arial"/>
              </a:rPr>
              <a:t>che </a:t>
            </a:r>
            <a:r>
              <a:rPr sz="2000" b="1" spc="-140" dirty="0">
                <a:solidFill>
                  <a:srgbClr val="0099FF"/>
                </a:solidFill>
                <a:latin typeface="Arial"/>
                <a:cs typeface="Arial"/>
              </a:rPr>
              <a:t>dovrà </a:t>
            </a:r>
            <a:r>
              <a:rPr sz="2000" b="1" spc="-175" dirty="0">
                <a:solidFill>
                  <a:srgbClr val="0099FF"/>
                </a:solidFill>
                <a:latin typeface="Arial"/>
                <a:cs typeface="Arial"/>
              </a:rPr>
              <a:t>essere 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firmato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dal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Dirigente</a:t>
            </a:r>
            <a:r>
              <a:rPr sz="2000" b="1" spc="-20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Scolastico.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Gia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dallo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scorso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anno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scolastico </a:t>
            </a:r>
            <a:r>
              <a:rPr sz="2000" b="1" dirty="0">
                <a:solidFill>
                  <a:srgbClr val="0099FF"/>
                </a:solidFill>
                <a:latin typeface="Carlito"/>
                <a:cs typeface="Carlito"/>
              </a:rPr>
              <a:t>è </a:t>
            </a:r>
            <a:r>
              <a:rPr sz="2000" b="1" spc="-10" dirty="0">
                <a:solidFill>
                  <a:srgbClr val="0099FF"/>
                </a:solidFill>
                <a:latin typeface="Carlito"/>
                <a:cs typeface="Carlito"/>
              </a:rPr>
              <a:t>previsto</a:t>
            </a:r>
            <a:r>
              <a:rPr sz="2000" b="1" spc="-85" dirty="0">
                <a:solidFill>
                  <a:srgbClr val="0099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99FF"/>
                </a:solidFill>
                <a:latin typeface="Carlito"/>
                <a:cs typeface="Carlito"/>
              </a:rPr>
              <a:t>che:</a:t>
            </a:r>
            <a:endParaRPr sz="2000">
              <a:latin typeface="Carlito"/>
              <a:cs typeface="Carlito"/>
            </a:endParaRPr>
          </a:p>
          <a:p>
            <a:pPr marL="12700" marR="185420">
              <a:lnSpc>
                <a:spcPct val="150000"/>
              </a:lnSpc>
            </a:pP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Al </a:t>
            </a:r>
            <a:r>
              <a:rPr sz="2000" b="1" i="1" spc="-105" dirty="0">
                <a:solidFill>
                  <a:srgbClr val="FF0000"/>
                </a:solidFill>
                <a:latin typeface="Arial"/>
                <a:cs typeface="Arial"/>
              </a:rPr>
              <a:t>fine </a:t>
            </a:r>
            <a:r>
              <a:rPr sz="2000" b="1" i="1" spc="-114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sz="2000" b="1" i="1" spc="-180" dirty="0">
                <a:solidFill>
                  <a:srgbClr val="FF0000"/>
                </a:solidFill>
                <a:latin typeface="Arial"/>
                <a:cs typeface="Arial"/>
              </a:rPr>
              <a:t>riconoscere </a:t>
            </a:r>
            <a:r>
              <a:rPr sz="2000" b="1" i="1" spc="-130" dirty="0">
                <a:solidFill>
                  <a:srgbClr val="FF0000"/>
                </a:solidFill>
                <a:latin typeface="Arial"/>
                <a:cs typeface="Arial"/>
              </a:rPr>
              <a:t>l’impegno </a:t>
            </a:r>
            <a:r>
              <a:rPr sz="2000" b="1" i="1" spc="-120" dirty="0">
                <a:solidFill>
                  <a:srgbClr val="FF0000"/>
                </a:solidFill>
                <a:latin typeface="Arial"/>
                <a:cs typeface="Arial"/>
              </a:rPr>
              <a:t>del </a:t>
            </a:r>
            <a:r>
              <a:rPr sz="2000" b="1" i="1" spc="-145" dirty="0">
                <a:solidFill>
                  <a:srgbClr val="FF0000"/>
                </a:solidFill>
                <a:latin typeface="Arial"/>
                <a:cs typeface="Arial"/>
              </a:rPr>
              <a:t>Tutor </a:t>
            </a:r>
            <a:r>
              <a:rPr sz="2000" b="1" i="1" spc="-110" dirty="0">
                <a:solidFill>
                  <a:srgbClr val="FF0000"/>
                </a:solidFill>
                <a:latin typeface="Arial"/>
                <a:cs typeface="Arial"/>
              </a:rPr>
              <a:t>durante </a:t>
            </a:r>
            <a:r>
              <a:rPr sz="2000" b="1" i="1" spc="-130" dirty="0">
                <a:solidFill>
                  <a:srgbClr val="FF0000"/>
                </a:solidFill>
                <a:latin typeface="Arial"/>
                <a:cs typeface="Arial"/>
              </a:rPr>
              <a:t>l’anno </a:t>
            </a:r>
            <a:r>
              <a:rPr sz="2000" b="1" i="1" spc="-114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sz="2000" b="1" i="1" spc="-130" dirty="0">
                <a:solidFill>
                  <a:srgbClr val="FF0000"/>
                </a:solidFill>
                <a:latin typeface="Arial"/>
                <a:cs typeface="Arial"/>
              </a:rPr>
              <a:t>prova e </a:t>
            </a:r>
            <a:r>
              <a:rPr sz="2000" b="1" i="1" spc="-114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sz="2000" b="1" i="1" spc="-120" dirty="0">
                <a:solidFill>
                  <a:srgbClr val="FF0000"/>
                </a:solidFill>
                <a:latin typeface="Arial"/>
                <a:cs typeface="Arial"/>
              </a:rPr>
              <a:t>formazione, 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le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attività </a:t>
            </a:r>
            <a:r>
              <a:rPr sz="2000" b="1" i="1" spc="-10" dirty="0">
                <a:solidFill>
                  <a:srgbClr val="FF0000"/>
                </a:solidFill>
                <a:latin typeface="Carlito"/>
                <a:cs typeface="Carlito"/>
              </a:rPr>
              <a:t>svolte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(progettazione, osservazione, documentazione) potranno</a:t>
            </a:r>
            <a:r>
              <a:rPr sz="2000" b="1" i="1" spc="-1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essere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i="1" spc="-15" dirty="0">
                <a:solidFill>
                  <a:srgbClr val="FF0000"/>
                </a:solidFill>
                <a:latin typeface="Carlito"/>
                <a:cs typeface="Carlito"/>
              </a:rPr>
              <a:t>attestate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e </a:t>
            </a:r>
            <a:r>
              <a:rPr sz="2000" b="1" i="1" spc="-10" dirty="0">
                <a:solidFill>
                  <a:srgbClr val="FF0000"/>
                </a:solidFill>
                <a:latin typeface="Carlito"/>
                <a:cs typeface="Carlito"/>
              </a:rPr>
              <a:t>riconosciute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dal </a:t>
            </a:r>
            <a:r>
              <a:rPr sz="2000" b="1" i="1" spc="-10" dirty="0">
                <a:solidFill>
                  <a:srgbClr val="FF0000"/>
                </a:solidFill>
                <a:latin typeface="Carlito"/>
                <a:cs typeface="Carlito"/>
              </a:rPr>
              <a:t>Dirigente Scolastico come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iniziative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2000" b="1" i="1" spc="-11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formazione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i="1" spc="-140" dirty="0">
                <a:solidFill>
                  <a:srgbClr val="FF0000"/>
                </a:solidFill>
                <a:latin typeface="Arial"/>
                <a:cs typeface="Arial"/>
              </a:rPr>
              <a:t>previste </a:t>
            </a:r>
            <a:r>
              <a:rPr sz="2000" b="1" i="1" spc="-80" dirty="0">
                <a:solidFill>
                  <a:srgbClr val="FF0000"/>
                </a:solidFill>
                <a:latin typeface="Arial"/>
                <a:cs typeface="Arial"/>
              </a:rPr>
              <a:t>dall’art.1 </a:t>
            </a:r>
            <a:r>
              <a:rPr sz="2000" b="1" i="1" spc="-180" dirty="0">
                <a:solidFill>
                  <a:srgbClr val="FF0000"/>
                </a:solidFill>
                <a:latin typeface="Arial"/>
                <a:cs typeface="Arial"/>
              </a:rPr>
              <a:t>comma </a:t>
            </a:r>
            <a:r>
              <a:rPr sz="2000" b="1" i="1" spc="-95" dirty="0">
                <a:solidFill>
                  <a:srgbClr val="FF0000"/>
                </a:solidFill>
                <a:latin typeface="Arial"/>
                <a:cs typeface="Arial"/>
              </a:rPr>
              <a:t>124 della</a:t>
            </a:r>
            <a:r>
              <a:rPr sz="2000" b="1" i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70" dirty="0">
                <a:solidFill>
                  <a:srgbClr val="FF0000"/>
                </a:solidFill>
                <a:latin typeface="Arial"/>
                <a:cs typeface="Arial"/>
              </a:rPr>
              <a:t>L.107/2015</a:t>
            </a:r>
            <a:r>
              <a:rPr sz="2000" b="1" i="1" spc="-70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9" y="564007"/>
            <a:ext cx="8604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Chi non </a:t>
            </a:r>
            <a:r>
              <a:rPr sz="3200" b="1" spc="-15" dirty="0">
                <a:latin typeface="Carlito"/>
                <a:cs typeface="Carlito"/>
              </a:rPr>
              <a:t>deve </a:t>
            </a:r>
            <a:r>
              <a:rPr sz="3200" b="1" spc="-20" dirty="0">
                <a:latin typeface="Carlito"/>
                <a:cs typeface="Carlito"/>
              </a:rPr>
              <a:t>svolgere </a:t>
            </a:r>
            <a:r>
              <a:rPr sz="3200" b="1" spc="-210" dirty="0">
                <a:latin typeface="Arial"/>
                <a:cs typeface="Arial"/>
              </a:rPr>
              <a:t>l’anno </a:t>
            </a:r>
            <a:r>
              <a:rPr sz="3200" b="1" spc="-5" dirty="0">
                <a:latin typeface="Carlito"/>
                <a:cs typeface="Carlito"/>
              </a:rPr>
              <a:t>di formazione </a:t>
            </a:r>
            <a:r>
              <a:rPr sz="3200" b="1" dirty="0">
                <a:latin typeface="Carlito"/>
                <a:cs typeface="Carlito"/>
              </a:rPr>
              <a:t>e</a:t>
            </a:r>
            <a:r>
              <a:rPr sz="3200" b="1" spc="5" dirty="0">
                <a:latin typeface="Carlito"/>
                <a:cs typeface="Carlito"/>
              </a:rPr>
              <a:t> </a:t>
            </a:r>
            <a:r>
              <a:rPr sz="3200" b="1" spc="-20" dirty="0">
                <a:latin typeface="Carlito"/>
                <a:cs typeface="Carlito"/>
              </a:rPr>
              <a:t>prova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474724"/>
            <a:ext cx="8809990" cy="324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083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26416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Carlito"/>
                <a:cs typeface="Carlito"/>
              </a:rPr>
              <a:t> C</a:t>
            </a:r>
            <a:r>
              <a:rPr sz="2000" b="1" spc="-5" dirty="0" smtClean="0">
                <a:solidFill>
                  <a:srgbClr val="FF0000"/>
                </a:solidFill>
                <a:latin typeface="Carlito"/>
                <a:cs typeface="Carlito"/>
              </a:rPr>
              <a:t>hi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ha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già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svolto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il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periodo di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formazione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e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prova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nello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stesso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ordine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e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grado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di 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nuova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immissione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in</a:t>
            </a:r>
            <a:r>
              <a:rPr sz="2000" b="1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ruolo;</a:t>
            </a:r>
            <a:endParaRPr sz="2000" dirty="0">
              <a:latin typeface="Carlito"/>
              <a:cs typeface="Carlito"/>
            </a:endParaRPr>
          </a:p>
          <a:p>
            <a:pPr marL="12700" marR="6350">
              <a:lnSpc>
                <a:spcPct val="100000"/>
              </a:lnSpc>
              <a:spcBef>
                <a:spcPts val="1260"/>
              </a:spcBef>
              <a:buAutoNum type="alphaLcPeriod"/>
              <a:tabLst>
                <a:tab pos="282575" algn="l"/>
              </a:tabLst>
            </a:pPr>
            <a:r>
              <a:rPr lang="it-IT" sz="2000" b="1" spc="-5" dirty="0" smtClean="0">
                <a:solidFill>
                  <a:srgbClr val="3333CC"/>
                </a:solidFill>
                <a:latin typeface="Carlito"/>
                <a:cs typeface="Carlito"/>
              </a:rPr>
              <a:t> C</a:t>
            </a:r>
            <a:r>
              <a:rPr sz="2000" b="1" spc="-5" dirty="0" smtClean="0">
                <a:solidFill>
                  <a:srgbClr val="3333CC"/>
                </a:solidFill>
                <a:latin typeface="Carlito"/>
                <a:cs typeface="Carlito"/>
              </a:rPr>
              <a:t>hi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ha </a:t>
            </a:r>
            <a:r>
              <a:rPr sz="2000" b="1" spc="-10" dirty="0">
                <a:solidFill>
                  <a:srgbClr val="3333CC"/>
                </a:solidFill>
                <a:latin typeface="Carlito"/>
                <a:cs typeface="Carlito"/>
              </a:rPr>
              <a:t>ottenuto il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passaggio di </a:t>
            </a:r>
            <a:r>
              <a:rPr sz="2000" b="1" spc="-5" dirty="0">
                <a:solidFill>
                  <a:srgbClr val="3333CC"/>
                </a:solidFill>
                <a:latin typeface="Carlito"/>
                <a:cs typeface="Carlito"/>
              </a:rPr>
              <a:t>ruolo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e </a:t>
            </a:r>
            <a:r>
              <a:rPr sz="2000" b="1" spc="-5" dirty="0">
                <a:solidFill>
                  <a:srgbClr val="3333CC"/>
                </a:solidFill>
                <a:latin typeface="Carlito"/>
                <a:cs typeface="Carlito"/>
              </a:rPr>
              <a:t>abbia già </a:t>
            </a:r>
            <a:r>
              <a:rPr sz="2000" b="1" spc="-15" dirty="0">
                <a:solidFill>
                  <a:srgbClr val="3333CC"/>
                </a:solidFill>
                <a:latin typeface="Carlito"/>
                <a:cs typeface="Carlito"/>
              </a:rPr>
              <a:t>svolto </a:t>
            </a:r>
            <a:r>
              <a:rPr sz="2000" b="1" spc="-10" dirty="0">
                <a:solidFill>
                  <a:srgbClr val="3333CC"/>
                </a:solidFill>
                <a:latin typeface="Carlito"/>
                <a:cs typeface="Carlito"/>
              </a:rPr>
              <a:t>il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periodo di </a:t>
            </a:r>
            <a:r>
              <a:rPr sz="2000" b="1" spc="-10" dirty="0">
                <a:solidFill>
                  <a:srgbClr val="3333CC"/>
                </a:solidFill>
                <a:latin typeface="Carlito"/>
                <a:cs typeface="Carlito"/>
              </a:rPr>
              <a:t>formazione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e  </a:t>
            </a:r>
            <a:r>
              <a:rPr sz="2000" b="1" spc="-10" dirty="0">
                <a:solidFill>
                  <a:srgbClr val="3333CC"/>
                </a:solidFill>
                <a:latin typeface="Carlito"/>
                <a:cs typeface="Carlito"/>
              </a:rPr>
              <a:t>prova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nel </a:t>
            </a:r>
            <a:r>
              <a:rPr sz="2000" b="1" spc="-5" dirty="0">
                <a:solidFill>
                  <a:srgbClr val="3333CC"/>
                </a:solidFill>
                <a:latin typeface="Carlito"/>
                <a:cs typeface="Carlito"/>
              </a:rPr>
              <a:t>medesimo ordine </a:t>
            </a:r>
            <a:r>
              <a:rPr sz="2000" b="1" dirty="0">
                <a:solidFill>
                  <a:srgbClr val="3333CC"/>
                </a:solidFill>
                <a:latin typeface="Carlito"/>
                <a:cs typeface="Carlito"/>
              </a:rPr>
              <a:t>e</a:t>
            </a:r>
            <a:r>
              <a:rPr sz="2000" b="1" spc="-45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Carlito"/>
                <a:cs typeface="Carlito"/>
              </a:rPr>
              <a:t>grado;</a:t>
            </a:r>
            <a:endParaRPr sz="2000" dirty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269240" algn="l"/>
              </a:tabLst>
            </a:pPr>
            <a:r>
              <a:rPr lang="it-IT" sz="2000" b="1" spc="-10" dirty="0" smtClean="0">
                <a:solidFill>
                  <a:srgbClr val="00AF50"/>
                </a:solidFill>
                <a:latin typeface="Carlito"/>
                <a:cs typeface="Carlito"/>
              </a:rPr>
              <a:t> D</a:t>
            </a:r>
            <a:r>
              <a:rPr sz="2000" b="1" spc="-10" dirty="0" err="1" smtClean="0">
                <a:solidFill>
                  <a:srgbClr val="00AF50"/>
                </a:solidFill>
                <a:latin typeface="Carlito"/>
                <a:cs typeface="Carlito"/>
              </a:rPr>
              <a:t>estinatario</a:t>
            </a:r>
            <a:r>
              <a:rPr sz="2000" b="1" spc="-10" dirty="0" smtClean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di 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nuova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assunzione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tempo indeterminato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che abbia già </a:t>
            </a:r>
            <a:r>
              <a:rPr sz="2000" b="1" spc="-15" dirty="0">
                <a:solidFill>
                  <a:srgbClr val="00AF50"/>
                </a:solidFill>
                <a:latin typeface="Carlito"/>
                <a:cs typeface="Carlito"/>
              </a:rPr>
              <a:t>svolto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il 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periodo di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formazione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e 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prova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nello </a:t>
            </a:r>
            <a:r>
              <a:rPr sz="2000" b="1" spc="-15" dirty="0">
                <a:solidFill>
                  <a:srgbClr val="00AF50"/>
                </a:solidFill>
                <a:latin typeface="Carlito"/>
                <a:cs typeface="Carlito"/>
              </a:rPr>
              <a:t>stesso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ordine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e </a:t>
            </a:r>
            <a:r>
              <a:rPr sz="2000" b="1" spc="-15" dirty="0">
                <a:solidFill>
                  <a:srgbClr val="00AF50"/>
                </a:solidFill>
                <a:latin typeface="Carlito"/>
                <a:cs typeface="Carlito"/>
              </a:rPr>
              <a:t>grado, 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compreso </a:t>
            </a:r>
            <a:r>
              <a:rPr sz="2000" b="1" spc="-114" dirty="0">
                <a:solidFill>
                  <a:srgbClr val="00AF50"/>
                </a:solidFill>
                <a:latin typeface="Arial"/>
                <a:cs typeface="Arial"/>
              </a:rPr>
              <a:t>l’eventuale  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percorso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FIT </a:t>
            </a:r>
            <a:r>
              <a:rPr sz="2000" b="1" spc="-20" dirty="0">
                <a:solidFill>
                  <a:srgbClr val="00AF50"/>
                </a:solidFill>
                <a:latin typeface="Carlito"/>
                <a:cs typeface="Carlito"/>
              </a:rPr>
              <a:t>ex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DDG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 85/2018;</a:t>
            </a:r>
            <a:endParaRPr sz="2000" dirty="0">
              <a:latin typeface="Carlito"/>
              <a:cs typeface="Carlito"/>
            </a:endParaRPr>
          </a:p>
          <a:p>
            <a:pPr marL="12700" marR="5715" algn="just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293370" algn="l"/>
              </a:tabLst>
            </a:pPr>
            <a:r>
              <a:rPr lang="it-IT" sz="2000" b="1" spc="-5" dirty="0" smtClean="0">
                <a:solidFill>
                  <a:srgbClr val="FF6600"/>
                </a:solidFill>
                <a:latin typeface="Carlito"/>
                <a:cs typeface="Carlito"/>
              </a:rPr>
              <a:t> G</a:t>
            </a:r>
            <a:r>
              <a:rPr sz="2000" b="1" spc="-5" dirty="0" err="1" smtClean="0">
                <a:solidFill>
                  <a:srgbClr val="FF6600"/>
                </a:solidFill>
                <a:latin typeface="Carlito"/>
                <a:cs typeface="Carlito"/>
              </a:rPr>
              <a:t>ià</a:t>
            </a:r>
            <a:r>
              <a:rPr sz="2000" b="1" spc="-5" dirty="0" smtClean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immesso 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in ruolo con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riserva,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che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abbiano </a:t>
            </a:r>
            <a:r>
              <a:rPr sz="2000" b="1" spc="-15" dirty="0">
                <a:solidFill>
                  <a:srgbClr val="FF6600"/>
                </a:solidFill>
                <a:latin typeface="Carlito"/>
                <a:cs typeface="Carlito"/>
              </a:rPr>
              <a:t>superato 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positivamente </a:t>
            </a:r>
            <a:r>
              <a:rPr sz="2000" b="1" spc="-135" dirty="0">
                <a:solidFill>
                  <a:srgbClr val="FF6600"/>
                </a:solidFill>
                <a:latin typeface="Arial"/>
                <a:cs typeface="Arial"/>
              </a:rPr>
              <a:t>l’anno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di 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formazione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e di </a:t>
            </a:r>
            <a:r>
              <a:rPr sz="2000" b="1" spc="-15" dirty="0">
                <a:solidFill>
                  <a:srgbClr val="FF6600"/>
                </a:solidFill>
                <a:latin typeface="Carlito"/>
                <a:cs typeface="Carlito"/>
              </a:rPr>
              <a:t>prova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e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siano 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nuovamente assunto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da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Concorso 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straordinario</a:t>
            </a:r>
            <a:r>
              <a:rPr sz="2000" b="1" spc="30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2018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698872"/>
            <a:ext cx="8809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195" algn="l"/>
                <a:tab pos="1544320" algn="l"/>
                <a:tab pos="1849120" algn="l"/>
                <a:tab pos="2923540" algn="l"/>
                <a:tab pos="3453765" algn="l"/>
                <a:tab pos="3754120" algn="l"/>
                <a:tab pos="5038090" algn="l"/>
                <a:tab pos="5807710" algn="l"/>
                <a:tab pos="6638290" algn="l"/>
                <a:tab pos="7781290" algn="l"/>
                <a:tab pos="8282940" algn="l"/>
              </a:tabLst>
            </a:pP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per	i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n</a:t>
            </a:r>
            <a:r>
              <a:rPr sz="2000" b="1" spc="-35" dirty="0">
                <a:solidFill>
                  <a:srgbClr val="FF6600"/>
                </a:solidFill>
                <a:latin typeface="Carlito"/>
                <a:cs typeface="Carlito"/>
              </a:rPr>
              <a:t>f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anz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i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a	e	prima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r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ia	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p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e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r	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i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l	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me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d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es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i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m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o	</a:t>
            </a:r>
            <a:r>
              <a:rPr sz="2000" b="1" spc="-10" dirty="0">
                <a:solidFill>
                  <a:srgbClr val="FF6600"/>
                </a:solidFill>
                <a:latin typeface="Carlito"/>
                <a:cs typeface="Carlito"/>
              </a:rPr>
              <a:t>p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o</a:t>
            </a:r>
            <a:r>
              <a:rPr sz="2000" b="1" spc="-20" dirty="0">
                <a:solidFill>
                  <a:srgbClr val="FF6600"/>
                </a:solidFill>
                <a:latin typeface="Carlito"/>
                <a:cs typeface="Carlito"/>
              </a:rPr>
              <a:t>s</a:t>
            </a:r>
            <a:r>
              <a:rPr sz="2000" b="1" spc="-25" dirty="0">
                <a:solidFill>
                  <a:srgbClr val="FF6600"/>
                </a:solidFill>
                <a:latin typeface="Carlito"/>
                <a:cs typeface="Carlito"/>
              </a:rPr>
              <a:t>t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o	(</a:t>
            </a:r>
            <a:r>
              <a:rPr sz="2000" b="1" spc="-25" dirty="0">
                <a:solidFill>
                  <a:srgbClr val="FF6600"/>
                </a:solidFill>
                <a:latin typeface="Carlito"/>
                <a:cs typeface="Carlito"/>
              </a:rPr>
              <a:t>c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ome	p</a:t>
            </a:r>
            <a:r>
              <a:rPr sz="2000" b="1" spc="-25" dirty="0">
                <a:solidFill>
                  <a:srgbClr val="FF6600"/>
                </a:solidFill>
                <a:latin typeface="Carlito"/>
                <a:cs typeface="Carlito"/>
              </a:rPr>
              <a:t>r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ecis</a:t>
            </a:r>
            <a:r>
              <a:rPr sz="2000" b="1" spc="-25" dirty="0">
                <a:solidFill>
                  <a:srgbClr val="FF6600"/>
                </a:solidFill>
                <a:latin typeface="Carlito"/>
                <a:cs typeface="Carlito"/>
              </a:rPr>
              <a:t>at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o	dal	</a:t>
            </a:r>
            <a:r>
              <a:rPr sz="2000" b="1" spc="-55" dirty="0">
                <a:solidFill>
                  <a:srgbClr val="FF6600"/>
                </a:solidFill>
                <a:latin typeface="Carlito"/>
                <a:cs typeface="Carlito"/>
              </a:rPr>
              <a:t>D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.M.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851857"/>
            <a:ext cx="8811260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17/10/2018, </a:t>
            </a:r>
            <a:r>
              <a:rPr sz="2000" b="1" spc="-5" dirty="0">
                <a:solidFill>
                  <a:srgbClr val="FF6600"/>
                </a:solidFill>
                <a:latin typeface="Carlito"/>
                <a:cs typeface="Carlito"/>
              </a:rPr>
              <a:t>art.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10, c.</a:t>
            </a:r>
            <a:r>
              <a:rPr sz="2000" b="1" spc="-80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6600"/>
                </a:solidFill>
                <a:latin typeface="Carlito"/>
                <a:cs typeface="Carlito"/>
              </a:rPr>
              <a:t>5);</a:t>
            </a:r>
            <a:endParaRPr sz="2000" dirty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e. </a:t>
            </a:r>
            <a:r>
              <a:rPr lang="it-IT" sz="2000" b="1" spc="-5" dirty="0" smtClean="0">
                <a:solidFill>
                  <a:srgbClr val="9933FF"/>
                </a:solidFill>
                <a:latin typeface="Carlito"/>
                <a:cs typeface="Carlito"/>
              </a:rPr>
              <a:t>C</a:t>
            </a:r>
            <a:r>
              <a:rPr sz="2000" b="1" spc="-5" dirty="0" smtClean="0">
                <a:solidFill>
                  <a:srgbClr val="9933FF"/>
                </a:solidFill>
                <a:latin typeface="Carlito"/>
                <a:cs typeface="Carlito"/>
              </a:rPr>
              <a:t>hi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ha </a:t>
            </a:r>
            <a:r>
              <a:rPr sz="2000" b="1" spc="-15" dirty="0">
                <a:solidFill>
                  <a:srgbClr val="9933FF"/>
                </a:solidFill>
                <a:latin typeface="Carlito"/>
                <a:cs typeface="Carlito"/>
              </a:rPr>
              <a:t>ottenuto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il </a:t>
            </a:r>
            <a:r>
              <a:rPr sz="2000" b="1" spc="-15" dirty="0">
                <a:solidFill>
                  <a:srgbClr val="9933FF"/>
                </a:solidFill>
                <a:latin typeface="Carlito"/>
                <a:cs typeface="Carlito"/>
              </a:rPr>
              <a:t>trasferimento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da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posto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comune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sostegno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e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viceversa  </a:t>
            </a:r>
            <a:r>
              <a:rPr sz="2000" b="1" spc="-110" dirty="0">
                <a:solidFill>
                  <a:srgbClr val="9933FF"/>
                </a:solidFill>
                <a:latin typeface="Arial"/>
                <a:cs typeface="Arial"/>
              </a:rPr>
              <a:t>nell’ambito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del medesimo ordine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e </a:t>
            </a:r>
            <a:r>
              <a:rPr sz="2000" b="1" spc="-20" dirty="0">
                <a:solidFill>
                  <a:srgbClr val="9933FF"/>
                </a:solidFill>
                <a:latin typeface="Carlito"/>
                <a:cs typeface="Carlito"/>
              </a:rPr>
              <a:t>grado,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nonché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i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docenti già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titolari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di </a:t>
            </a:r>
            <a:r>
              <a:rPr sz="2000" b="1" spc="-15" dirty="0">
                <a:solidFill>
                  <a:srgbClr val="9933FF"/>
                </a:solidFill>
                <a:latin typeface="Carlito"/>
                <a:cs typeface="Carlito"/>
              </a:rPr>
              <a:t>posto 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comune/sostegno destinatari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di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nuova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assunzione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tempo indeterminato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da </a:t>
            </a:r>
            <a:r>
              <a:rPr sz="2000" b="1" spc="-15" dirty="0">
                <a:solidFill>
                  <a:srgbClr val="9933FF"/>
                </a:solidFill>
                <a:latin typeface="Carlito"/>
                <a:cs typeface="Carlito"/>
              </a:rPr>
              <a:t>altra 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procedura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concorsuale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su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posto comune/sostegno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del </a:t>
            </a:r>
            <a:r>
              <a:rPr sz="2000" b="1" spc="-5" dirty="0">
                <a:solidFill>
                  <a:srgbClr val="9933FF"/>
                </a:solidFill>
                <a:latin typeface="Carlito"/>
                <a:cs typeface="Carlito"/>
              </a:rPr>
              <a:t>medesimo ordine </a:t>
            </a:r>
            <a:r>
              <a:rPr sz="2000" b="1" dirty="0">
                <a:solidFill>
                  <a:srgbClr val="9933FF"/>
                </a:solidFill>
                <a:latin typeface="Carlito"/>
                <a:cs typeface="Carlito"/>
              </a:rPr>
              <a:t>e</a:t>
            </a:r>
            <a:r>
              <a:rPr sz="2000" b="1" spc="-35" dirty="0">
                <a:solidFill>
                  <a:srgbClr val="9933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9933FF"/>
                </a:solidFill>
                <a:latin typeface="Carlito"/>
                <a:cs typeface="Carlito"/>
              </a:rPr>
              <a:t>grado.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438" y="564007"/>
            <a:ext cx="2136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DOCENTI</a:t>
            </a:r>
            <a:r>
              <a:rPr sz="3200" b="1" spc="-6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FIT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402720"/>
            <a:ext cx="8547100" cy="450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751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i docenti,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assunti con </a:t>
            </a:r>
            <a:r>
              <a:rPr sz="2800" b="1" spc="-25" dirty="0">
                <a:solidFill>
                  <a:srgbClr val="0000FF"/>
                </a:solidFill>
                <a:latin typeface="Carlito"/>
                <a:cs typeface="Carlito"/>
              </a:rPr>
              <a:t>contratto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a </a:t>
            </a:r>
            <a:r>
              <a:rPr sz="2800" b="1" spc="-15" dirty="0">
                <a:solidFill>
                  <a:srgbClr val="0000FF"/>
                </a:solidFill>
                <a:latin typeface="Carlito"/>
                <a:cs typeface="Carlito"/>
              </a:rPr>
              <a:t>tempo determinato  </a:t>
            </a:r>
            <a:r>
              <a:rPr sz="2800" b="1" spc="-165" dirty="0">
                <a:solidFill>
                  <a:srgbClr val="0000FF"/>
                </a:solidFill>
                <a:latin typeface="Arial"/>
                <a:cs typeface="Arial"/>
              </a:rPr>
              <a:t>nell’a.s.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2018/2019 da </a:t>
            </a:r>
            <a:r>
              <a:rPr sz="2800" b="1" spc="-35" dirty="0">
                <a:solidFill>
                  <a:srgbClr val="0000FF"/>
                </a:solidFill>
                <a:latin typeface="Carlito"/>
                <a:cs typeface="Carlito"/>
              </a:rPr>
              <a:t>D.D.G.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n.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85/2018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e per i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quali 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sia </a:t>
            </a:r>
            <a:r>
              <a:rPr sz="2800" b="1" spc="-25" dirty="0">
                <a:solidFill>
                  <a:srgbClr val="0000FF"/>
                </a:solidFill>
                <a:latin typeface="Carlito"/>
                <a:cs typeface="Carlito"/>
              </a:rPr>
              <a:t>stato prorogato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il periodo di </a:t>
            </a:r>
            <a:r>
              <a:rPr sz="2800" b="1" spc="-25" dirty="0">
                <a:solidFill>
                  <a:srgbClr val="0000FF"/>
                </a:solidFill>
                <a:latin typeface="Carlito"/>
                <a:cs typeface="Carlito"/>
              </a:rPr>
              <a:t>prova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o in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caso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di 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valutazione </a:t>
            </a:r>
            <a:r>
              <a:rPr sz="2800" b="1" spc="-20" dirty="0">
                <a:solidFill>
                  <a:srgbClr val="0000FF"/>
                </a:solidFill>
                <a:latin typeface="Carlito"/>
                <a:cs typeface="Carlito"/>
              </a:rPr>
              <a:t>negativa, </a:t>
            </a:r>
            <a:r>
              <a:rPr sz="2800" b="1" spc="-15" dirty="0">
                <a:solidFill>
                  <a:srgbClr val="0000FF"/>
                </a:solidFill>
                <a:latin typeface="Carlito"/>
                <a:cs typeface="Carlito"/>
              </a:rPr>
              <a:t>dovranno </a:t>
            </a:r>
            <a:r>
              <a:rPr sz="2800" b="1" spc="-25" dirty="0">
                <a:solidFill>
                  <a:srgbClr val="0000FF"/>
                </a:solidFill>
                <a:latin typeface="Carlito"/>
                <a:cs typeface="Carlito"/>
              </a:rPr>
              <a:t>svolgere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o </a:t>
            </a:r>
            <a:r>
              <a:rPr sz="2800" b="1" spc="-20" dirty="0">
                <a:solidFill>
                  <a:srgbClr val="0000FF"/>
                </a:solidFill>
                <a:latin typeface="Carlito"/>
                <a:cs typeface="Carlito"/>
              </a:rPr>
              <a:t>ripetere</a:t>
            </a:r>
            <a:r>
              <a:rPr sz="2800" b="1" spc="23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il</a:t>
            </a:r>
            <a:endParaRPr sz="2800">
              <a:latin typeface="Carlito"/>
              <a:cs typeface="Carlito"/>
            </a:endParaRPr>
          </a:p>
          <a:p>
            <a:pPr marL="355600" marR="5080">
              <a:lnSpc>
                <a:spcPct val="150000"/>
              </a:lnSpc>
            </a:pP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periodo di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formazione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e </a:t>
            </a:r>
            <a:r>
              <a:rPr sz="2800" b="1" spc="-25" dirty="0">
                <a:solidFill>
                  <a:srgbClr val="0000FF"/>
                </a:solidFill>
                <a:latin typeface="Carlito"/>
                <a:cs typeface="Carlito"/>
              </a:rPr>
              <a:t>prova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secondo </a:t>
            </a:r>
            <a:r>
              <a:rPr sz="2800" b="1" spc="-15" dirty="0">
                <a:solidFill>
                  <a:srgbClr val="0000FF"/>
                </a:solidFill>
                <a:latin typeface="Carlito"/>
                <a:cs typeface="Carlito"/>
              </a:rPr>
              <a:t>quanto </a:t>
            </a:r>
            <a:r>
              <a:rPr sz="2800" b="1" spc="-20" dirty="0">
                <a:solidFill>
                  <a:srgbClr val="0000FF"/>
                </a:solidFill>
                <a:latin typeface="Carlito"/>
                <a:cs typeface="Carlito"/>
              </a:rPr>
              <a:t>previsto 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dalla </a:t>
            </a:r>
            <a:r>
              <a:rPr sz="2800" b="1" spc="-10" dirty="0">
                <a:solidFill>
                  <a:srgbClr val="0000FF"/>
                </a:solidFill>
                <a:latin typeface="Carlito"/>
                <a:cs typeface="Carlito"/>
              </a:rPr>
              <a:t>nota AOODGPER </a:t>
            </a:r>
            <a:r>
              <a:rPr sz="2800" b="1" spc="-15" dirty="0">
                <a:solidFill>
                  <a:srgbClr val="0000FF"/>
                </a:solidFill>
                <a:latin typeface="Carlito"/>
                <a:cs typeface="Carlito"/>
              </a:rPr>
              <a:t>prot.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n. 41693 del 21/09/2018 -  </a:t>
            </a:r>
            <a:r>
              <a:rPr sz="2800" b="1" spc="-15" dirty="0">
                <a:solidFill>
                  <a:srgbClr val="0000FF"/>
                </a:solidFill>
                <a:latin typeface="Carlito"/>
                <a:cs typeface="Carlito"/>
              </a:rPr>
              <a:t>percorso </a:t>
            </a:r>
            <a:r>
              <a:rPr sz="2800" b="1" spc="-5" dirty="0">
                <a:solidFill>
                  <a:srgbClr val="0000FF"/>
                </a:solidFill>
                <a:latin typeface="Carlito"/>
                <a:cs typeface="Carlito"/>
              </a:rPr>
              <a:t>annuale</a:t>
            </a:r>
            <a:r>
              <a:rPr sz="2800" b="1" spc="3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800" b="1" spc="-65" dirty="0">
                <a:solidFill>
                  <a:srgbClr val="0000FF"/>
                </a:solidFill>
                <a:latin typeface="Carlito"/>
                <a:cs typeface="Carlito"/>
              </a:rPr>
              <a:t>FIT.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3146</Words>
  <Application>Microsoft Office PowerPoint</Application>
  <PresentationFormat>Presentazione su schermo (4:3)</PresentationFormat>
  <Paragraphs>461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Office Theme</vt:lpstr>
      <vt:lpstr> SCUOLA SECONDARIA DI PRIMO GRADO          “G. CARDUCCI” </vt:lpstr>
      <vt:lpstr>Il Piano di formazione</vt:lpstr>
      <vt:lpstr>Documenti di riferimento</vt:lpstr>
      <vt:lpstr>Caratteristiche del modello formativo</vt:lpstr>
      <vt:lpstr>Punti di forza del piano di formazione docenti neoassunti</vt:lpstr>
      <vt:lpstr>Punti di forza del nuovo piano di formazione docenti neoassunti</vt:lpstr>
      <vt:lpstr>I destinatari del piano di formazione</vt:lpstr>
      <vt:lpstr>Chi non deve svolgere l’anno di formazione e prova</vt:lpstr>
      <vt:lpstr>DOCENTI FIT</vt:lpstr>
      <vt:lpstr>Superamento del periodo di formazione</vt:lpstr>
      <vt:lpstr>Cosa rientra nei 180 gg.</vt:lpstr>
      <vt:lpstr>Cosa rientra nei 120 gg.</vt:lpstr>
      <vt:lpstr>Novità 2019-20 dalla Circolare MIUR</vt:lpstr>
      <vt:lpstr>Alcuni approfondimenti in merito a…..</vt:lpstr>
      <vt:lpstr>Obblighi di servizio</vt:lpstr>
      <vt:lpstr>Attività di insegnamento art. 28 CCNL</vt:lpstr>
      <vt:lpstr>Attività funzionali all’insegnamento art. 29 CCNL</vt:lpstr>
      <vt:lpstr>Attività funzionali all’insegnamento art. 29 CCNL  Adempimenti individuali</vt:lpstr>
      <vt:lpstr>Attività funzionali all’insegnamento art. 29 CCNL  Attività collegiali c. 3</vt:lpstr>
      <vt:lpstr>Attività funzionali all’insegnamento art. 29 CCNL  Attività collegiali c. 3</vt:lpstr>
      <vt:lpstr>DIRITTI/DOVERI</vt:lpstr>
      <vt:lpstr>DIRITTI</vt:lpstr>
      <vt:lpstr>DOVERI 1</vt:lpstr>
      <vt:lpstr>DOVERI 2</vt:lpstr>
      <vt:lpstr>INDICAZIONI OPERATIVE ESEMPLIFICATIVE:  IL FONDO ESPERO</vt:lpstr>
      <vt:lpstr>I destinatari del piano di formazione  Ambito 4 Provincia di Caltanissetta</vt:lpstr>
      <vt:lpstr>Il Focus del piano: dalla formazione alla  professionalizzazione</vt:lpstr>
      <vt:lpstr>Costruzione del percorso  Documenti a sostegno</vt:lpstr>
      <vt:lpstr>Curricolo formativo professionale</vt:lpstr>
      <vt:lpstr>Diapositiva 30</vt:lpstr>
      <vt:lpstr>Bilancio delle competenze</vt:lpstr>
      <vt:lpstr>Un buon bilancio iniziale aiuta a….</vt:lpstr>
      <vt:lpstr>Tre aree di competenza</vt:lpstr>
      <vt:lpstr>Tre aree di competenza (cit. G. Cerini)</vt:lpstr>
      <vt:lpstr>Dal bilancio delle competenze iniziali al ……</vt:lpstr>
      <vt:lpstr>Il percorso</vt:lpstr>
      <vt:lpstr>Modello della formazione in ingresso  del docente neoassunto D.M. 850/2015</vt:lpstr>
      <vt:lpstr>1. Gli incontri informativi e di accoglienza</vt:lpstr>
      <vt:lpstr>2. I laboratori formativi dedicati</vt:lpstr>
      <vt:lpstr>TEMATICHE D.M. 850/2015 e C.M. 39533/2019</vt:lpstr>
      <vt:lpstr>TEMATICHE SCELTE</vt:lpstr>
      <vt:lpstr>ORGANIZZAZIONE DEI LABORATORI DEDICATI</vt:lpstr>
      <vt:lpstr>Diapositiva 43</vt:lpstr>
      <vt:lpstr>TEMATICHE e ANALISI DEI BISOGNI Laboratori formativi da attivare</vt:lpstr>
      <vt:lpstr>ORGANIZZAZIONE DEI LABORATORI DEDICATI</vt:lpstr>
      <vt:lpstr>ORGANIZZAZIONE DEI LABORATORI DEDICATI</vt:lpstr>
      <vt:lpstr>ORGANIZZAZIONE DEI LABORATORI DEDICATI</vt:lpstr>
      <vt:lpstr>MATERIALI PROPEDEUTICI AI LABORATORI</vt:lpstr>
      <vt:lpstr>Bando esperti</vt:lpstr>
      <vt:lpstr>MODELLO DELLA FORMAZIONE  LABORATORI</vt:lpstr>
      <vt:lpstr>CALENDARIO DEI LABORATORI DEDICATI</vt:lpstr>
      <vt:lpstr>Visite a scuole innovative</vt:lpstr>
      <vt:lpstr>Visite a scuole innovative</vt:lpstr>
      <vt:lpstr>Visite a scuole innovative Ambito 19</vt:lpstr>
      <vt:lpstr>Scuole innovative nell’ Ambito 4</vt:lpstr>
      <vt:lpstr>Docenti assegnati al visiting</vt:lpstr>
      <vt:lpstr>3. Il “peer to peer”</vt:lpstr>
      <vt:lpstr>3. Il “peer to peer”</vt:lpstr>
      <vt:lpstr>3. Il “peer to peer”</vt:lpstr>
      <vt:lpstr>3. Il “peer to peer” – L’osservazione in classe</vt:lpstr>
      <vt:lpstr>Diapositiva 61</vt:lpstr>
      <vt:lpstr>3. Il “peer to peer” – L’osservazione in classe</vt:lpstr>
      <vt:lpstr>Il “peer to peer” – L’osservazione in classe  Strumenti</vt:lpstr>
      <vt:lpstr>Diapositiva 64</vt:lpstr>
      <vt:lpstr>3. TUTOR</vt:lpstr>
      <vt:lpstr>Diapositiva 66</vt:lpstr>
      <vt:lpstr>Diapositiva 67</vt:lpstr>
      <vt:lpstr>Il Dirigente Scolastico  Scuola di servizio</vt:lpstr>
      <vt:lpstr>Formazione on line</vt:lpstr>
      <vt:lpstr>Sessione didattica: 3 fasi</vt:lpstr>
      <vt:lpstr>La piattaforma on line  Questionari</vt:lpstr>
      <vt:lpstr>Portfolio sperimentale  Riassumendo……..</vt:lpstr>
      <vt:lpstr>Bisogni formativi futuri</vt:lpstr>
      <vt:lpstr>Bisogni formativi futuri</vt:lpstr>
      <vt:lpstr>La piattaforma on line  Portfolio sperimentale</vt:lpstr>
      <vt:lpstr>Cronoprogramma NEOASSUNTI</vt:lpstr>
      <vt:lpstr>La piattaforma on line</vt:lpstr>
      <vt:lpstr>La piattaforma on line  Tutor accogliente e scuole polo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in ingresso per i docenti neoassunti 2014/2015: sperimentare un modello  innovativo per l’anno di prova</dc:title>
  <dc:creator>utente</dc:creator>
  <cp:lastModifiedBy>Docente</cp:lastModifiedBy>
  <cp:revision>32</cp:revision>
  <dcterms:created xsi:type="dcterms:W3CDTF">2020-01-22T17:16:26Z</dcterms:created>
  <dcterms:modified xsi:type="dcterms:W3CDTF">2020-01-29T11:30:31Z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2020-01-22T00:00:00Z</vt:filetime>
  </property>
</Properties>
</file>