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401" r:id="rId2"/>
    <p:sldId id="414" r:id="rId3"/>
    <p:sldId id="415" r:id="rId4"/>
    <p:sldId id="301" r:id="rId5"/>
    <p:sldId id="334" r:id="rId6"/>
    <p:sldId id="422" r:id="rId7"/>
    <p:sldId id="423" r:id="rId8"/>
    <p:sldId id="424" r:id="rId9"/>
    <p:sldId id="304" r:id="rId10"/>
    <p:sldId id="306" r:id="rId11"/>
    <p:sldId id="305" r:id="rId12"/>
    <p:sldId id="394" r:id="rId13"/>
    <p:sldId id="307" r:id="rId14"/>
    <p:sldId id="308" r:id="rId15"/>
    <p:sldId id="309" r:id="rId16"/>
    <p:sldId id="312" r:id="rId17"/>
    <p:sldId id="313" r:id="rId18"/>
    <p:sldId id="315" r:id="rId19"/>
    <p:sldId id="316" r:id="rId20"/>
    <p:sldId id="318" r:id="rId21"/>
    <p:sldId id="345" r:id="rId22"/>
    <p:sldId id="314" r:id="rId23"/>
    <p:sldId id="319" r:id="rId24"/>
    <p:sldId id="346" r:id="rId25"/>
    <p:sldId id="347" r:id="rId26"/>
    <p:sldId id="348" r:id="rId27"/>
    <p:sldId id="335" r:id="rId28"/>
    <p:sldId id="342" r:id="rId29"/>
    <p:sldId id="344" r:id="rId30"/>
    <p:sldId id="412" r:id="rId31"/>
    <p:sldId id="338" r:id="rId32"/>
    <p:sldId id="425" r:id="rId33"/>
    <p:sldId id="426" r:id="rId34"/>
    <p:sldId id="427" r:id="rId35"/>
    <p:sldId id="428" r:id="rId36"/>
    <p:sldId id="468" r:id="rId37"/>
    <p:sldId id="469" r:id="rId38"/>
    <p:sldId id="324" r:id="rId39"/>
    <p:sldId id="462" r:id="rId40"/>
    <p:sldId id="461" r:id="rId41"/>
    <p:sldId id="463" r:id="rId42"/>
    <p:sldId id="408" r:id="rId43"/>
    <p:sldId id="471" r:id="rId44"/>
    <p:sldId id="472" r:id="rId45"/>
    <p:sldId id="465" r:id="rId46"/>
    <p:sldId id="466" r:id="rId47"/>
    <p:sldId id="332" r:id="rId48"/>
    <p:sldId id="333" r:id="rId49"/>
    <p:sldId id="421" r:id="rId50"/>
    <p:sldId id="443" r:id="rId51"/>
    <p:sldId id="444" r:id="rId52"/>
    <p:sldId id="445" r:id="rId53"/>
    <p:sldId id="446" r:id="rId54"/>
    <p:sldId id="447" r:id="rId55"/>
    <p:sldId id="478" r:id="rId56"/>
    <p:sldId id="473" r:id="rId57"/>
    <p:sldId id="327" r:id="rId58"/>
    <p:sldId id="429" r:id="rId59"/>
    <p:sldId id="360" r:id="rId60"/>
    <p:sldId id="430" r:id="rId61"/>
    <p:sldId id="432" r:id="rId62"/>
    <p:sldId id="433" r:id="rId63"/>
    <p:sldId id="434" r:id="rId64"/>
    <p:sldId id="435" r:id="rId65"/>
    <p:sldId id="438" r:id="rId66"/>
    <p:sldId id="439" r:id="rId67"/>
    <p:sldId id="442" r:id="rId68"/>
    <p:sldId id="358" r:id="rId69"/>
    <p:sldId id="351" r:id="rId70"/>
    <p:sldId id="353" r:id="rId71"/>
    <p:sldId id="354" r:id="rId72"/>
    <p:sldId id="355" r:id="rId73"/>
    <p:sldId id="356" r:id="rId74"/>
    <p:sldId id="357" r:id="rId75"/>
    <p:sldId id="474" r:id="rId76"/>
    <p:sldId id="367" r:id="rId77"/>
    <p:sldId id="452" r:id="rId78"/>
    <p:sldId id="453" r:id="rId79"/>
    <p:sldId id="454" r:id="rId80"/>
    <p:sldId id="455" r:id="rId81"/>
    <p:sldId id="456" r:id="rId82"/>
    <p:sldId id="457" r:id="rId83"/>
    <p:sldId id="458" r:id="rId84"/>
    <p:sldId id="459" r:id="rId85"/>
    <p:sldId id="460" r:id="rId86"/>
    <p:sldId id="371" r:id="rId87"/>
    <p:sldId id="364" r:id="rId88"/>
    <p:sldId id="372" r:id="rId89"/>
    <p:sldId id="382" r:id="rId90"/>
    <p:sldId id="475" r:id="rId91"/>
    <p:sldId id="476" r:id="rId92"/>
    <p:sldId id="477" r:id="rId93"/>
    <p:sldId id="381" r:id="rId9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CCCC"/>
    <a:srgbClr val="CCFFCC"/>
    <a:srgbClr val="CCFF99"/>
    <a:srgbClr val="99FF66"/>
    <a:srgbClr val="FFFF99"/>
    <a:srgbClr val="FFFFCC"/>
    <a:srgbClr val="336600"/>
    <a:srgbClr val="000066"/>
    <a:srgbClr val="A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Stile chiaro 2 - Colore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D113A9D2-9D6B-4929-AA2D-F23B5EE8CBE7}" styleName="Stile con tema 2 - Color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Stile chiaro 2 - Colore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C083E6E3-FA7D-4D7B-A595-EF9225AFEA82}" styleName="Stile chiaro 1 - Color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DBED569-4797-4DF1-A0F4-6AAB3CD982D8}" styleName="Stile chiaro 3 - Color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940675A-B579-460E-94D1-54222C63F5DA}" styleName="Nessuno stile, griglia tabel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9" autoAdjust="0"/>
    <p:restoredTop sz="94660"/>
  </p:normalViewPr>
  <p:slideViewPr>
    <p:cSldViewPr snapToGrid="0">
      <p:cViewPr varScale="1">
        <p:scale>
          <a:sx n="68" d="100"/>
          <a:sy n="68" d="100"/>
        </p:scale>
        <p:origin x="816" y="54"/>
      </p:cViewPr>
      <p:guideLst/>
    </p:cSldViewPr>
  </p:slideViewPr>
  <p:notesTextViewPr>
    <p:cViewPr>
      <p:scale>
        <a:sx n="1" d="1"/>
        <a:sy n="1" d="1"/>
      </p:scale>
      <p:origin x="0" y="0"/>
    </p:cViewPr>
  </p:notesTextViewPr>
  <p:sorterViewPr>
    <p:cViewPr varScale="1">
      <p:scale>
        <a:sx n="100" d="100"/>
        <a:sy n="100" d="100"/>
      </p:scale>
      <p:origin x="0" y="-186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01081AA-9ECB-4253-8A33-251E65FE9053}" type="datetimeFigureOut">
              <a:rPr lang="it-IT" smtClean="0"/>
              <a:t>13/04/2021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1594785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01081AA-9ECB-4253-8A33-251E65FE9053}" type="datetimeFigureOut">
              <a:rPr lang="it-IT" smtClean="0"/>
              <a:t>13/04/2021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3115319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01081AA-9ECB-4253-8A33-251E65FE9053}" type="datetimeFigureOut">
              <a:rPr lang="it-IT" smtClean="0"/>
              <a:t>13/04/2021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18800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01081AA-9ECB-4253-8A33-251E65FE9053}" type="datetimeFigureOut">
              <a:rPr lang="it-IT" smtClean="0"/>
              <a:t>13/04/2021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1374133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901081AA-9ECB-4253-8A33-251E65FE9053}" type="datetimeFigureOut">
              <a:rPr lang="it-IT" smtClean="0"/>
              <a:t>13/04/2021</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184275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01081AA-9ECB-4253-8A33-251E65FE9053}" type="datetimeFigureOut">
              <a:rPr lang="it-IT" smtClean="0"/>
              <a:t>13/04/2021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137958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01081AA-9ECB-4253-8A33-251E65FE9053}" type="datetimeFigureOut">
              <a:rPr lang="it-IT" smtClean="0"/>
              <a:t>13/04/2021</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2190457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01081AA-9ECB-4253-8A33-251E65FE9053}" type="datetimeFigureOut">
              <a:rPr lang="it-IT" smtClean="0"/>
              <a:t>13/04/2021</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2641865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01081AA-9ECB-4253-8A33-251E65FE9053}" type="datetimeFigureOut">
              <a:rPr lang="it-IT" smtClean="0"/>
              <a:t>13/04/2021</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1556059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901081AA-9ECB-4253-8A33-251E65FE9053}" type="datetimeFigureOut">
              <a:rPr lang="it-IT" smtClean="0"/>
              <a:t>13/04/2021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2600022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901081AA-9ECB-4253-8A33-251E65FE9053}" type="datetimeFigureOut">
              <a:rPr lang="it-IT" smtClean="0"/>
              <a:t>13/04/2021</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1D4EB941-F583-4C4F-9E26-E1DF4F76301F}" type="slidenum">
              <a:rPr lang="it-IT" smtClean="0"/>
              <a:t>‹N›</a:t>
            </a:fld>
            <a:endParaRPr lang="it-IT"/>
          </a:p>
        </p:txBody>
      </p:sp>
    </p:spTree>
    <p:extLst>
      <p:ext uri="{BB962C8B-B14F-4D97-AF65-F5344CB8AC3E}">
        <p14:creationId xmlns:p14="http://schemas.microsoft.com/office/powerpoint/2010/main" val="63468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081AA-9ECB-4253-8A33-251E65FE9053}" type="datetimeFigureOut">
              <a:rPr lang="it-IT" smtClean="0"/>
              <a:t>13/04/2021</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4EB941-F583-4C4F-9E26-E1DF4F76301F}" type="slidenum">
              <a:rPr lang="it-IT" smtClean="0"/>
              <a:t>‹N›</a:t>
            </a:fld>
            <a:endParaRPr lang="it-IT"/>
          </a:p>
        </p:txBody>
      </p:sp>
    </p:spTree>
    <p:extLst>
      <p:ext uri="{BB962C8B-B14F-4D97-AF65-F5344CB8AC3E}">
        <p14:creationId xmlns:p14="http://schemas.microsoft.com/office/powerpoint/2010/main" val="3710177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hyperlink" Target="https://www.icrsa.edu.it/sito/attachments/article/1442/frabbon.pdf"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icrsa.edu.it/sito/attachments/article/1442/frabbon.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hyperlink" Target="https://www.lifeskills.it/le-10-lifeskills/"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rm.coe.int/competences-for-democratic-culture-resume-it-revised-web-a5/1680717a2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agid.gov.it/sites/default/files/repository_files/digcomp2-1_ita.pdf"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weforum.org/about/world-economic-forum/"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s://unesdoc.unesco.org/ark:/48223/pf0000261836" TargetMode="External"/><Relationship Id="rId2" Type="http://schemas.openxmlformats.org/officeDocument/2006/relationships/hyperlink" Target="http://www.unesco.it/it/TemiInEvidenza/Detail/26"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hyperlink" Target="https://unesdoc.unesco.org/ark:/48223/pf0000261836"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s://www.oecd.org/pisa/aboutpisa/global-competency-for-an-inclusive-world.pdf"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www.invalsiopen.it/educazione-cittadinanza-indagine-iea-iccs/"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innovazione.indire.it/avanguardieeducative/debate" TargetMode="Externa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hyperlink" Target="file:///C:\Users\hp\Downloads\1119-Articolo-3900-1-10-20150107.pdf" TargetMode="External"/><Relationship Id="rId2" Type="http://schemas.openxmlformats.org/officeDocument/2006/relationships/hyperlink" Target="https://corsi.deascuola.it/wp-content/uploads/2017/10/3_compiti_autentici.pdf" TargetMode="Externa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hyperlink" Target="https://www.miur.gov.it/-/linee-guida-certificazione-delle-competenze"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https://online.scuola.zanichelli.it/competenze/scuola-secondaria-di-primo-grado/compiti-di-realta-e-progetti-multidisciplinari/"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online.scuola.zanichelli.it/competenze/scuola-secondaria-di-primo-grado/compiti-di-realta-e-progetti-multidisciplinari/" TargetMode="External"/><Relationship Id="rId2" Type="http://schemas.openxmlformats.org/officeDocument/2006/relationships/hyperlink" Target="file:///C:\Users\hp\Downloads\1119-Articolo-3900-1-10-20150107.pdf"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45587" y="520505"/>
            <a:ext cx="10438228" cy="5704126"/>
          </a:xfrm>
          <a:prstGeom prst="rect">
            <a:avLst/>
          </a:prstGeom>
        </p:spPr>
        <p:txBody>
          <a:bodyPr wrap="square">
            <a:spAutoFit/>
          </a:bodyPr>
          <a:lstStyle/>
          <a:p>
            <a:pPr algn="ctr">
              <a:lnSpc>
                <a:spcPct val="106000"/>
              </a:lnSpc>
              <a:spcAft>
                <a:spcPts val="800"/>
              </a:spcAft>
            </a:pPr>
            <a:r>
              <a:rPr lang="it-IT" sz="4000" b="1" dirty="0">
                <a:latin typeface="Times New Roman" panose="02020603050405020304" pitchFamily="18" charset="0"/>
                <a:ea typeface="Calibri" panose="020F0502020204030204" pitchFamily="34" charset="0"/>
                <a:cs typeface="Times New Roman" panose="02020603050405020304" pitchFamily="18" charset="0"/>
              </a:rPr>
              <a:t>RETE DI AMBITO N. 4 </a:t>
            </a:r>
            <a:r>
              <a:rPr lang="it-IT" sz="4000" b="1" dirty="0" smtClean="0">
                <a:latin typeface="Times New Roman" panose="02020603050405020304" pitchFamily="18" charset="0"/>
                <a:ea typeface="Calibri" panose="020F0502020204030204" pitchFamily="34" charset="0"/>
                <a:cs typeface="Times New Roman" panose="02020603050405020304" pitchFamily="18" charset="0"/>
              </a:rPr>
              <a:t>CL/EN</a:t>
            </a:r>
          </a:p>
          <a:p>
            <a:pPr algn="ctr">
              <a:lnSpc>
                <a:spcPct val="106000"/>
              </a:lnSpc>
              <a:spcAft>
                <a:spcPts val="800"/>
              </a:spcAft>
            </a:pPr>
            <a:endParaRPr lang="it-IT" sz="4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6000"/>
              </a:lnSpc>
              <a:spcAft>
                <a:spcPts val="800"/>
              </a:spcAft>
            </a:pPr>
            <a:r>
              <a:rPr lang="it-IT" sz="4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Piano di Formazione per l’Educazione Civica </a:t>
            </a:r>
            <a:r>
              <a:rPr lang="it-IT" sz="4400" b="1"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a.s.</a:t>
            </a:r>
            <a:r>
              <a:rPr lang="it-IT" sz="4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4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2020/21</a:t>
            </a:r>
          </a:p>
          <a:p>
            <a:pPr algn="ctr">
              <a:lnSpc>
                <a:spcPct val="106000"/>
              </a:lnSpc>
              <a:spcAft>
                <a:spcPts val="800"/>
              </a:spcAft>
            </a:pPr>
            <a:endParaRPr lang="it-IT" sz="4400"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6000"/>
              </a:lnSpc>
              <a:spcAft>
                <a:spcPts val="800"/>
              </a:spcAft>
            </a:pPr>
            <a:r>
              <a:rPr lang="it-IT" sz="3600" dirty="0" smtClean="0">
                <a:latin typeface="Times New Roman" panose="02020603050405020304" pitchFamily="18" charset="0"/>
                <a:ea typeface="Calibri" panose="020F0502020204030204" pitchFamily="34" charset="0"/>
                <a:cs typeface="Times New Roman" panose="02020603050405020304" pitchFamily="18" charset="0"/>
              </a:rPr>
              <a:t>Corso per le Scuole Secondarie Superiori</a:t>
            </a:r>
          </a:p>
          <a:p>
            <a:pPr algn="ctr">
              <a:lnSpc>
                <a:spcPct val="106000"/>
              </a:lnSpc>
              <a:spcAft>
                <a:spcPts val="800"/>
              </a:spcAft>
            </a:pPr>
            <a:endParaRPr lang="it-IT" sz="1600" b="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6000"/>
              </a:lnSpc>
              <a:spcAft>
                <a:spcPts val="800"/>
              </a:spcAft>
            </a:pPr>
            <a:endParaRPr lang="it-IT" sz="1600" b="1" dirty="0" smtClean="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6000"/>
              </a:lnSpc>
              <a:spcAft>
                <a:spcPts val="800"/>
              </a:spcAft>
            </a:pPr>
            <a:r>
              <a:rPr lang="it-IT" sz="2000" b="1" dirty="0" smtClean="0">
                <a:latin typeface="Times New Roman" panose="02020603050405020304" pitchFamily="18" charset="0"/>
                <a:ea typeface="Calibri" panose="020F0502020204030204" pitchFamily="34" charset="0"/>
                <a:cs typeface="Times New Roman" panose="02020603050405020304" pitchFamily="18" charset="0"/>
              </a:rPr>
              <a:t>Esperto formatore: Prof.ssa Rossana Gentile </a:t>
            </a:r>
          </a:p>
        </p:txBody>
      </p:sp>
    </p:spTree>
    <p:extLst>
      <p:ext uri="{BB962C8B-B14F-4D97-AF65-F5344CB8AC3E}">
        <p14:creationId xmlns:p14="http://schemas.microsoft.com/office/powerpoint/2010/main" val="1191248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4601028" y="191344"/>
            <a:ext cx="6956406" cy="6666656"/>
          </a:xfrm>
          <a:prstGeom prst="rect">
            <a:avLst/>
          </a:prstGeom>
        </p:spPr>
      </p:pic>
      <p:sp>
        <p:nvSpPr>
          <p:cNvPr id="3" name="Rettangolo 2"/>
          <p:cNvSpPr/>
          <p:nvPr/>
        </p:nvSpPr>
        <p:spPr>
          <a:xfrm>
            <a:off x="167640" y="135880"/>
            <a:ext cx="3968931" cy="2862322"/>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IMPALCATURA DI UN CURRICOLO DI ED. CIVICA (2)</a:t>
            </a:r>
          </a:p>
          <a:p>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 A cura di Emiliano Barbuto –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 69)</a:t>
            </a:r>
            <a:endParaRPr lang="it-IT" sz="1200" dirty="0" smtClean="0">
              <a:latin typeface="Times New Roman" panose="02020603050405020304" pitchFamily="18" charset="0"/>
              <a:cs typeface="Times New Roman" panose="02020603050405020304" pitchFamily="18" charset="0"/>
            </a:endParaRPr>
          </a:p>
          <a:p>
            <a:pPr algn="ctr"/>
            <a:endParaRPr lang="it-IT" sz="24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LICEI</a:t>
            </a:r>
            <a:endParaRPr lang="it-IT" sz="2400" b="1"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609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7640" y="135880"/>
            <a:ext cx="11902440" cy="1508105"/>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IMPALCATURA DI UN CURRICOLO DI ED. CIVICA (3)</a:t>
            </a:r>
          </a:p>
          <a:p>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 </a:t>
            </a:r>
            <a:r>
              <a:rPr lang="it-IT" sz="1200" i="1" dirty="0">
                <a:latin typeface="Times New Roman" panose="02020603050405020304" pitchFamily="18" charset="0"/>
                <a:cs typeface="Times New Roman" panose="02020603050405020304" pitchFamily="18" charset="0"/>
              </a:rPr>
              <a:t>A cura di </a:t>
            </a:r>
            <a:r>
              <a:rPr lang="it-IT" sz="1200" i="1" dirty="0" smtClean="0">
                <a:latin typeface="Times New Roman" panose="02020603050405020304" pitchFamily="18" charset="0"/>
                <a:cs typeface="Times New Roman" panose="02020603050405020304" pitchFamily="18" charset="0"/>
              </a:rPr>
              <a:t>E. Barbuto –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a:t>
            </a:r>
            <a:endParaRPr lang="it-IT" sz="1200" dirty="0" smtClean="0">
              <a:latin typeface="Times New Roman" panose="02020603050405020304" pitchFamily="18" charset="0"/>
              <a:cs typeface="Times New Roman" panose="02020603050405020304" pitchFamily="18" charset="0"/>
            </a:endParaRPr>
          </a:p>
          <a:p>
            <a:pPr algn="ctr"/>
            <a:endParaRPr lang="it-IT" sz="24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ISTITUTI TECNICI E PROFESSIONALI</a:t>
            </a:r>
          </a:p>
        </p:txBody>
      </p:sp>
      <p:sp>
        <p:nvSpPr>
          <p:cNvPr id="3" name="CasellaDiTesto 2"/>
          <p:cNvSpPr txBox="1"/>
          <p:nvPr/>
        </p:nvSpPr>
        <p:spPr>
          <a:xfrm>
            <a:off x="6549390" y="1883956"/>
            <a:ext cx="4968240" cy="461665"/>
          </a:xfrm>
          <a:prstGeom prst="rect">
            <a:avLst/>
          </a:prstGeom>
          <a:noFill/>
          <a:ln>
            <a:solidFill>
              <a:schemeClr val="tx1"/>
            </a:solidFill>
          </a:ln>
        </p:spPr>
        <p:txBody>
          <a:bodyPr wrap="square" rtlCol="0">
            <a:spAutoFit/>
          </a:bodyPr>
          <a:lstStyle/>
          <a:p>
            <a:pPr algn="ctr"/>
            <a:r>
              <a:rPr lang="it-IT" sz="2400" dirty="0" err="1" smtClean="0">
                <a:latin typeface="Times New Roman" panose="02020603050405020304" pitchFamily="18" charset="0"/>
                <a:cs typeface="Times New Roman" panose="02020603050405020304" pitchFamily="18" charset="0"/>
              </a:rPr>
              <a:t>PEcuP</a:t>
            </a:r>
            <a:endParaRPr lang="it-IT" sz="24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6549390" y="2633822"/>
            <a:ext cx="4968240" cy="461665"/>
          </a:xfrm>
          <a:prstGeom prst="rect">
            <a:avLst/>
          </a:prstGeom>
          <a:noFill/>
          <a:ln>
            <a:solidFill>
              <a:schemeClr val="tx1"/>
            </a:solidFill>
          </a:ln>
        </p:spPr>
        <p:txBody>
          <a:bodyPr wrap="square" rtlCol="0">
            <a:spAutoFit/>
          </a:bodyPr>
          <a:lstStyle/>
          <a:p>
            <a:pPr algn="ctr"/>
            <a:r>
              <a:rPr lang="it-IT" sz="2400" dirty="0" smtClean="0">
                <a:solidFill>
                  <a:srgbClr val="000066"/>
                </a:solidFill>
                <a:latin typeface="Times New Roman" panose="02020603050405020304" pitchFamily="18" charset="0"/>
                <a:cs typeface="Times New Roman" panose="02020603050405020304" pitchFamily="18" charset="0"/>
              </a:rPr>
              <a:t>Competenza del </a:t>
            </a:r>
            <a:r>
              <a:rPr lang="it-IT" sz="2400" dirty="0" err="1" smtClean="0">
                <a:solidFill>
                  <a:srgbClr val="000066"/>
                </a:solidFill>
                <a:latin typeface="Times New Roman" panose="02020603050405020304" pitchFamily="18" charset="0"/>
                <a:cs typeface="Times New Roman" panose="02020603050405020304" pitchFamily="18" charset="0"/>
              </a:rPr>
              <a:t>PECuP</a:t>
            </a:r>
            <a:r>
              <a:rPr lang="it-IT" sz="2400" dirty="0" smtClean="0">
                <a:solidFill>
                  <a:srgbClr val="000066"/>
                </a:solidFill>
                <a:latin typeface="Times New Roman" panose="02020603050405020304" pitchFamily="18" charset="0"/>
                <a:cs typeface="Times New Roman" panose="02020603050405020304" pitchFamily="18" charset="0"/>
              </a:rPr>
              <a:t> n. 1</a:t>
            </a:r>
            <a:endParaRPr lang="it-IT" sz="2400" dirty="0">
              <a:solidFill>
                <a:srgbClr val="000066"/>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6549390" y="3309516"/>
            <a:ext cx="2449830" cy="1200329"/>
          </a:xfrm>
          <a:prstGeom prst="rect">
            <a:avLst/>
          </a:prstGeom>
          <a:noFill/>
          <a:ln>
            <a:solidFill>
              <a:schemeClr val="tx1"/>
            </a:solidFill>
          </a:ln>
        </p:spPr>
        <p:txBody>
          <a:bodyPr wrap="square" rtlCol="0">
            <a:spAutoFit/>
          </a:bodyPr>
          <a:lstStyle/>
          <a:p>
            <a:r>
              <a:rPr lang="it-IT" sz="2400" dirty="0" smtClean="0">
                <a:solidFill>
                  <a:srgbClr val="000066"/>
                </a:solidFill>
                <a:latin typeface="Times New Roman" panose="02020603050405020304" pitchFamily="18" charset="0"/>
                <a:cs typeface="Times New Roman" panose="02020603050405020304" pitchFamily="18" charset="0"/>
              </a:rPr>
              <a:t>Conoscenze:</a:t>
            </a:r>
            <a:endParaRPr lang="it-IT" sz="2400" dirty="0">
              <a:solidFill>
                <a:srgbClr val="000066"/>
              </a:solidFill>
              <a:latin typeface="Times New Roman" panose="02020603050405020304" pitchFamily="18" charset="0"/>
              <a:cs typeface="Times New Roman" panose="02020603050405020304" pitchFamily="18" charset="0"/>
            </a:endParaRPr>
          </a:p>
          <a:p>
            <a:r>
              <a:rPr lang="it-IT" sz="2400" dirty="0" smtClean="0">
                <a:solidFill>
                  <a:srgbClr val="000066"/>
                </a:solidFill>
                <a:latin typeface="Times New Roman" panose="02020603050405020304" pitchFamily="18" charset="0"/>
                <a:cs typeface="Times New Roman" panose="02020603050405020304" pitchFamily="18" charset="0"/>
              </a:rPr>
              <a:t>Conoscenza n. 1.1</a:t>
            </a:r>
          </a:p>
          <a:p>
            <a:r>
              <a:rPr lang="it-IT" sz="2400" dirty="0" smtClean="0">
                <a:solidFill>
                  <a:srgbClr val="000066"/>
                </a:solidFill>
                <a:latin typeface="Times New Roman" panose="02020603050405020304" pitchFamily="18" charset="0"/>
                <a:cs typeface="Times New Roman" panose="02020603050405020304" pitchFamily="18" charset="0"/>
              </a:rPr>
              <a:t>Conoscenza n. 1.2</a:t>
            </a:r>
          </a:p>
        </p:txBody>
      </p:sp>
      <p:sp>
        <p:nvSpPr>
          <p:cNvPr id="6" name="CasellaDiTesto 5"/>
          <p:cNvSpPr txBox="1"/>
          <p:nvPr/>
        </p:nvSpPr>
        <p:spPr>
          <a:xfrm>
            <a:off x="6549390" y="4730843"/>
            <a:ext cx="4968240" cy="461665"/>
          </a:xfrm>
          <a:prstGeom prst="rect">
            <a:avLst/>
          </a:prstGeom>
          <a:noFill/>
          <a:ln>
            <a:solidFill>
              <a:schemeClr val="tx1"/>
            </a:solidFill>
          </a:ln>
        </p:spPr>
        <p:txBody>
          <a:bodyPr wrap="square" rtlCol="0">
            <a:spAutoFit/>
          </a:bodyPr>
          <a:lstStyle/>
          <a:p>
            <a:pPr algn="ctr"/>
            <a:r>
              <a:rPr lang="it-IT" sz="2400" dirty="0" smtClean="0">
                <a:solidFill>
                  <a:srgbClr val="003300"/>
                </a:solidFill>
                <a:latin typeface="Times New Roman" panose="02020603050405020304" pitchFamily="18" charset="0"/>
                <a:cs typeface="Times New Roman" panose="02020603050405020304" pitchFamily="18" charset="0"/>
              </a:rPr>
              <a:t>Competenza del </a:t>
            </a:r>
            <a:r>
              <a:rPr lang="it-IT" sz="2400" dirty="0" err="1" smtClean="0">
                <a:solidFill>
                  <a:srgbClr val="003300"/>
                </a:solidFill>
                <a:latin typeface="Times New Roman" panose="02020603050405020304" pitchFamily="18" charset="0"/>
                <a:cs typeface="Times New Roman" panose="02020603050405020304" pitchFamily="18" charset="0"/>
              </a:rPr>
              <a:t>PECuP</a:t>
            </a:r>
            <a:r>
              <a:rPr lang="it-IT" sz="2400" dirty="0" smtClean="0">
                <a:solidFill>
                  <a:srgbClr val="003300"/>
                </a:solidFill>
                <a:latin typeface="Times New Roman" panose="02020603050405020304" pitchFamily="18" charset="0"/>
                <a:cs typeface="Times New Roman" panose="02020603050405020304" pitchFamily="18" charset="0"/>
              </a:rPr>
              <a:t> n. 2</a:t>
            </a:r>
            <a:endParaRPr lang="it-IT" sz="2400" dirty="0">
              <a:solidFill>
                <a:srgbClr val="003300"/>
              </a:solidFill>
              <a:latin typeface="Times New Roman" panose="02020603050405020304" pitchFamily="18" charset="0"/>
              <a:cs typeface="Times New Roman" panose="02020603050405020304" pitchFamily="18" charset="0"/>
            </a:endParaRPr>
          </a:p>
        </p:txBody>
      </p:sp>
      <p:cxnSp>
        <p:nvCxnSpPr>
          <p:cNvPr id="9" name="Connettore diritto 8"/>
          <p:cNvCxnSpPr/>
          <p:nvPr/>
        </p:nvCxnSpPr>
        <p:spPr>
          <a:xfrm>
            <a:off x="5839097" y="2035864"/>
            <a:ext cx="0" cy="2925811"/>
          </a:xfrm>
          <a:prstGeom prst="line">
            <a:avLst/>
          </a:prstGeom>
        </p:spPr>
        <p:style>
          <a:lnRef idx="1">
            <a:schemeClr val="dk1"/>
          </a:lnRef>
          <a:fillRef idx="0">
            <a:schemeClr val="dk1"/>
          </a:fillRef>
          <a:effectRef idx="0">
            <a:schemeClr val="dk1"/>
          </a:effectRef>
          <a:fontRef idx="minor">
            <a:schemeClr val="tx1"/>
          </a:fontRef>
        </p:style>
      </p:cxnSp>
      <p:cxnSp>
        <p:nvCxnSpPr>
          <p:cNvPr id="12" name="Connettore 2 11"/>
          <p:cNvCxnSpPr/>
          <p:nvPr/>
        </p:nvCxnSpPr>
        <p:spPr>
          <a:xfrm>
            <a:off x="5829300" y="2864654"/>
            <a:ext cx="72009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nettore 2 13"/>
          <p:cNvCxnSpPr/>
          <p:nvPr/>
        </p:nvCxnSpPr>
        <p:spPr>
          <a:xfrm>
            <a:off x="5829300" y="4961675"/>
            <a:ext cx="72009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ttore diritto 16"/>
          <p:cNvCxnSpPr/>
          <p:nvPr/>
        </p:nvCxnSpPr>
        <p:spPr>
          <a:xfrm>
            <a:off x="5848895" y="2040982"/>
            <a:ext cx="720090" cy="5994"/>
          </a:xfrm>
          <a:prstGeom prst="line">
            <a:avLst/>
          </a:prstGeom>
        </p:spPr>
        <p:style>
          <a:lnRef idx="1">
            <a:schemeClr val="dk1"/>
          </a:lnRef>
          <a:fillRef idx="0">
            <a:schemeClr val="dk1"/>
          </a:fillRef>
          <a:effectRef idx="0">
            <a:schemeClr val="dk1"/>
          </a:effectRef>
          <a:fontRef idx="minor">
            <a:schemeClr val="tx1"/>
          </a:fontRef>
        </p:style>
      </p:cxnSp>
      <p:cxnSp>
        <p:nvCxnSpPr>
          <p:cNvPr id="20" name="Connettore 2 19"/>
          <p:cNvCxnSpPr/>
          <p:nvPr/>
        </p:nvCxnSpPr>
        <p:spPr>
          <a:xfrm>
            <a:off x="7886700" y="3095487"/>
            <a:ext cx="0" cy="204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CasellaDiTesto 14"/>
          <p:cNvSpPr txBox="1"/>
          <p:nvPr/>
        </p:nvSpPr>
        <p:spPr>
          <a:xfrm>
            <a:off x="9067800" y="3316485"/>
            <a:ext cx="2449830" cy="1200329"/>
          </a:xfrm>
          <a:prstGeom prst="rect">
            <a:avLst/>
          </a:prstGeom>
          <a:noFill/>
          <a:ln>
            <a:solidFill>
              <a:schemeClr val="tx1"/>
            </a:solidFill>
          </a:ln>
        </p:spPr>
        <p:txBody>
          <a:bodyPr wrap="square" rtlCol="0">
            <a:spAutoFit/>
          </a:bodyPr>
          <a:lstStyle/>
          <a:p>
            <a:r>
              <a:rPr lang="it-IT" sz="2400" dirty="0" smtClean="0">
                <a:solidFill>
                  <a:srgbClr val="000066"/>
                </a:solidFill>
                <a:latin typeface="Times New Roman" panose="02020603050405020304" pitchFamily="18" charset="0"/>
                <a:cs typeface="Times New Roman" panose="02020603050405020304" pitchFamily="18" charset="0"/>
              </a:rPr>
              <a:t>Abilità:</a:t>
            </a:r>
            <a:endParaRPr lang="it-IT" sz="2400" dirty="0">
              <a:solidFill>
                <a:srgbClr val="000066"/>
              </a:solidFill>
              <a:latin typeface="Times New Roman" panose="02020603050405020304" pitchFamily="18" charset="0"/>
              <a:cs typeface="Times New Roman" panose="02020603050405020304" pitchFamily="18" charset="0"/>
            </a:endParaRPr>
          </a:p>
          <a:p>
            <a:r>
              <a:rPr lang="it-IT" sz="2400" dirty="0" smtClean="0">
                <a:solidFill>
                  <a:srgbClr val="000066"/>
                </a:solidFill>
                <a:latin typeface="Times New Roman" panose="02020603050405020304" pitchFamily="18" charset="0"/>
                <a:cs typeface="Times New Roman" panose="02020603050405020304" pitchFamily="18" charset="0"/>
              </a:rPr>
              <a:t>Abilità n. 1.1</a:t>
            </a:r>
          </a:p>
          <a:p>
            <a:r>
              <a:rPr lang="it-IT" sz="2400" dirty="0" smtClean="0">
                <a:solidFill>
                  <a:srgbClr val="000066"/>
                </a:solidFill>
                <a:latin typeface="Times New Roman" panose="02020603050405020304" pitchFamily="18" charset="0"/>
                <a:cs typeface="Times New Roman" panose="02020603050405020304" pitchFamily="18" charset="0"/>
              </a:rPr>
              <a:t>Abilità n. 1.2</a:t>
            </a:r>
          </a:p>
        </p:txBody>
      </p:sp>
      <p:cxnSp>
        <p:nvCxnSpPr>
          <p:cNvPr id="23" name="Connettore 2 22"/>
          <p:cNvCxnSpPr/>
          <p:nvPr/>
        </p:nvCxnSpPr>
        <p:spPr>
          <a:xfrm>
            <a:off x="10278188" y="3104892"/>
            <a:ext cx="0" cy="204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CasellaDiTesto 24"/>
          <p:cNvSpPr txBox="1"/>
          <p:nvPr/>
        </p:nvSpPr>
        <p:spPr>
          <a:xfrm>
            <a:off x="6549390" y="5413506"/>
            <a:ext cx="2449830" cy="1200329"/>
          </a:xfrm>
          <a:prstGeom prst="rect">
            <a:avLst/>
          </a:prstGeom>
          <a:noFill/>
          <a:ln>
            <a:solidFill>
              <a:schemeClr val="tx1"/>
            </a:solidFill>
          </a:ln>
        </p:spPr>
        <p:txBody>
          <a:bodyPr wrap="square" rtlCol="0">
            <a:spAutoFit/>
          </a:bodyPr>
          <a:lstStyle/>
          <a:p>
            <a:r>
              <a:rPr lang="it-IT" sz="2400" dirty="0" smtClean="0">
                <a:solidFill>
                  <a:srgbClr val="003300"/>
                </a:solidFill>
                <a:latin typeface="Times New Roman" panose="02020603050405020304" pitchFamily="18" charset="0"/>
                <a:cs typeface="Times New Roman" panose="02020603050405020304" pitchFamily="18" charset="0"/>
              </a:rPr>
              <a:t>Conoscenze:</a:t>
            </a:r>
            <a:endParaRPr lang="it-IT" sz="2400" dirty="0">
              <a:solidFill>
                <a:srgbClr val="003300"/>
              </a:solidFill>
              <a:latin typeface="Times New Roman" panose="02020603050405020304" pitchFamily="18" charset="0"/>
              <a:cs typeface="Times New Roman" panose="02020603050405020304" pitchFamily="18" charset="0"/>
            </a:endParaRPr>
          </a:p>
          <a:p>
            <a:r>
              <a:rPr lang="it-IT" sz="2400" dirty="0" smtClean="0">
                <a:solidFill>
                  <a:srgbClr val="003300"/>
                </a:solidFill>
                <a:latin typeface="Times New Roman" panose="02020603050405020304" pitchFamily="18" charset="0"/>
                <a:cs typeface="Times New Roman" panose="02020603050405020304" pitchFamily="18" charset="0"/>
              </a:rPr>
              <a:t>Conoscenza n. 2.1</a:t>
            </a:r>
          </a:p>
          <a:p>
            <a:r>
              <a:rPr lang="it-IT" sz="2400" dirty="0" smtClean="0">
                <a:solidFill>
                  <a:srgbClr val="003300"/>
                </a:solidFill>
                <a:latin typeface="Times New Roman" panose="02020603050405020304" pitchFamily="18" charset="0"/>
                <a:cs typeface="Times New Roman" panose="02020603050405020304" pitchFamily="18" charset="0"/>
              </a:rPr>
              <a:t>Conoscenza n. 2.2</a:t>
            </a:r>
          </a:p>
        </p:txBody>
      </p:sp>
      <p:sp>
        <p:nvSpPr>
          <p:cNvPr id="26" name="CasellaDiTesto 25"/>
          <p:cNvSpPr txBox="1"/>
          <p:nvPr/>
        </p:nvSpPr>
        <p:spPr>
          <a:xfrm>
            <a:off x="9067800" y="5413506"/>
            <a:ext cx="2449830" cy="1200329"/>
          </a:xfrm>
          <a:prstGeom prst="rect">
            <a:avLst/>
          </a:prstGeom>
          <a:noFill/>
          <a:ln>
            <a:solidFill>
              <a:schemeClr val="tx1"/>
            </a:solidFill>
          </a:ln>
        </p:spPr>
        <p:txBody>
          <a:bodyPr wrap="square" rtlCol="0">
            <a:spAutoFit/>
          </a:bodyPr>
          <a:lstStyle/>
          <a:p>
            <a:r>
              <a:rPr lang="it-IT" sz="2400" dirty="0" smtClean="0">
                <a:solidFill>
                  <a:srgbClr val="003300"/>
                </a:solidFill>
                <a:latin typeface="Times New Roman" panose="02020603050405020304" pitchFamily="18" charset="0"/>
                <a:cs typeface="Times New Roman" panose="02020603050405020304" pitchFamily="18" charset="0"/>
              </a:rPr>
              <a:t>Abilità:</a:t>
            </a:r>
            <a:endParaRPr lang="it-IT" sz="2400" dirty="0">
              <a:solidFill>
                <a:srgbClr val="003300"/>
              </a:solidFill>
              <a:latin typeface="Times New Roman" panose="02020603050405020304" pitchFamily="18" charset="0"/>
              <a:cs typeface="Times New Roman" panose="02020603050405020304" pitchFamily="18" charset="0"/>
            </a:endParaRPr>
          </a:p>
          <a:p>
            <a:r>
              <a:rPr lang="it-IT" sz="2400" dirty="0" smtClean="0">
                <a:solidFill>
                  <a:srgbClr val="003300"/>
                </a:solidFill>
                <a:latin typeface="Times New Roman" panose="02020603050405020304" pitchFamily="18" charset="0"/>
                <a:cs typeface="Times New Roman" panose="02020603050405020304" pitchFamily="18" charset="0"/>
              </a:rPr>
              <a:t>Abilità n. 2.1</a:t>
            </a:r>
          </a:p>
          <a:p>
            <a:r>
              <a:rPr lang="it-IT" sz="2400" dirty="0" smtClean="0">
                <a:solidFill>
                  <a:srgbClr val="003300"/>
                </a:solidFill>
                <a:latin typeface="Times New Roman" panose="02020603050405020304" pitchFamily="18" charset="0"/>
                <a:cs typeface="Times New Roman" panose="02020603050405020304" pitchFamily="18" charset="0"/>
              </a:rPr>
              <a:t>Abilità n. 2.2</a:t>
            </a:r>
          </a:p>
        </p:txBody>
      </p:sp>
      <p:sp>
        <p:nvSpPr>
          <p:cNvPr id="27" name="CasellaDiTesto 26"/>
          <p:cNvSpPr txBox="1"/>
          <p:nvPr/>
        </p:nvSpPr>
        <p:spPr>
          <a:xfrm>
            <a:off x="279439" y="2345621"/>
            <a:ext cx="5074208" cy="3477875"/>
          </a:xfrm>
          <a:prstGeom prst="rect">
            <a:avLst/>
          </a:prstGeom>
          <a:noFill/>
        </p:spPr>
        <p:txBody>
          <a:bodyPr wrap="square" rtlCol="0">
            <a:spAutoFit/>
          </a:bodyPr>
          <a:lstStyle/>
          <a:p>
            <a:r>
              <a:rPr lang="it-IT" sz="2200" dirty="0" smtClean="0">
                <a:latin typeface="Times New Roman" panose="02020603050405020304" pitchFamily="18" charset="0"/>
                <a:cs typeface="Times New Roman" panose="02020603050405020304" pitchFamily="18" charset="0"/>
              </a:rPr>
              <a:t>I RA vanno redatti in forma analoga a quella usata per i Tecnici nelle Linee guida allegate alla Direttiva Ministeriale n. 57 del 15/7/2010 e alla Direttiva Ministeriale n. 4 del 16/01/2012; negli allegati A, B, C alle Linee guida dei percorsi di istruzione professionale di cui al Decreto Interministeriale </a:t>
            </a:r>
            <a:r>
              <a:rPr lang="it-IT" sz="2200" dirty="0">
                <a:latin typeface="Times New Roman" panose="02020603050405020304" pitchFamily="18" charset="0"/>
                <a:cs typeface="Times New Roman" panose="02020603050405020304" pitchFamily="18" charset="0"/>
              </a:rPr>
              <a:t>n</a:t>
            </a:r>
            <a:r>
              <a:rPr lang="it-IT" sz="2200" dirty="0" smtClean="0">
                <a:latin typeface="Times New Roman" panose="02020603050405020304" pitchFamily="18" charset="0"/>
                <a:cs typeface="Times New Roman" panose="02020603050405020304" pitchFamily="18" charset="0"/>
              </a:rPr>
              <a:t>. 92 del 24/05/2018.</a:t>
            </a:r>
          </a:p>
          <a:p>
            <a:endParaRPr lang="it-IT" sz="2200" dirty="0" smtClean="0">
              <a:latin typeface="Times New Roman" panose="02020603050405020304" pitchFamily="18" charset="0"/>
              <a:cs typeface="Times New Roman" panose="02020603050405020304" pitchFamily="18" charset="0"/>
            </a:endParaRPr>
          </a:p>
          <a:p>
            <a:r>
              <a:rPr lang="it-IT" sz="2200" dirty="0" smtClean="0">
                <a:latin typeface="Times New Roman" panose="02020603050405020304" pitchFamily="18" charset="0"/>
                <a:cs typeface="Times New Roman" panose="02020603050405020304" pitchFamily="18" charset="0"/>
              </a:rPr>
              <a:t> </a:t>
            </a:r>
            <a:endParaRPr lang="it-IT"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23295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7640" y="135880"/>
            <a:ext cx="3968931" cy="3293209"/>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IMPALCATURA DI UN CURRICOLO DI ED. CIVICA (2)</a:t>
            </a:r>
          </a:p>
          <a:p>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 A cura di Emiliano Barbuto –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 78</a:t>
            </a:r>
            <a:r>
              <a:rPr lang="it-IT" sz="1600" i="1" dirty="0" smtClean="0">
                <a:latin typeface="Times New Roman" panose="02020603050405020304" pitchFamily="18" charset="0"/>
                <a:cs typeface="Times New Roman" panose="02020603050405020304" pitchFamily="18" charset="0"/>
              </a:rPr>
              <a:t>)</a:t>
            </a:r>
          </a:p>
          <a:p>
            <a:endParaRPr lang="it-IT" sz="2400"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ISTITUTI </a:t>
            </a:r>
          </a:p>
          <a:p>
            <a:pPr algn="ctr"/>
            <a:r>
              <a:rPr lang="it-IT" sz="2400" b="1" dirty="0" smtClean="0">
                <a:latin typeface="Times New Roman" panose="02020603050405020304" pitchFamily="18" charset="0"/>
                <a:cs typeface="Times New Roman" panose="02020603050405020304" pitchFamily="18" charset="0"/>
              </a:rPr>
              <a:t>TECNICI</a:t>
            </a:r>
          </a:p>
        </p:txBody>
      </p:sp>
      <p:pic>
        <p:nvPicPr>
          <p:cNvPr id="4" name="Immagine 3"/>
          <p:cNvPicPr>
            <a:picLocks noChangeAspect="1"/>
          </p:cNvPicPr>
          <p:nvPr/>
        </p:nvPicPr>
        <p:blipFill>
          <a:blip r:embed="rId2"/>
          <a:stretch>
            <a:fillRect/>
          </a:stretch>
        </p:blipFill>
        <p:spPr>
          <a:xfrm>
            <a:off x="6613461" y="135880"/>
            <a:ext cx="4950184" cy="6649189"/>
          </a:xfrm>
          <a:prstGeom prst="rect">
            <a:avLst/>
          </a:prstGeom>
        </p:spPr>
      </p:pic>
    </p:spTree>
    <p:extLst>
      <p:ext uri="{BB962C8B-B14F-4D97-AF65-F5344CB8AC3E}">
        <p14:creationId xmlns:p14="http://schemas.microsoft.com/office/powerpoint/2010/main" val="3348891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6574970" y="190329"/>
            <a:ext cx="5301847" cy="6667671"/>
          </a:xfrm>
          <a:prstGeom prst="rect">
            <a:avLst/>
          </a:prstGeom>
        </p:spPr>
      </p:pic>
      <p:sp>
        <p:nvSpPr>
          <p:cNvPr id="4" name="Rettangolo 3"/>
          <p:cNvSpPr/>
          <p:nvPr/>
        </p:nvSpPr>
        <p:spPr>
          <a:xfrm>
            <a:off x="167640" y="135880"/>
            <a:ext cx="3968931" cy="3231654"/>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IMPALCATURA DI UN CURRICOLO DI ED. CIVICA (5)</a:t>
            </a:r>
          </a:p>
          <a:p>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 </a:t>
            </a:r>
            <a:r>
              <a:rPr lang="it-IT" sz="1200" i="1" dirty="0">
                <a:latin typeface="Times New Roman" panose="02020603050405020304" pitchFamily="18" charset="0"/>
                <a:cs typeface="Times New Roman" panose="02020603050405020304" pitchFamily="18" charset="0"/>
              </a:rPr>
              <a:t>A cura di Emiliano </a:t>
            </a:r>
            <a:r>
              <a:rPr lang="it-IT" sz="1200" i="1" dirty="0" smtClean="0">
                <a:latin typeface="Times New Roman" panose="02020603050405020304" pitchFamily="18" charset="0"/>
                <a:cs typeface="Times New Roman" panose="02020603050405020304" pitchFamily="18" charset="0"/>
              </a:rPr>
              <a:t>Barbuto –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 81)</a:t>
            </a:r>
          </a:p>
          <a:p>
            <a:endParaRPr lang="it-IT" sz="2400"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ISTITUTI PROFESSIONALI</a:t>
            </a:r>
          </a:p>
        </p:txBody>
      </p:sp>
    </p:spTree>
    <p:extLst>
      <p:ext uri="{BB962C8B-B14F-4D97-AF65-F5344CB8AC3E}">
        <p14:creationId xmlns:p14="http://schemas.microsoft.com/office/powerpoint/2010/main" val="399719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35880"/>
            <a:ext cx="12192000" cy="1508105"/>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ESEMPI</a:t>
            </a:r>
          </a:p>
          <a:p>
            <a:pPr algn="ctr"/>
            <a:r>
              <a:rPr lang="it-IT" sz="1200" i="1" dirty="0" smtClean="0">
                <a:latin typeface="Times New Roman" panose="02020603050405020304" pitchFamily="18" charset="0"/>
                <a:cs typeface="Times New Roman" panose="02020603050405020304" pitchFamily="18" charset="0"/>
              </a:rPr>
              <a:t>(Cfr. 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a:t>
            </a:r>
            <a:r>
              <a:rPr lang="it-IT" sz="1200" i="1" dirty="0">
                <a:latin typeface="Times New Roman" panose="02020603050405020304" pitchFamily="18" charset="0"/>
                <a:cs typeface="Times New Roman" panose="02020603050405020304" pitchFamily="18" charset="0"/>
              </a:rPr>
              <a:t>. A cura di </a:t>
            </a:r>
            <a:r>
              <a:rPr lang="it-IT" sz="1200" i="1" dirty="0" smtClean="0">
                <a:latin typeface="Times New Roman" panose="02020603050405020304" pitchFamily="18" charset="0"/>
                <a:cs typeface="Times New Roman" panose="02020603050405020304" pitchFamily="18" charset="0"/>
              </a:rPr>
              <a:t>E. Barbuto.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 70)</a:t>
            </a:r>
          </a:p>
          <a:p>
            <a:pPr algn="ctr"/>
            <a:endParaRPr lang="it-IT" sz="24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1) Licei </a:t>
            </a:r>
          </a:p>
        </p:txBody>
      </p:sp>
      <p:graphicFrame>
        <p:nvGraphicFramePr>
          <p:cNvPr id="2" name="Tabella 1"/>
          <p:cNvGraphicFramePr>
            <a:graphicFrameLocks noGrp="1"/>
          </p:cNvGraphicFramePr>
          <p:nvPr>
            <p:extLst>
              <p:ext uri="{D42A27DB-BD31-4B8C-83A1-F6EECF244321}">
                <p14:modId xmlns:p14="http://schemas.microsoft.com/office/powerpoint/2010/main" val="1073113195"/>
              </p:ext>
            </p:extLst>
          </p:nvPr>
        </p:nvGraphicFramePr>
        <p:xfrm>
          <a:off x="167640" y="2045546"/>
          <a:ext cx="11582400" cy="4400974"/>
        </p:xfrm>
        <a:graphic>
          <a:graphicData uri="http://schemas.openxmlformats.org/drawingml/2006/table">
            <a:tbl>
              <a:tblPr firstRow="1" bandRow="1">
                <a:tableStyleId>{5C22544A-7EE6-4342-B048-85BDC9FD1C3A}</a:tableStyleId>
              </a:tblPr>
              <a:tblGrid>
                <a:gridCol w="5791200">
                  <a:extLst>
                    <a:ext uri="{9D8B030D-6E8A-4147-A177-3AD203B41FA5}">
                      <a16:colId xmlns:a16="http://schemas.microsoft.com/office/drawing/2014/main" val="2608827266"/>
                    </a:ext>
                  </a:extLst>
                </a:gridCol>
                <a:gridCol w="5791200">
                  <a:extLst>
                    <a:ext uri="{9D8B030D-6E8A-4147-A177-3AD203B41FA5}">
                      <a16:colId xmlns:a16="http://schemas.microsoft.com/office/drawing/2014/main" val="3088593511"/>
                    </a:ext>
                  </a:extLst>
                </a:gridCol>
              </a:tblGrid>
              <a:tr h="651934">
                <a:tc>
                  <a:txBody>
                    <a:bodyPr/>
                    <a:lstStyle/>
                    <a:p>
                      <a:pPr algn="ctr"/>
                      <a:r>
                        <a:rPr lang="it-IT" sz="1800" dirty="0" smtClean="0">
                          <a:latin typeface="Times New Roman" panose="02020603050405020304" pitchFamily="18" charset="0"/>
                          <a:cs typeface="Times New Roman" panose="02020603050405020304" pitchFamily="18" charset="0"/>
                        </a:rPr>
                        <a:t>Competenza del </a:t>
                      </a:r>
                      <a:r>
                        <a:rPr lang="it-IT" sz="1800" dirty="0" err="1" smtClean="0">
                          <a:latin typeface="Times New Roman" panose="02020603050405020304" pitchFamily="18" charset="0"/>
                          <a:cs typeface="Times New Roman" panose="02020603050405020304" pitchFamily="18" charset="0"/>
                        </a:rPr>
                        <a:t>PECuP</a:t>
                      </a:r>
                      <a:endParaRPr lang="it-IT" sz="1800" dirty="0" smtClean="0">
                        <a:latin typeface="Times New Roman" panose="02020603050405020304" pitchFamily="18" charset="0"/>
                        <a:cs typeface="Times New Roman" panose="02020603050405020304" pitchFamily="18" charset="0"/>
                      </a:endParaRPr>
                    </a:p>
                    <a:p>
                      <a:pPr algn="ctr"/>
                      <a:r>
                        <a:rPr lang="it-IT" sz="1800" dirty="0" smtClean="0">
                          <a:latin typeface="Times New Roman" panose="02020603050405020304" pitchFamily="18" charset="0"/>
                          <a:cs typeface="Times New Roman" panose="02020603050405020304" pitchFamily="18" charset="0"/>
                        </a:rPr>
                        <a:t>Nucleo concettuale</a:t>
                      </a:r>
                      <a:r>
                        <a:rPr lang="it-IT" sz="1800" baseline="0" dirty="0" smtClean="0">
                          <a:latin typeface="Times New Roman" panose="02020603050405020304" pitchFamily="18" charset="0"/>
                          <a:cs typeface="Times New Roman" panose="02020603050405020304" pitchFamily="18" charset="0"/>
                        </a:rPr>
                        <a:t> SVILUPPO SOSTENIBILE</a:t>
                      </a:r>
                      <a:endParaRPr lang="it-IT" sz="1800" dirty="0">
                        <a:latin typeface="Times New Roman" panose="02020603050405020304" pitchFamily="18" charset="0"/>
                        <a:cs typeface="Times New Roman" panose="02020603050405020304" pitchFamily="18" charset="0"/>
                      </a:endParaRPr>
                    </a:p>
                  </a:txBody>
                  <a:tcPr/>
                </a:tc>
                <a:tc>
                  <a:txBody>
                    <a:bodyPr/>
                    <a:lstStyle/>
                    <a:p>
                      <a:pPr algn="ctr"/>
                      <a:r>
                        <a:rPr lang="it-IT" sz="1800" dirty="0" smtClean="0">
                          <a:latin typeface="Times New Roman" panose="02020603050405020304" pitchFamily="18" charset="0"/>
                          <a:cs typeface="Times New Roman" panose="02020603050405020304" pitchFamily="18" charset="0"/>
                        </a:rPr>
                        <a:t>Obiettivi specifici di apprendimento</a:t>
                      </a:r>
                      <a:endParaRPr lang="it-IT"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75263355"/>
                  </a:ext>
                </a:extLst>
              </a:tr>
              <a:tr h="487124">
                <a:tc>
                  <a:txBody>
                    <a:bodyPr/>
                    <a:lstStyle/>
                    <a:p>
                      <a:r>
                        <a:rPr lang="it-IT" sz="2000" dirty="0" smtClean="0">
                          <a:latin typeface="Times New Roman" panose="02020603050405020304" pitchFamily="18" charset="0"/>
                          <a:cs typeface="Times New Roman" panose="02020603050405020304" pitchFamily="18" charset="0"/>
                        </a:rPr>
                        <a:t>Operare a favore dello sviluppo eco-sostenibile e della tutela delle identità</a:t>
                      </a:r>
                      <a:r>
                        <a:rPr lang="it-IT" sz="2000" baseline="0" dirty="0" smtClean="0">
                          <a:latin typeface="Times New Roman" panose="02020603050405020304" pitchFamily="18" charset="0"/>
                          <a:cs typeface="Times New Roman" panose="02020603050405020304" pitchFamily="18" charset="0"/>
                        </a:rPr>
                        <a:t> e delle eccellenze produttive del Paese</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-Argomentare su tematiche relative alla diversità genetica, agli obiettivi della ricerca genetica e ai sistemi di produzione sostenibili e resilienti.</a:t>
                      </a:r>
                    </a:p>
                    <a:p>
                      <a:pPr marL="0" indent="0">
                        <a:buFontTx/>
                        <a:buNone/>
                      </a:pPr>
                      <a:r>
                        <a:rPr lang="it-IT" sz="2000" dirty="0" smtClean="0">
                          <a:latin typeface="Times New Roman" panose="02020603050405020304" pitchFamily="18" charset="0"/>
                          <a:cs typeface="Times New Roman" panose="02020603050405020304" pitchFamily="18" charset="0"/>
                        </a:rPr>
                        <a:t>-Porre attenzione all’importanza di preservare la diversità genetica del</a:t>
                      </a:r>
                      <a:r>
                        <a:rPr lang="it-IT" sz="2000" baseline="0" dirty="0" smtClean="0">
                          <a:latin typeface="Times New Roman" panose="02020603050405020304" pitchFamily="18" charset="0"/>
                          <a:cs typeface="Times New Roman" panose="02020603050405020304" pitchFamily="18" charset="0"/>
                        </a:rPr>
                        <a:t> mondo animale e vegetale.</a:t>
                      </a:r>
                    </a:p>
                    <a:p>
                      <a:pPr marL="0" indent="0">
                        <a:buFontTx/>
                        <a:buNone/>
                      </a:pPr>
                      <a:r>
                        <a:rPr lang="it-IT" sz="2000" baseline="0" dirty="0" smtClean="0">
                          <a:latin typeface="Times New Roman" panose="02020603050405020304" pitchFamily="18" charset="0"/>
                          <a:cs typeface="Times New Roman" panose="02020603050405020304" pitchFamily="18" charset="0"/>
                        </a:rPr>
                        <a:t>-Riflettere sull’accesso ai benefici della ricerca genetica e delle conoscenze tradizionali in campo vegetale e animale.</a:t>
                      </a:r>
                    </a:p>
                    <a:p>
                      <a:r>
                        <a:rPr lang="it-IT" sz="2000" baseline="0" dirty="0" smtClean="0">
                          <a:latin typeface="Times New Roman" panose="02020603050405020304" pitchFamily="18" charset="0"/>
                          <a:cs typeface="Times New Roman" panose="02020603050405020304" pitchFamily="18" charset="0"/>
                        </a:rPr>
                        <a:t>-Essere capace di accurate riflessioni sulla necessità dell’aumento della produttività e della produzione in condizioni metereologiche estreme (siccità, inondazioni, disastri naturali).</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9945384"/>
                  </a:ext>
                </a:extLst>
              </a:tr>
            </a:tbl>
          </a:graphicData>
        </a:graphic>
      </p:graphicFrame>
    </p:spTree>
    <p:extLst>
      <p:ext uri="{BB962C8B-B14F-4D97-AF65-F5344CB8AC3E}">
        <p14:creationId xmlns:p14="http://schemas.microsoft.com/office/powerpoint/2010/main" val="2859137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35880"/>
            <a:ext cx="12192000" cy="2431435"/>
          </a:xfrm>
          <a:prstGeom prst="rect">
            <a:avLst/>
          </a:prstGeom>
        </p:spPr>
        <p:txBody>
          <a:bodyPr wrap="square">
            <a:spAutoFit/>
          </a:bodyPr>
          <a:lstStyle/>
          <a:p>
            <a:pPr algn="ctr"/>
            <a:r>
              <a:rPr lang="it-IT" sz="2800" b="1" dirty="0" smtClean="0">
                <a:solidFill>
                  <a:srgbClr val="FF0000"/>
                </a:solidFill>
                <a:latin typeface="Times New Roman" panose="02020603050405020304" pitchFamily="18" charset="0"/>
                <a:cs typeface="Times New Roman" panose="02020603050405020304" pitchFamily="18" charset="0"/>
              </a:rPr>
              <a:t>ESEMPI</a:t>
            </a:r>
          </a:p>
          <a:p>
            <a:pPr algn="ctr"/>
            <a:r>
              <a:rPr lang="it-IT" sz="1200" i="1" dirty="0" smtClean="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rPr>
              <a:t>L'insegnamento trasversale di Educazione civica - L’introduzione nel curricolo d’istituto e le Linee </a:t>
            </a:r>
            <a:r>
              <a:rPr lang="it-IT" sz="1200" i="1" dirty="0" smtClean="0">
                <a:latin typeface="Times New Roman" panose="02020603050405020304" pitchFamily="18" charset="0"/>
                <a:cs typeface="Times New Roman" panose="02020603050405020304" pitchFamily="18" charset="0"/>
              </a:rPr>
              <a:t>guida. </a:t>
            </a:r>
            <a:r>
              <a:rPr lang="it-IT" sz="1200" i="1" dirty="0">
                <a:latin typeface="Times New Roman" panose="02020603050405020304" pitchFamily="18" charset="0"/>
                <a:cs typeface="Times New Roman" panose="02020603050405020304" pitchFamily="18" charset="0"/>
              </a:rPr>
              <a:t>A cura di Emiliano </a:t>
            </a:r>
            <a:r>
              <a:rPr lang="it-IT" sz="1200" i="1" dirty="0" err="1" smtClean="0">
                <a:latin typeface="Times New Roman" panose="02020603050405020304" pitchFamily="18" charset="0"/>
                <a:cs typeface="Times New Roman" panose="02020603050405020304" pitchFamily="18" charset="0"/>
              </a:rPr>
              <a:t>Barbuto.EdiSES</a:t>
            </a:r>
            <a:r>
              <a:rPr lang="it-IT" sz="1200" i="1" dirty="0" smtClean="0">
                <a:latin typeface="Times New Roman" panose="02020603050405020304" pitchFamily="18" charset="0"/>
                <a:cs typeface="Times New Roman" panose="02020603050405020304" pitchFamily="18" charset="0"/>
              </a:rPr>
              <a:t> 2020</a:t>
            </a:r>
            <a:r>
              <a:rPr lang="it-IT" sz="1200" i="1" dirty="0">
                <a:latin typeface="Times New Roman" panose="02020603050405020304" pitchFamily="18" charset="0"/>
                <a:cs typeface="Times New Roman" panose="02020603050405020304" pitchFamily="18" charset="0"/>
              </a:rPr>
              <a:t>, p. 70</a:t>
            </a:r>
            <a:r>
              <a:rPr lang="it-IT" sz="1200" i="1" dirty="0" smtClean="0">
                <a:latin typeface="Times New Roman" panose="02020603050405020304" pitchFamily="18" charset="0"/>
                <a:cs typeface="Times New Roman" panose="02020603050405020304" pitchFamily="18" charset="0"/>
              </a:rPr>
              <a:t>)</a:t>
            </a:r>
          </a:p>
          <a:p>
            <a:pPr algn="ctr"/>
            <a:endParaRPr lang="it-IT" sz="16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1</a:t>
            </a:r>
            <a:r>
              <a:rPr lang="it-IT" sz="2400" b="1" dirty="0">
                <a:latin typeface="Times New Roman" panose="02020603050405020304" pitchFamily="18" charset="0"/>
                <a:cs typeface="Times New Roman" panose="02020603050405020304" pitchFamily="18" charset="0"/>
              </a:rPr>
              <a:t>) Licei </a:t>
            </a:r>
          </a:p>
          <a:p>
            <a:pPr algn="just"/>
            <a:r>
              <a:rPr lang="it-IT" sz="2400" dirty="0" smtClean="0">
                <a:latin typeface="Times New Roman" panose="02020603050405020304" pitchFamily="18" charset="0"/>
                <a:cs typeface="Times New Roman" panose="02020603050405020304" pitchFamily="18" charset="0"/>
              </a:rPr>
              <a:t>A) La </a:t>
            </a:r>
            <a:r>
              <a:rPr lang="it-IT" sz="2400" dirty="0">
                <a:latin typeface="Times New Roman" panose="02020603050405020304" pitchFamily="18" charset="0"/>
                <a:cs typeface="Times New Roman" panose="02020603050405020304" pitchFamily="18" charset="0"/>
              </a:rPr>
              <a:t>competenza </a:t>
            </a:r>
            <a:r>
              <a:rPr lang="it-IT" sz="2400" dirty="0" smtClean="0">
                <a:latin typeface="Times New Roman" panose="02020603050405020304" pitchFamily="18" charset="0"/>
                <a:cs typeface="Times New Roman" panose="02020603050405020304" pitchFamily="18" charset="0"/>
              </a:rPr>
              <a:t>potrebbe </a:t>
            </a:r>
            <a:r>
              <a:rPr lang="it-IT" sz="2400" dirty="0">
                <a:latin typeface="Times New Roman" panose="02020603050405020304" pitchFamily="18" charset="0"/>
                <a:cs typeface="Times New Roman" panose="02020603050405020304" pitchFamily="18" charset="0"/>
              </a:rPr>
              <a:t>essere interamente inclusa insieme a tutti gli OSA nel secondo biennio e quinto </a:t>
            </a:r>
            <a:r>
              <a:rPr lang="it-IT" sz="2400" dirty="0" smtClean="0">
                <a:latin typeface="Times New Roman" panose="02020603050405020304" pitchFamily="18" charset="0"/>
                <a:cs typeface="Times New Roman" panose="02020603050405020304" pitchFamily="18" charset="0"/>
              </a:rPr>
              <a:t>anno</a:t>
            </a:r>
            <a:endParaRPr lang="it-IT" sz="1600" i="1" dirty="0">
              <a:latin typeface="Times New Roman" panose="02020603050405020304" pitchFamily="18" charset="0"/>
              <a:cs typeface="Times New Roman" panose="02020603050405020304" pitchFamily="18" charset="0"/>
            </a:endParaRPr>
          </a:p>
          <a:p>
            <a:pPr algn="ctr"/>
            <a:endParaRPr lang="it-IT" sz="2400" b="1" dirty="0" smtClean="0">
              <a:latin typeface="Times New Roman" panose="02020603050405020304" pitchFamily="18" charset="0"/>
              <a:cs typeface="Times New Roman" panose="02020603050405020304" pitchFamily="18"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40989026"/>
              </p:ext>
            </p:extLst>
          </p:nvPr>
        </p:nvGraphicFramePr>
        <p:xfrm>
          <a:off x="154745" y="2268285"/>
          <a:ext cx="11873131" cy="4145280"/>
        </p:xfrm>
        <a:graphic>
          <a:graphicData uri="http://schemas.openxmlformats.org/drawingml/2006/table">
            <a:tbl>
              <a:tblPr firstRow="1" bandRow="1">
                <a:tableStyleId>{5C22544A-7EE6-4342-B048-85BDC9FD1C3A}</a:tableStyleId>
              </a:tblPr>
              <a:tblGrid>
                <a:gridCol w="2234023">
                  <a:extLst>
                    <a:ext uri="{9D8B030D-6E8A-4147-A177-3AD203B41FA5}">
                      <a16:colId xmlns:a16="http://schemas.microsoft.com/office/drawing/2014/main" val="2608827266"/>
                    </a:ext>
                  </a:extLst>
                </a:gridCol>
                <a:gridCol w="9639108">
                  <a:extLst>
                    <a:ext uri="{9D8B030D-6E8A-4147-A177-3AD203B41FA5}">
                      <a16:colId xmlns:a16="http://schemas.microsoft.com/office/drawing/2014/main" val="3088593511"/>
                    </a:ext>
                  </a:extLst>
                </a:gridCol>
              </a:tblGrid>
              <a:tr h="651934">
                <a:tc>
                  <a:txBody>
                    <a:bodyPr/>
                    <a:lstStyle/>
                    <a:p>
                      <a:pPr algn="ctr"/>
                      <a:r>
                        <a:rPr lang="it-IT" sz="2000" dirty="0" smtClean="0">
                          <a:latin typeface="Times New Roman" panose="02020603050405020304" pitchFamily="18" charset="0"/>
                          <a:cs typeface="Times New Roman" panose="02020603050405020304" pitchFamily="18" charset="0"/>
                        </a:rPr>
                        <a:t>Competenza del </a:t>
                      </a:r>
                      <a:r>
                        <a:rPr lang="it-IT" sz="2000" dirty="0" err="1" smtClean="0">
                          <a:latin typeface="Times New Roman" panose="02020603050405020304" pitchFamily="18" charset="0"/>
                          <a:cs typeface="Times New Roman" panose="02020603050405020304" pitchFamily="18" charset="0"/>
                        </a:rPr>
                        <a:t>PECuP</a:t>
                      </a:r>
                      <a:endParaRPr lang="it-IT" sz="2000" dirty="0" smtClean="0">
                        <a:latin typeface="Times New Roman" panose="02020603050405020304" pitchFamily="18" charset="0"/>
                        <a:cs typeface="Times New Roman" panose="02020603050405020304" pitchFamily="18" charset="0"/>
                      </a:endParaRPr>
                    </a:p>
                    <a:p>
                      <a:pPr algn="ctr"/>
                      <a:r>
                        <a:rPr lang="it-IT" sz="2000" dirty="0" smtClean="0">
                          <a:latin typeface="Times New Roman" panose="02020603050405020304" pitchFamily="18" charset="0"/>
                          <a:cs typeface="Times New Roman" panose="02020603050405020304" pitchFamily="18" charset="0"/>
                        </a:rPr>
                        <a:t>Nucleo concettuale</a:t>
                      </a:r>
                      <a:r>
                        <a:rPr lang="it-IT" sz="2000" baseline="0" dirty="0" smtClean="0">
                          <a:latin typeface="Times New Roman" panose="02020603050405020304" pitchFamily="18" charset="0"/>
                          <a:cs typeface="Times New Roman" panose="02020603050405020304" pitchFamily="18" charset="0"/>
                        </a:rPr>
                        <a:t> SVILUPPO SOSTENIBILE</a:t>
                      </a:r>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Obiettivi specifici di apprendimento</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75263355"/>
                  </a:ext>
                </a:extLst>
              </a:tr>
              <a:tr h="487124">
                <a:tc>
                  <a:txBody>
                    <a:bodyPr/>
                    <a:lstStyle/>
                    <a:p>
                      <a:r>
                        <a:rPr lang="it-IT" sz="2000" dirty="0" smtClean="0">
                          <a:latin typeface="Times New Roman" panose="02020603050405020304" pitchFamily="18" charset="0"/>
                          <a:cs typeface="Times New Roman" panose="02020603050405020304" pitchFamily="18" charset="0"/>
                        </a:rPr>
                        <a:t>Operare a favore dello sviluppo eco-sostenibile e della tutela delle identità</a:t>
                      </a:r>
                      <a:r>
                        <a:rPr lang="it-IT" sz="2000" baseline="0" dirty="0" smtClean="0">
                          <a:latin typeface="Times New Roman" panose="02020603050405020304" pitchFamily="18" charset="0"/>
                          <a:cs typeface="Times New Roman" panose="02020603050405020304" pitchFamily="18" charset="0"/>
                        </a:rPr>
                        <a:t> e delle eccellenze produttive del Paese</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-Argomentare su tematiche relative alla diversità genetica, agli obiettivi della ricerca genetica e ai sistemi di produzione sostenibili e resilienti.</a:t>
                      </a:r>
                    </a:p>
                    <a:p>
                      <a:pPr marL="0" indent="0">
                        <a:buFontTx/>
                        <a:buNone/>
                      </a:pPr>
                      <a:r>
                        <a:rPr lang="it-IT" sz="2000" dirty="0" smtClean="0">
                          <a:latin typeface="Times New Roman" panose="02020603050405020304" pitchFamily="18" charset="0"/>
                          <a:cs typeface="Times New Roman" panose="02020603050405020304" pitchFamily="18" charset="0"/>
                        </a:rPr>
                        <a:t>-Porre attenzione all’importanza di preservare la diversità genetica del</a:t>
                      </a:r>
                      <a:r>
                        <a:rPr lang="it-IT" sz="2000" baseline="0" dirty="0" smtClean="0">
                          <a:latin typeface="Times New Roman" panose="02020603050405020304" pitchFamily="18" charset="0"/>
                          <a:cs typeface="Times New Roman" panose="02020603050405020304" pitchFamily="18" charset="0"/>
                        </a:rPr>
                        <a:t> mondo animale e vegetale.</a:t>
                      </a:r>
                    </a:p>
                    <a:p>
                      <a:pPr marL="0" indent="0">
                        <a:buFontTx/>
                        <a:buNone/>
                      </a:pPr>
                      <a:r>
                        <a:rPr lang="it-IT" sz="2000" baseline="0" dirty="0" smtClean="0">
                          <a:latin typeface="Times New Roman" panose="02020603050405020304" pitchFamily="18" charset="0"/>
                          <a:cs typeface="Times New Roman" panose="02020603050405020304" pitchFamily="18" charset="0"/>
                        </a:rPr>
                        <a:t>-Riflettere sull’accesso ai benefici della ricerca genetica e delle conoscenze tradizionali in campo vegetale e animale.</a:t>
                      </a:r>
                    </a:p>
                    <a:p>
                      <a:r>
                        <a:rPr lang="it-IT" sz="2000" baseline="0" dirty="0" smtClean="0">
                          <a:latin typeface="Times New Roman" panose="02020603050405020304" pitchFamily="18" charset="0"/>
                          <a:cs typeface="Times New Roman" panose="02020603050405020304" pitchFamily="18" charset="0"/>
                        </a:rPr>
                        <a:t>-Essere capace di accurate riflessioni sulla necessità dell’aumento della produttività e della produzione in condizioni metereologiche estreme (siccità, inondazioni, disastri naturali).</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9945384"/>
                  </a:ext>
                </a:extLst>
              </a:tr>
            </a:tbl>
          </a:graphicData>
        </a:graphic>
      </p:graphicFrame>
    </p:spTree>
    <p:extLst>
      <p:ext uri="{BB962C8B-B14F-4D97-AF65-F5344CB8AC3E}">
        <p14:creationId xmlns:p14="http://schemas.microsoft.com/office/powerpoint/2010/main" val="29611435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35880"/>
            <a:ext cx="12192000" cy="2862322"/>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smtClean="0">
                <a:latin typeface="Times New Roman" panose="02020603050405020304" pitchFamily="18" charset="0"/>
                <a:cs typeface="Times New Roman" panose="02020603050405020304" pitchFamily="18" charset="0"/>
              </a:rPr>
              <a:t>(L'insegnamento trasversale di Educazione civica - L’introduzione nel curricolo d’istituto e le Linee guida</a:t>
            </a:r>
            <a:r>
              <a:rPr lang="it-IT" sz="1200" i="1" dirty="0">
                <a:latin typeface="Times New Roman" panose="02020603050405020304" pitchFamily="18" charset="0"/>
                <a:cs typeface="Times New Roman" panose="02020603050405020304" pitchFamily="18" charset="0"/>
              </a:rPr>
              <a:t>. A cura di </a:t>
            </a:r>
            <a:r>
              <a:rPr lang="it-IT" sz="1200" i="1" dirty="0" smtClean="0">
                <a:latin typeface="Times New Roman" panose="02020603050405020304" pitchFamily="18" charset="0"/>
                <a:cs typeface="Times New Roman" panose="02020603050405020304" pitchFamily="18" charset="0"/>
              </a:rPr>
              <a:t>Emiliano Barbuto.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 70)</a:t>
            </a:r>
          </a:p>
          <a:p>
            <a:pPr algn="ctr"/>
            <a:endParaRPr lang="it-IT" sz="24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1</a:t>
            </a:r>
            <a:r>
              <a:rPr lang="it-IT" sz="2400" b="1" dirty="0">
                <a:latin typeface="Times New Roman" panose="02020603050405020304" pitchFamily="18" charset="0"/>
                <a:cs typeface="Times New Roman" panose="02020603050405020304" pitchFamily="18" charset="0"/>
              </a:rPr>
              <a:t>) Licei </a:t>
            </a:r>
            <a:endParaRPr lang="it-IT" sz="24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B) La </a:t>
            </a:r>
            <a:r>
              <a:rPr lang="it-IT" sz="2400" dirty="0">
                <a:latin typeface="Times New Roman" panose="02020603050405020304" pitchFamily="18" charset="0"/>
                <a:cs typeface="Times New Roman" panose="02020603050405020304" pitchFamily="18" charset="0"/>
              </a:rPr>
              <a:t>competenza potrebbe essere </a:t>
            </a:r>
            <a:r>
              <a:rPr lang="it-IT" sz="2400" dirty="0" smtClean="0">
                <a:latin typeface="Times New Roman" panose="02020603050405020304" pitchFamily="18" charset="0"/>
                <a:cs typeface="Times New Roman" panose="02020603050405020304" pitchFamily="18" charset="0"/>
              </a:rPr>
              <a:t>distribuita </a:t>
            </a:r>
            <a:r>
              <a:rPr lang="it-IT" sz="2400" dirty="0">
                <a:latin typeface="Times New Roman" panose="02020603050405020304" pitchFamily="18" charset="0"/>
                <a:cs typeface="Times New Roman" panose="02020603050405020304" pitchFamily="18" charset="0"/>
              </a:rPr>
              <a:t>tra primo biennio e secondo biennio e quinto anno.</a:t>
            </a:r>
          </a:p>
          <a:p>
            <a:pPr algn="ctr"/>
            <a:endParaRPr lang="it-IT" sz="2400" i="1" dirty="0">
              <a:latin typeface="Times New Roman" panose="02020603050405020304" pitchFamily="18" charset="0"/>
              <a:cs typeface="Times New Roman" panose="02020603050405020304" pitchFamily="18" charset="0"/>
            </a:endParaRPr>
          </a:p>
          <a:p>
            <a:pPr algn="ctr"/>
            <a:endParaRPr lang="it-IT" sz="2400" b="1" dirty="0" smtClean="0">
              <a:latin typeface="Times New Roman" panose="02020603050405020304" pitchFamily="18" charset="0"/>
              <a:cs typeface="Times New Roman" panose="02020603050405020304" pitchFamily="18" charset="0"/>
            </a:endParaRPr>
          </a:p>
          <a:p>
            <a:pPr algn="just"/>
            <a:endParaRPr lang="it-IT" sz="2400" dirty="0" smtClean="0">
              <a:latin typeface="Times New Roman" panose="02020603050405020304" pitchFamily="18" charset="0"/>
              <a:cs typeface="Times New Roman" panose="02020603050405020304" pitchFamily="18"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1585430163"/>
              </p:ext>
            </p:extLst>
          </p:nvPr>
        </p:nvGraphicFramePr>
        <p:xfrm>
          <a:off x="198120" y="1865142"/>
          <a:ext cx="11795759" cy="4766109"/>
        </p:xfrm>
        <a:graphic>
          <a:graphicData uri="http://schemas.openxmlformats.org/drawingml/2006/table">
            <a:tbl>
              <a:tblPr firstRow="1" bandRow="1">
                <a:tableStyleId>{5C22544A-7EE6-4342-B048-85BDC9FD1C3A}</a:tableStyleId>
              </a:tblPr>
              <a:tblGrid>
                <a:gridCol w="1660415">
                  <a:extLst>
                    <a:ext uri="{9D8B030D-6E8A-4147-A177-3AD203B41FA5}">
                      <a16:colId xmlns:a16="http://schemas.microsoft.com/office/drawing/2014/main" val="3485508904"/>
                    </a:ext>
                  </a:extLst>
                </a:gridCol>
                <a:gridCol w="2702758">
                  <a:extLst>
                    <a:ext uri="{9D8B030D-6E8A-4147-A177-3AD203B41FA5}">
                      <a16:colId xmlns:a16="http://schemas.microsoft.com/office/drawing/2014/main" val="3782226350"/>
                    </a:ext>
                  </a:extLst>
                </a:gridCol>
                <a:gridCol w="7432586">
                  <a:extLst>
                    <a:ext uri="{9D8B030D-6E8A-4147-A177-3AD203B41FA5}">
                      <a16:colId xmlns:a16="http://schemas.microsoft.com/office/drawing/2014/main" val="2487109836"/>
                    </a:ext>
                  </a:extLst>
                </a:gridCol>
              </a:tblGrid>
              <a:tr h="1230429">
                <a:tc>
                  <a:txBody>
                    <a:bodyPr/>
                    <a:lstStyle/>
                    <a:p>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Competenza del </a:t>
                      </a:r>
                      <a:r>
                        <a:rPr lang="it-IT" sz="2000" dirty="0" err="1" smtClean="0">
                          <a:latin typeface="Times New Roman" panose="02020603050405020304" pitchFamily="18" charset="0"/>
                          <a:cs typeface="Times New Roman" panose="02020603050405020304" pitchFamily="18" charset="0"/>
                        </a:rPr>
                        <a:t>PECuP</a:t>
                      </a:r>
                      <a:endParaRPr lang="it-IT" sz="2000" dirty="0" smtClean="0">
                        <a:latin typeface="Times New Roman" panose="02020603050405020304" pitchFamily="18" charset="0"/>
                        <a:cs typeface="Times New Roman" panose="02020603050405020304" pitchFamily="18" charset="0"/>
                      </a:endParaRPr>
                    </a:p>
                    <a:p>
                      <a:pPr algn="ctr"/>
                      <a:r>
                        <a:rPr lang="it-IT" sz="2000" dirty="0" smtClean="0">
                          <a:latin typeface="Times New Roman" panose="02020603050405020304" pitchFamily="18" charset="0"/>
                          <a:cs typeface="Times New Roman" panose="02020603050405020304" pitchFamily="18" charset="0"/>
                        </a:rPr>
                        <a:t>Nucleo concettuale</a:t>
                      </a:r>
                      <a:r>
                        <a:rPr lang="it-IT" sz="2000" baseline="0" dirty="0" smtClean="0">
                          <a:latin typeface="Times New Roman" panose="02020603050405020304" pitchFamily="18" charset="0"/>
                          <a:cs typeface="Times New Roman" panose="02020603050405020304" pitchFamily="18" charset="0"/>
                        </a:rPr>
                        <a:t> SVILUPPO </a:t>
                      </a:r>
                      <a:endParaRPr lang="it-IT"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smtClean="0">
                          <a:latin typeface="Times New Roman" panose="02020603050405020304" pitchFamily="18" charset="0"/>
                          <a:cs typeface="Times New Roman" panose="02020603050405020304" pitchFamily="18" charset="0"/>
                        </a:rPr>
                        <a:t>Obiettivi specifici di apprendimento</a:t>
                      </a:r>
                    </a:p>
                    <a:p>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98919477"/>
                  </a:ext>
                </a:extLst>
              </a:tr>
              <a:tr h="20888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smtClean="0">
                          <a:latin typeface="Times New Roman" panose="02020603050405020304" pitchFamily="18" charset="0"/>
                          <a:cs typeface="Times New Roman" panose="02020603050405020304" pitchFamily="18" charset="0"/>
                        </a:rPr>
                        <a:t>Primo biennio</a:t>
                      </a:r>
                    </a:p>
                    <a:p>
                      <a:endParaRPr lang="it-IT" sz="2000" dirty="0">
                        <a:latin typeface="Times New Roman" panose="02020603050405020304" pitchFamily="18" charset="0"/>
                        <a:cs typeface="Times New Roman" panose="02020603050405020304" pitchFamily="18" charset="0"/>
                      </a:endParaRP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20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20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2000" dirty="0" smtClean="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smtClean="0">
                          <a:latin typeface="Times New Roman" panose="02020603050405020304" pitchFamily="18" charset="0"/>
                          <a:cs typeface="Times New Roman" panose="02020603050405020304" pitchFamily="18" charset="0"/>
                        </a:rPr>
                        <a:t>Operare a favore dello sviluppo eco-sostenibile e della tutela delle identità</a:t>
                      </a:r>
                      <a:r>
                        <a:rPr lang="it-IT" sz="2000" baseline="0" dirty="0" smtClean="0">
                          <a:latin typeface="Times New Roman" panose="02020603050405020304" pitchFamily="18" charset="0"/>
                          <a:cs typeface="Times New Roman" panose="02020603050405020304" pitchFamily="18" charset="0"/>
                        </a:rPr>
                        <a:t> e delle eccellenze produttive del Paese</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-Argomentare su tematiche relative alla diversità genetica, agli obiettivi della ricerca genetica e ai sistemi di produzione sostenibili e resilienti.</a:t>
                      </a:r>
                    </a:p>
                    <a:p>
                      <a:pPr marL="0" indent="0">
                        <a:buFontTx/>
                        <a:buNone/>
                      </a:pPr>
                      <a:r>
                        <a:rPr lang="it-IT" sz="2000" dirty="0" smtClean="0">
                          <a:latin typeface="Times New Roman" panose="02020603050405020304" pitchFamily="18" charset="0"/>
                          <a:cs typeface="Times New Roman" panose="02020603050405020304" pitchFamily="18" charset="0"/>
                        </a:rPr>
                        <a:t>-Porre attenzione all’importanza di preservare la diversità genetica del</a:t>
                      </a:r>
                      <a:r>
                        <a:rPr lang="it-IT" sz="2000" baseline="0" dirty="0" smtClean="0">
                          <a:latin typeface="Times New Roman" panose="02020603050405020304" pitchFamily="18" charset="0"/>
                          <a:cs typeface="Times New Roman" panose="02020603050405020304" pitchFamily="18" charset="0"/>
                        </a:rPr>
                        <a:t> mondo animale e vegetale.</a:t>
                      </a:r>
                    </a:p>
                    <a:p>
                      <a:pPr marL="0" indent="0">
                        <a:buFontTx/>
                        <a:buNone/>
                      </a:pPr>
                      <a:r>
                        <a:rPr lang="it-IT" sz="2000" baseline="0" dirty="0" smtClean="0">
                          <a:latin typeface="Times New Roman" panose="02020603050405020304" pitchFamily="18" charset="0"/>
                          <a:cs typeface="Times New Roman" panose="02020603050405020304" pitchFamily="18" charset="0"/>
                        </a:rPr>
                        <a:t>-Riflettere sull’accesso ai benefici della ricerca genetica e delle conoscenze tradizionali in campo vegetale e animale.</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54861407"/>
                  </a:ext>
                </a:extLst>
              </a:tr>
              <a:tr h="12304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smtClean="0">
                          <a:latin typeface="Times New Roman" panose="02020603050405020304" pitchFamily="18" charset="0"/>
                          <a:cs typeface="Times New Roman" panose="02020603050405020304" pitchFamily="18" charset="0"/>
                        </a:rPr>
                        <a:t>Secondo</a:t>
                      </a:r>
                      <a:r>
                        <a:rPr lang="it-IT" sz="2000" baseline="0" dirty="0" smtClean="0">
                          <a:latin typeface="Times New Roman" panose="02020603050405020304" pitchFamily="18" charset="0"/>
                          <a:cs typeface="Times New Roman" panose="02020603050405020304" pitchFamily="18" charset="0"/>
                        </a:rPr>
                        <a:t> </a:t>
                      </a:r>
                      <a:r>
                        <a:rPr lang="it-IT" sz="2000" dirty="0" smtClean="0">
                          <a:latin typeface="Times New Roman" panose="02020603050405020304" pitchFamily="18" charset="0"/>
                          <a:cs typeface="Times New Roman" panose="02020603050405020304" pitchFamily="18" charset="0"/>
                        </a:rPr>
                        <a:t>biennio e quinto anno</a:t>
                      </a:r>
                      <a:endParaRPr lang="it-IT" sz="2000" dirty="0">
                        <a:latin typeface="Times New Roman" panose="02020603050405020304" pitchFamily="18" charset="0"/>
                        <a:cs typeface="Times New Roman" panose="02020603050405020304" pitchFamily="18" charset="0"/>
                      </a:endParaRPr>
                    </a:p>
                  </a:txBody>
                  <a:tcPr/>
                </a:tc>
                <a:tc vMerge="1">
                  <a:txBody>
                    <a:bodyPr/>
                    <a:lstStyle/>
                    <a:p>
                      <a:endParaRPr lang="it-IT"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aseline="0" dirty="0" smtClean="0">
                          <a:latin typeface="Times New Roman" panose="02020603050405020304" pitchFamily="18" charset="0"/>
                          <a:cs typeface="Times New Roman" panose="02020603050405020304" pitchFamily="18" charset="0"/>
                        </a:rPr>
                        <a:t>-Essere capace di accurate riflessioni sulla necessità dell’aumento della produttività e della produzione in condizioni metereologiche estreme (siccità, inondazioni, disastri naturali).</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8021061"/>
                  </a:ext>
                </a:extLst>
              </a:tr>
            </a:tbl>
          </a:graphicData>
        </a:graphic>
      </p:graphicFrame>
    </p:spTree>
    <p:extLst>
      <p:ext uri="{BB962C8B-B14F-4D97-AF65-F5344CB8AC3E}">
        <p14:creationId xmlns:p14="http://schemas.microsoft.com/office/powerpoint/2010/main" val="1895718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2677656"/>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a:t>
            </a:r>
            <a:r>
              <a:rPr lang="it-IT" sz="1200" i="1" dirty="0">
                <a:latin typeface="Times New Roman" panose="02020603050405020304" pitchFamily="18" charset="0"/>
                <a:cs typeface="Times New Roman" panose="02020603050405020304" pitchFamily="18" charset="0"/>
              </a:rPr>
              <a:t>A cura di </a:t>
            </a:r>
            <a:r>
              <a:rPr lang="it-IT" sz="1200" i="1" dirty="0" smtClean="0">
                <a:latin typeface="Times New Roman" panose="02020603050405020304" pitchFamily="18" charset="0"/>
                <a:cs typeface="Times New Roman" panose="02020603050405020304" pitchFamily="18" charset="0"/>
              </a:rPr>
              <a:t>Emiliano Barbuto.EdiSES2020 p.79-80)</a:t>
            </a:r>
          </a:p>
          <a:p>
            <a:pPr algn="ctr"/>
            <a:endParaRPr lang="it-IT" sz="24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2) Istituti Tecnici</a:t>
            </a:r>
          </a:p>
          <a:p>
            <a:pPr algn="just"/>
            <a:endParaRPr lang="it-IT" sz="2400" dirty="0" smtClean="0">
              <a:latin typeface="Times New Roman" panose="02020603050405020304" pitchFamily="18" charset="0"/>
              <a:cs typeface="Times New Roman" panose="02020603050405020304" pitchFamily="18" charset="0"/>
            </a:endParaRPr>
          </a:p>
          <a:p>
            <a:pPr algn="just"/>
            <a:r>
              <a:rPr lang="it-IT" sz="2000" b="1" dirty="0" smtClean="0">
                <a:latin typeface="Times New Roman" panose="02020603050405020304" pitchFamily="18" charset="0"/>
                <a:cs typeface="Times New Roman" panose="02020603050405020304" pitchFamily="18" charset="0"/>
              </a:rPr>
              <a:t>Competenza del </a:t>
            </a:r>
            <a:r>
              <a:rPr lang="it-IT" sz="2000" b="1" dirty="0" err="1" smtClean="0">
                <a:latin typeface="Times New Roman" panose="02020603050405020304" pitchFamily="18" charset="0"/>
                <a:cs typeface="Times New Roman" panose="02020603050405020304" pitchFamily="18" charset="0"/>
              </a:rPr>
              <a:t>PEPuP</a:t>
            </a:r>
            <a:r>
              <a:rPr lang="it-IT" sz="2000" b="1" dirty="0" smtClean="0">
                <a:latin typeface="Times New Roman" panose="02020603050405020304" pitchFamily="18" charset="0"/>
                <a:cs typeface="Times New Roman" panose="02020603050405020304" pitchFamily="18" charset="0"/>
              </a:rPr>
              <a:t> - Nucleo </a:t>
            </a:r>
            <a:r>
              <a:rPr lang="it-IT" sz="2000" b="1" dirty="0">
                <a:latin typeface="Times New Roman" panose="02020603050405020304" pitchFamily="18" charset="0"/>
                <a:cs typeface="Times New Roman" panose="02020603050405020304" pitchFamily="18" charset="0"/>
              </a:rPr>
              <a:t>concettuale COSTITUZIONE</a:t>
            </a:r>
          </a:p>
          <a:p>
            <a:pPr algn="just"/>
            <a:r>
              <a:rPr lang="it-IT" sz="2000" dirty="0" smtClean="0">
                <a:solidFill>
                  <a:schemeClr val="dk1"/>
                </a:solidFill>
                <a:latin typeface="Times New Roman" panose="02020603050405020304" pitchFamily="18" charset="0"/>
                <a:cs typeface="Times New Roman" panose="02020603050405020304" pitchFamily="18" charset="0"/>
              </a:rPr>
              <a:t>Essere </a:t>
            </a:r>
            <a:r>
              <a:rPr lang="it-IT" sz="2000" dirty="0">
                <a:solidFill>
                  <a:schemeClr val="dk1"/>
                </a:solidFill>
                <a:latin typeface="Times New Roman" panose="02020603050405020304" pitchFamily="18" charset="0"/>
                <a:cs typeface="Times New Roman" panose="02020603050405020304" pitchFamily="18" charset="0"/>
              </a:rPr>
              <a:t>consapevoli del valore e delle regole della vita democratica anche attraverso l’approfondimento degli elementi fondamentali del diritto che la regolano, con particolare riferimento al diritto del lavoro. </a:t>
            </a:r>
            <a:endParaRPr lang="it-IT" sz="2000" b="1" dirty="0" smtClean="0">
              <a:latin typeface="Times New Roman" panose="02020603050405020304" pitchFamily="18" charset="0"/>
              <a:cs typeface="Times New Roman" panose="02020603050405020304" pitchFamily="18" charset="0"/>
            </a:endParaRPr>
          </a:p>
        </p:txBody>
      </p:sp>
      <p:graphicFrame>
        <p:nvGraphicFramePr>
          <p:cNvPr id="5" name="Tabella 4"/>
          <p:cNvGraphicFramePr>
            <a:graphicFrameLocks noGrp="1"/>
          </p:cNvGraphicFramePr>
          <p:nvPr>
            <p:extLst>
              <p:ext uri="{D42A27DB-BD31-4B8C-83A1-F6EECF244321}">
                <p14:modId xmlns:p14="http://schemas.microsoft.com/office/powerpoint/2010/main" val="2985805502"/>
              </p:ext>
            </p:extLst>
          </p:nvPr>
        </p:nvGraphicFramePr>
        <p:xfrm>
          <a:off x="257736" y="2733040"/>
          <a:ext cx="11676528" cy="4124960"/>
        </p:xfrm>
        <a:graphic>
          <a:graphicData uri="http://schemas.openxmlformats.org/drawingml/2006/table">
            <a:tbl>
              <a:tblPr firstRow="1" bandRow="1">
                <a:tableStyleId>{5C22544A-7EE6-4342-B048-85BDC9FD1C3A}</a:tableStyleId>
              </a:tblPr>
              <a:tblGrid>
                <a:gridCol w="4221480">
                  <a:extLst>
                    <a:ext uri="{9D8B030D-6E8A-4147-A177-3AD203B41FA5}">
                      <a16:colId xmlns:a16="http://schemas.microsoft.com/office/drawing/2014/main" val="605865752"/>
                    </a:ext>
                  </a:extLst>
                </a:gridCol>
                <a:gridCol w="7455048">
                  <a:extLst>
                    <a:ext uri="{9D8B030D-6E8A-4147-A177-3AD203B41FA5}">
                      <a16:colId xmlns:a16="http://schemas.microsoft.com/office/drawing/2014/main" val="814506903"/>
                    </a:ext>
                  </a:extLst>
                </a:gridCol>
              </a:tblGrid>
              <a:tr h="370840">
                <a:tc gridSpan="2">
                  <a:txBody>
                    <a:bodyPr/>
                    <a:lstStyle/>
                    <a:p>
                      <a:pPr algn="ctr"/>
                      <a:r>
                        <a:rPr lang="it-IT" dirty="0" smtClean="0">
                          <a:latin typeface="Times New Roman" panose="02020603050405020304" pitchFamily="18" charset="0"/>
                          <a:cs typeface="Times New Roman" panose="02020603050405020304" pitchFamily="18" charset="0"/>
                        </a:rPr>
                        <a:t>Risultati di apprendimento</a:t>
                      </a:r>
                      <a:endParaRPr lang="it-IT"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5089963"/>
                  </a:ext>
                </a:extLst>
              </a:tr>
              <a:tr h="370840">
                <a:tc>
                  <a:txBody>
                    <a:bodyPr/>
                    <a:lstStyle/>
                    <a:p>
                      <a:pPr algn="ctr"/>
                      <a:r>
                        <a:rPr lang="it-IT" b="1" dirty="0" smtClean="0">
                          <a:latin typeface="Times New Roman" panose="02020603050405020304" pitchFamily="18" charset="0"/>
                          <a:cs typeface="Times New Roman" panose="02020603050405020304" pitchFamily="18" charset="0"/>
                        </a:rPr>
                        <a:t>Conoscenze</a:t>
                      </a:r>
                      <a:endParaRPr lang="it-IT" b="1" dirty="0">
                        <a:latin typeface="Times New Roman" panose="02020603050405020304" pitchFamily="18" charset="0"/>
                        <a:cs typeface="Times New Roman" panose="02020603050405020304" pitchFamily="18" charset="0"/>
                      </a:endParaRPr>
                    </a:p>
                  </a:txBody>
                  <a:tcPr/>
                </a:tc>
                <a:tc>
                  <a:txBody>
                    <a:bodyPr/>
                    <a:lstStyle/>
                    <a:p>
                      <a:pPr algn="ctr"/>
                      <a:r>
                        <a:rPr lang="it-IT" b="1" dirty="0" smtClean="0">
                          <a:latin typeface="Times New Roman" panose="02020603050405020304" pitchFamily="18" charset="0"/>
                          <a:cs typeface="Times New Roman" panose="02020603050405020304" pitchFamily="18" charset="0"/>
                        </a:rPr>
                        <a:t>Abilità</a:t>
                      </a:r>
                      <a:endParaRPr lang="it-IT"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42440614"/>
                  </a:ext>
                </a:extLst>
              </a:tr>
              <a:tr h="37084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latin typeface="Times New Roman" panose="02020603050405020304" pitchFamily="18" charset="0"/>
                          <a:cs typeface="Times New Roman" panose="02020603050405020304" pitchFamily="18" charset="0"/>
                        </a:rPr>
                        <a:t>Leggi</a:t>
                      </a:r>
                      <a:r>
                        <a:rPr lang="it-IT" baseline="0" dirty="0" smtClean="0">
                          <a:latin typeface="Times New Roman" panose="02020603050405020304" pitchFamily="18" charset="0"/>
                          <a:cs typeface="Times New Roman" panose="02020603050405020304" pitchFamily="18" charset="0"/>
                        </a:rPr>
                        <a:t> ordinarie, i regolamenti, le disposizioni organizzative</a:t>
                      </a:r>
                      <a:endParaRPr lang="it-IT" dirty="0" smtClean="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-Distinguere le differenti fonti normative e la loro gerarchia</a:t>
                      </a:r>
                    </a:p>
                    <a:p>
                      <a:r>
                        <a:rPr lang="it-IT" dirty="0" smtClean="0">
                          <a:latin typeface="Times New Roman" panose="02020603050405020304" pitchFamily="18" charset="0"/>
                          <a:cs typeface="Times New Roman" panose="02020603050405020304" pitchFamily="18" charset="0"/>
                        </a:rPr>
                        <a:t>-Riconoscere le finalità delle leggi e i valori costituzionali che promuovono</a:t>
                      </a:r>
                    </a:p>
                    <a:p>
                      <a:r>
                        <a:rPr lang="it-IT" dirty="0" smtClean="0">
                          <a:latin typeface="Times New Roman" panose="02020603050405020304" pitchFamily="18" charset="0"/>
                          <a:cs typeface="Times New Roman" panose="02020603050405020304" pitchFamily="18" charset="0"/>
                        </a:rPr>
                        <a:t>-Riconoscere nelle leggi uno strumento di tutela e non di limitazione</a:t>
                      </a: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2859742"/>
                  </a:ext>
                </a:extLst>
              </a:tr>
              <a:tr h="370840">
                <a:tc vMerge="1">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-Interpretare correttamente un regolamento o una disposizione organizzativa</a:t>
                      </a:r>
                    </a:p>
                    <a:p>
                      <a:r>
                        <a:rPr lang="it-IT" dirty="0" smtClean="0">
                          <a:latin typeface="Times New Roman" panose="02020603050405020304" pitchFamily="18" charset="0"/>
                          <a:cs typeface="Times New Roman" panose="02020603050405020304" pitchFamily="18" charset="0"/>
                        </a:rPr>
                        <a:t>-Redigere una serie di semplici regole da attuare</a:t>
                      </a:r>
                      <a:r>
                        <a:rPr lang="it-IT" baseline="0" dirty="0" smtClean="0">
                          <a:latin typeface="Times New Roman" panose="02020603050405020304" pitchFamily="18" charset="0"/>
                          <a:cs typeface="Times New Roman" panose="02020603050405020304" pitchFamily="18" charset="0"/>
                        </a:rPr>
                        <a:t> in un contesto conformi ai criteri di legalità</a:t>
                      </a: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5792476"/>
                  </a:ext>
                </a:extLst>
              </a:tr>
              <a:tr h="370840">
                <a:tc vMerge="1">
                  <a:txBody>
                    <a:bodyPr/>
                    <a:lstStyle/>
                    <a:p>
                      <a:endParaRPr lang="it-IT" dirty="0">
                        <a:latin typeface="Times New Roman" panose="02020603050405020304" pitchFamily="18" charset="0"/>
                        <a:cs typeface="Times New Roman" panose="02020603050405020304" pitchFamily="18" charset="0"/>
                      </a:endParaRPr>
                    </a:p>
                  </a:txBody>
                  <a:tcPr/>
                </a:tc>
                <a:tc>
                  <a:txBody>
                    <a:bodyPr/>
                    <a:lstStyle/>
                    <a:p>
                      <a:r>
                        <a:rPr lang="it-IT" dirty="0" smtClean="0">
                          <a:latin typeface="Times New Roman" panose="02020603050405020304" pitchFamily="18" charset="0"/>
                          <a:cs typeface="Times New Roman" panose="02020603050405020304" pitchFamily="18" charset="0"/>
                        </a:rPr>
                        <a:t>-Reperire autonomamente le fonti normative con particolare riferimento al settore di studio</a:t>
                      </a:r>
                    </a:p>
                    <a:p>
                      <a:r>
                        <a:rPr lang="it-IT" dirty="0" smtClean="0">
                          <a:latin typeface="Times New Roman" panose="02020603050405020304" pitchFamily="18" charset="0"/>
                          <a:cs typeface="Times New Roman" panose="02020603050405020304" pitchFamily="18" charset="0"/>
                        </a:rPr>
                        <a:t>-Selezionare le fonti normative in relazione alle proprie esigenze di studio</a:t>
                      </a: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32282007"/>
                  </a:ext>
                </a:extLst>
              </a:tr>
              <a:tr h="370840">
                <a:tc>
                  <a:txBody>
                    <a:bodyPr/>
                    <a:lstStyle/>
                    <a:p>
                      <a:r>
                        <a:rPr lang="it-IT" dirty="0" smtClean="0">
                          <a:latin typeface="Times New Roman" panose="02020603050405020304" pitchFamily="18" charset="0"/>
                          <a:cs typeface="Times New Roman" panose="02020603050405020304" pitchFamily="18" charset="0"/>
                        </a:rPr>
                        <a:t>Soggetti giuridici, diritti e doveri</a:t>
                      </a:r>
                    </a:p>
                    <a:p>
                      <a:r>
                        <a:rPr lang="it-IT" dirty="0" smtClean="0">
                          <a:latin typeface="Times New Roman" panose="02020603050405020304" pitchFamily="18" charset="0"/>
                          <a:cs typeface="Times New Roman" panose="02020603050405020304" pitchFamily="18" charset="0"/>
                        </a:rPr>
                        <a:t>Diritto del Lavoro</a:t>
                      </a:r>
                      <a:endParaRPr lang="it-IT"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smtClean="0">
                          <a:latin typeface="Times New Roman" panose="02020603050405020304" pitchFamily="18" charset="0"/>
                          <a:cs typeface="Times New Roman" panose="02020603050405020304" pitchFamily="18" charset="0"/>
                        </a:rPr>
                        <a:t>-Analizzare e interpretare spetti e problemi attinenti alla disciplina del rapporto di lavoro</a:t>
                      </a: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46862673"/>
                  </a:ext>
                </a:extLst>
              </a:tr>
            </a:tbl>
          </a:graphicData>
        </a:graphic>
      </p:graphicFrame>
    </p:spTree>
    <p:extLst>
      <p:ext uri="{BB962C8B-B14F-4D97-AF65-F5344CB8AC3E}">
        <p14:creationId xmlns:p14="http://schemas.microsoft.com/office/powerpoint/2010/main" val="1514285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87398" y="0"/>
            <a:ext cx="12192000" cy="3323987"/>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L’introduzione nel curricolo d’istituto e le Linee guida. A cura di Emiliano Barbuto.EdiSES2020 p.79-80)</a:t>
            </a:r>
          </a:p>
          <a:p>
            <a:endParaRPr lang="it-IT" sz="2400" b="1" dirty="0" smtClean="0">
              <a:latin typeface="Times New Roman" panose="02020603050405020304" pitchFamily="18" charset="0"/>
              <a:cs typeface="Times New Roman" panose="02020603050405020304" pitchFamily="18" charset="0"/>
            </a:endParaRPr>
          </a:p>
          <a:p>
            <a:endParaRPr lang="it-IT" sz="24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2) Istituti Tecnici</a:t>
            </a:r>
          </a:p>
          <a:p>
            <a:pPr algn="just"/>
            <a:endParaRPr lang="it-IT"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Gli </a:t>
            </a:r>
            <a:r>
              <a:rPr lang="it-IT" sz="2400" dirty="0" err="1" smtClean="0">
                <a:latin typeface="Times New Roman" panose="02020603050405020304" pitchFamily="18" charset="0"/>
                <a:cs typeface="Times New Roman" panose="02020603050405020304" pitchFamily="18" charset="0"/>
              </a:rPr>
              <a:t>RdA</a:t>
            </a:r>
            <a:r>
              <a:rPr lang="it-IT" sz="2400" dirty="0" smtClean="0">
                <a:latin typeface="Times New Roman" panose="02020603050405020304" pitchFamily="18" charset="0"/>
                <a:cs typeface="Times New Roman" panose="02020603050405020304" pitchFamily="18" charset="0"/>
              </a:rPr>
              <a:t> potrebbero essere così suddivisi:</a:t>
            </a:r>
          </a:p>
          <a:p>
            <a:pPr algn="just"/>
            <a:endParaRPr lang="it-IT" sz="2000" dirty="0" smtClean="0">
              <a:latin typeface="Times New Roman" panose="02020603050405020304" pitchFamily="18" charset="0"/>
              <a:cs typeface="Times New Roman" panose="02020603050405020304" pitchFamily="18" charset="0"/>
            </a:endParaRPr>
          </a:p>
          <a:p>
            <a:pPr algn="just"/>
            <a:endParaRPr lang="it-IT" sz="2000" dirty="0" smtClean="0">
              <a:latin typeface="Times New Roman" panose="02020603050405020304" pitchFamily="18" charset="0"/>
              <a:cs typeface="Times New Roman" panose="02020603050405020304" pitchFamily="18" charset="0"/>
            </a:endParaRPr>
          </a:p>
          <a:p>
            <a:pPr algn="just"/>
            <a:r>
              <a:rPr lang="it-IT" sz="2000" b="1" dirty="0" smtClean="0">
                <a:latin typeface="Times New Roman" panose="02020603050405020304" pitchFamily="18" charset="0"/>
                <a:cs typeface="Times New Roman" panose="02020603050405020304" pitchFamily="18" charset="0"/>
              </a:rPr>
              <a:t>PRIMO BIENNIO</a:t>
            </a:r>
          </a:p>
        </p:txBody>
      </p:sp>
      <p:graphicFrame>
        <p:nvGraphicFramePr>
          <p:cNvPr id="5" name="Tabella 4"/>
          <p:cNvGraphicFramePr>
            <a:graphicFrameLocks noGrp="1"/>
          </p:cNvGraphicFramePr>
          <p:nvPr>
            <p:extLst>
              <p:ext uri="{D42A27DB-BD31-4B8C-83A1-F6EECF244321}">
                <p14:modId xmlns:p14="http://schemas.microsoft.com/office/powerpoint/2010/main" val="1600616497"/>
              </p:ext>
            </p:extLst>
          </p:nvPr>
        </p:nvGraphicFramePr>
        <p:xfrm>
          <a:off x="257736" y="3549823"/>
          <a:ext cx="11676528" cy="2103120"/>
        </p:xfrm>
        <a:graphic>
          <a:graphicData uri="http://schemas.openxmlformats.org/drawingml/2006/table">
            <a:tbl>
              <a:tblPr firstRow="1" bandRow="1">
                <a:tableStyleId>{5C22544A-7EE6-4342-B048-85BDC9FD1C3A}</a:tableStyleId>
              </a:tblPr>
              <a:tblGrid>
                <a:gridCol w="4221480">
                  <a:extLst>
                    <a:ext uri="{9D8B030D-6E8A-4147-A177-3AD203B41FA5}">
                      <a16:colId xmlns:a16="http://schemas.microsoft.com/office/drawing/2014/main" val="605865752"/>
                    </a:ext>
                  </a:extLst>
                </a:gridCol>
                <a:gridCol w="7455048">
                  <a:extLst>
                    <a:ext uri="{9D8B030D-6E8A-4147-A177-3AD203B41FA5}">
                      <a16:colId xmlns:a16="http://schemas.microsoft.com/office/drawing/2014/main" val="814506903"/>
                    </a:ext>
                  </a:extLst>
                </a:gridCol>
              </a:tblGrid>
              <a:tr h="370840">
                <a:tc gridSpan="2">
                  <a:txBody>
                    <a:bodyPr/>
                    <a:lstStyle/>
                    <a:p>
                      <a:pPr algn="ctr"/>
                      <a:r>
                        <a:rPr lang="it-IT" sz="2000" dirty="0" smtClean="0">
                          <a:latin typeface="Times New Roman" panose="02020603050405020304" pitchFamily="18" charset="0"/>
                          <a:cs typeface="Times New Roman" panose="02020603050405020304" pitchFamily="18" charset="0"/>
                        </a:rPr>
                        <a:t>Risultati di apprendimento</a:t>
                      </a:r>
                      <a:endParaRPr lang="it-IT" sz="2000"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5089963"/>
                  </a:ext>
                </a:extLst>
              </a:tr>
              <a:tr h="370840">
                <a:tc>
                  <a:txBody>
                    <a:bodyPr/>
                    <a:lstStyle/>
                    <a:p>
                      <a:pPr algn="ctr"/>
                      <a:r>
                        <a:rPr lang="it-IT" sz="2000" b="1" dirty="0" smtClean="0">
                          <a:latin typeface="Times New Roman" panose="02020603050405020304" pitchFamily="18" charset="0"/>
                          <a:cs typeface="Times New Roman" panose="02020603050405020304" pitchFamily="18" charset="0"/>
                        </a:rPr>
                        <a:t>Conoscenze</a:t>
                      </a:r>
                      <a:endParaRPr lang="it-IT" sz="2000" b="1" dirty="0">
                        <a:latin typeface="Times New Roman" panose="02020603050405020304" pitchFamily="18" charset="0"/>
                        <a:cs typeface="Times New Roman" panose="02020603050405020304" pitchFamily="18" charset="0"/>
                      </a:endParaRPr>
                    </a:p>
                  </a:txBody>
                  <a:tcPr/>
                </a:tc>
                <a:tc>
                  <a:txBody>
                    <a:bodyPr/>
                    <a:lstStyle/>
                    <a:p>
                      <a:pPr algn="ctr"/>
                      <a:r>
                        <a:rPr lang="it-IT" sz="2000" b="1" dirty="0" smtClean="0">
                          <a:latin typeface="Times New Roman" panose="02020603050405020304" pitchFamily="18" charset="0"/>
                          <a:cs typeface="Times New Roman" panose="02020603050405020304" pitchFamily="18" charset="0"/>
                        </a:rPr>
                        <a:t>Abilità</a:t>
                      </a:r>
                      <a:endParaRPr lang="it-IT"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424406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smtClean="0">
                          <a:latin typeface="Times New Roman" panose="02020603050405020304" pitchFamily="18" charset="0"/>
                          <a:cs typeface="Times New Roman" panose="02020603050405020304" pitchFamily="18" charset="0"/>
                        </a:rPr>
                        <a:t>Leggi</a:t>
                      </a:r>
                      <a:r>
                        <a:rPr lang="it-IT" sz="2000" baseline="0" dirty="0" smtClean="0">
                          <a:latin typeface="Times New Roman" panose="02020603050405020304" pitchFamily="18" charset="0"/>
                          <a:cs typeface="Times New Roman" panose="02020603050405020304" pitchFamily="18" charset="0"/>
                        </a:rPr>
                        <a:t> ordinarie, i regolamenti, le disposizioni organizzative</a:t>
                      </a:r>
                      <a:endParaRPr lang="it-IT" sz="2000" dirty="0" smtClean="0">
                        <a:latin typeface="Times New Roman" panose="02020603050405020304" pitchFamily="18" charset="0"/>
                        <a:cs typeface="Times New Roman" panose="02020603050405020304" pitchFamily="18" charset="0"/>
                      </a:endParaRPr>
                    </a:p>
                    <a:p>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-Distinguere le differenti fonti normative e la loro gerarchia</a:t>
                      </a:r>
                    </a:p>
                    <a:p>
                      <a:r>
                        <a:rPr lang="it-IT" sz="2000" dirty="0" smtClean="0">
                          <a:latin typeface="Times New Roman" panose="02020603050405020304" pitchFamily="18" charset="0"/>
                          <a:cs typeface="Times New Roman" panose="02020603050405020304" pitchFamily="18" charset="0"/>
                        </a:rPr>
                        <a:t>-Riconoscere le finalità delle leggi e i valori costituzionali che promuovono</a:t>
                      </a:r>
                    </a:p>
                    <a:p>
                      <a:r>
                        <a:rPr lang="it-IT" sz="2000" dirty="0" smtClean="0">
                          <a:latin typeface="Times New Roman" panose="02020603050405020304" pitchFamily="18" charset="0"/>
                          <a:cs typeface="Times New Roman" panose="02020603050405020304" pitchFamily="18" charset="0"/>
                        </a:rPr>
                        <a:t>-Riconoscere nelle leggi uno strumento di tutela e non di limitazione</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2859742"/>
                  </a:ext>
                </a:extLst>
              </a:tr>
            </a:tbl>
          </a:graphicData>
        </a:graphic>
      </p:graphicFrame>
    </p:spTree>
    <p:extLst>
      <p:ext uri="{BB962C8B-B14F-4D97-AF65-F5344CB8AC3E}">
        <p14:creationId xmlns:p14="http://schemas.microsoft.com/office/powerpoint/2010/main" val="2899380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2123658"/>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Emiliano Barbuto.EdiSES2020 p.79-80)</a:t>
            </a:r>
          </a:p>
          <a:p>
            <a:endParaRPr lang="it-IT" sz="1200" i="1" dirty="0" smtClean="0">
              <a:latin typeface="Times New Roman" panose="02020603050405020304" pitchFamily="18" charset="0"/>
              <a:cs typeface="Times New Roman" panose="02020603050405020304" pitchFamily="18" charset="0"/>
            </a:endParaRPr>
          </a:p>
          <a:p>
            <a:endParaRPr lang="it-IT" sz="1600" i="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2) Istituti Tecnici</a:t>
            </a:r>
          </a:p>
          <a:p>
            <a:pPr algn="just"/>
            <a:endParaRPr lang="it-IT" sz="2000" b="1" dirty="0" smtClean="0">
              <a:latin typeface="Times New Roman" panose="02020603050405020304" pitchFamily="18" charset="0"/>
              <a:cs typeface="Times New Roman" panose="02020603050405020304" pitchFamily="18" charset="0"/>
            </a:endParaRPr>
          </a:p>
          <a:p>
            <a:pPr algn="just"/>
            <a:r>
              <a:rPr lang="it-IT" sz="2000" b="1" dirty="0" smtClean="0">
                <a:latin typeface="Times New Roman" panose="02020603050405020304" pitchFamily="18" charset="0"/>
                <a:cs typeface="Times New Roman" panose="02020603050405020304" pitchFamily="18" charset="0"/>
              </a:rPr>
              <a:t>SECONDO BIENNIO</a:t>
            </a:r>
          </a:p>
        </p:txBody>
      </p:sp>
      <p:graphicFrame>
        <p:nvGraphicFramePr>
          <p:cNvPr id="5" name="Tabella 4"/>
          <p:cNvGraphicFramePr>
            <a:graphicFrameLocks noGrp="1"/>
          </p:cNvGraphicFramePr>
          <p:nvPr>
            <p:extLst>
              <p:ext uri="{D42A27DB-BD31-4B8C-83A1-F6EECF244321}">
                <p14:modId xmlns:p14="http://schemas.microsoft.com/office/powerpoint/2010/main" val="4079700280"/>
              </p:ext>
            </p:extLst>
          </p:nvPr>
        </p:nvGraphicFramePr>
        <p:xfrm>
          <a:off x="0" y="2935453"/>
          <a:ext cx="11676528" cy="3413760"/>
        </p:xfrm>
        <a:graphic>
          <a:graphicData uri="http://schemas.openxmlformats.org/drawingml/2006/table">
            <a:tbl>
              <a:tblPr firstRow="1" bandRow="1">
                <a:tableStyleId>{5C22544A-7EE6-4342-B048-85BDC9FD1C3A}</a:tableStyleId>
              </a:tblPr>
              <a:tblGrid>
                <a:gridCol w="4221480">
                  <a:extLst>
                    <a:ext uri="{9D8B030D-6E8A-4147-A177-3AD203B41FA5}">
                      <a16:colId xmlns:a16="http://schemas.microsoft.com/office/drawing/2014/main" val="605865752"/>
                    </a:ext>
                  </a:extLst>
                </a:gridCol>
                <a:gridCol w="7455048">
                  <a:extLst>
                    <a:ext uri="{9D8B030D-6E8A-4147-A177-3AD203B41FA5}">
                      <a16:colId xmlns:a16="http://schemas.microsoft.com/office/drawing/2014/main" val="814506903"/>
                    </a:ext>
                  </a:extLst>
                </a:gridCol>
              </a:tblGrid>
              <a:tr h="370840">
                <a:tc gridSpan="2">
                  <a:txBody>
                    <a:bodyPr/>
                    <a:lstStyle/>
                    <a:p>
                      <a:pPr algn="ctr"/>
                      <a:r>
                        <a:rPr lang="it-IT" sz="2000" dirty="0" smtClean="0">
                          <a:latin typeface="Times New Roman" panose="02020603050405020304" pitchFamily="18" charset="0"/>
                          <a:cs typeface="Times New Roman" panose="02020603050405020304" pitchFamily="18" charset="0"/>
                        </a:rPr>
                        <a:t>Risultati di apprendimento</a:t>
                      </a:r>
                      <a:endParaRPr lang="it-IT" sz="2000"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5089963"/>
                  </a:ext>
                </a:extLst>
              </a:tr>
              <a:tr h="370840">
                <a:tc>
                  <a:txBody>
                    <a:bodyPr/>
                    <a:lstStyle/>
                    <a:p>
                      <a:pPr algn="ctr"/>
                      <a:r>
                        <a:rPr lang="it-IT" sz="2000" b="1" dirty="0" smtClean="0">
                          <a:latin typeface="Times New Roman" panose="02020603050405020304" pitchFamily="18" charset="0"/>
                          <a:cs typeface="Times New Roman" panose="02020603050405020304" pitchFamily="18" charset="0"/>
                        </a:rPr>
                        <a:t>Conoscenze</a:t>
                      </a:r>
                      <a:endParaRPr lang="it-IT" sz="2000" b="1" dirty="0">
                        <a:latin typeface="Times New Roman" panose="02020603050405020304" pitchFamily="18" charset="0"/>
                        <a:cs typeface="Times New Roman" panose="02020603050405020304" pitchFamily="18" charset="0"/>
                      </a:endParaRPr>
                    </a:p>
                  </a:txBody>
                  <a:tcPr/>
                </a:tc>
                <a:tc>
                  <a:txBody>
                    <a:bodyPr/>
                    <a:lstStyle/>
                    <a:p>
                      <a:pPr algn="ctr"/>
                      <a:r>
                        <a:rPr lang="it-IT" sz="2000" b="1" dirty="0" smtClean="0">
                          <a:latin typeface="Times New Roman" panose="02020603050405020304" pitchFamily="18" charset="0"/>
                          <a:cs typeface="Times New Roman" panose="02020603050405020304" pitchFamily="18" charset="0"/>
                        </a:rPr>
                        <a:t>Abilità</a:t>
                      </a:r>
                      <a:endParaRPr lang="it-IT"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4244061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smtClean="0">
                          <a:latin typeface="Times New Roman" panose="02020603050405020304" pitchFamily="18" charset="0"/>
                          <a:cs typeface="Times New Roman" panose="02020603050405020304" pitchFamily="18" charset="0"/>
                        </a:rPr>
                        <a:t>Leggi</a:t>
                      </a:r>
                      <a:r>
                        <a:rPr lang="it-IT" sz="2000" baseline="0" dirty="0" smtClean="0">
                          <a:latin typeface="Times New Roman" panose="02020603050405020304" pitchFamily="18" charset="0"/>
                          <a:cs typeface="Times New Roman" panose="02020603050405020304" pitchFamily="18" charset="0"/>
                        </a:rPr>
                        <a:t> ordinarie, i regolamenti, le disposizioni organizzative</a:t>
                      </a:r>
                      <a:endParaRPr lang="it-IT" sz="2000" dirty="0" smtClean="0">
                        <a:latin typeface="Times New Roman" panose="02020603050405020304" pitchFamily="18" charset="0"/>
                        <a:cs typeface="Times New Roman" panose="02020603050405020304" pitchFamily="18" charset="0"/>
                      </a:endParaRPr>
                    </a:p>
                    <a:p>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-Interpretare correttamente un regolamento o una disposizione organizzativa</a:t>
                      </a:r>
                    </a:p>
                    <a:p>
                      <a:r>
                        <a:rPr lang="it-IT" sz="2000" dirty="0" smtClean="0">
                          <a:latin typeface="Times New Roman" panose="02020603050405020304" pitchFamily="18" charset="0"/>
                          <a:cs typeface="Times New Roman" panose="02020603050405020304" pitchFamily="18" charset="0"/>
                        </a:rPr>
                        <a:t>-Redigere una serie di semplici regole da attuare</a:t>
                      </a:r>
                      <a:r>
                        <a:rPr lang="it-IT" sz="2000" baseline="0" dirty="0" smtClean="0">
                          <a:latin typeface="Times New Roman" panose="02020603050405020304" pitchFamily="18" charset="0"/>
                          <a:cs typeface="Times New Roman" panose="02020603050405020304" pitchFamily="18" charset="0"/>
                        </a:rPr>
                        <a:t> in un contesto conformi ai criteri di legalità</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2859742"/>
                  </a:ext>
                </a:extLst>
              </a:tr>
              <a:tr h="370840">
                <a:tc>
                  <a:txBody>
                    <a:bodyPr/>
                    <a:lstStyle/>
                    <a:p>
                      <a:endParaRPr lang="it-IT" sz="200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-Reperire autonomamente le fonti normative con particolare riferimento al settore di studio</a:t>
                      </a:r>
                    </a:p>
                    <a:p>
                      <a:r>
                        <a:rPr lang="it-IT" sz="2000" dirty="0" smtClean="0">
                          <a:latin typeface="Times New Roman" panose="02020603050405020304" pitchFamily="18" charset="0"/>
                          <a:cs typeface="Times New Roman" panose="02020603050405020304" pitchFamily="18" charset="0"/>
                        </a:rPr>
                        <a:t>-Selezionare le fonti normative in relazione alle proprie esigenze di studio</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5792476"/>
                  </a:ext>
                </a:extLst>
              </a:tr>
            </a:tbl>
          </a:graphicData>
        </a:graphic>
      </p:graphicFrame>
    </p:spTree>
    <p:extLst>
      <p:ext uri="{BB962C8B-B14F-4D97-AF65-F5344CB8AC3E}">
        <p14:creationId xmlns:p14="http://schemas.microsoft.com/office/powerpoint/2010/main" val="2926439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0"/>
            <a:ext cx="12192000" cy="954107"/>
          </a:xfrm>
          <a:prstGeom prst="rect">
            <a:avLst/>
          </a:prstGeom>
          <a:noFill/>
        </p:spPr>
        <p:txBody>
          <a:bodyPr wrap="square" rtlCol="0">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LIVELLI DI PROGETTAZIONE DEL CURRICOLO VERTICALE</a:t>
            </a:r>
          </a:p>
          <a:p>
            <a:pPr algn="ctr"/>
            <a:r>
              <a:rPr lang="it-IT" sz="1200" i="1" dirty="0" smtClean="0">
                <a:latin typeface="Times New Roman" panose="02020603050405020304" pitchFamily="18" charset="0"/>
                <a:cs typeface="Times New Roman" panose="02020603050405020304" pitchFamily="18" charset="0"/>
              </a:rPr>
              <a:t>(Cfr</a:t>
            </a:r>
            <a:r>
              <a:rPr lang="it-IT" sz="1200" i="1" dirty="0">
                <a:latin typeface="Times New Roman" panose="02020603050405020304" pitchFamily="18" charset="0"/>
                <a:cs typeface="Times New Roman" panose="02020603050405020304" pitchFamily="18" charset="0"/>
              </a:rPr>
              <a:t>. </a:t>
            </a:r>
            <a:r>
              <a:rPr lang="it-IT" sz="1200" i="1" dirty="0" err="1">
                <a:latin typeface="Times New Roman" panose="02020603050405020304" pitchFamily="18" charset="0"/>
                <a:cs typeface="Times New Roman" panose="02020603050405020304" pitchFamily="18" charset="0"/>
              </a:rPr>
              <a:t>Castoldi</a:t>
            </a:r>
            <a:r>
              <a:rPr lang="it-IT" sz="1200" i="1" dirty="0">
                <a:latin typeface="Times New Roman" panose="02020603050405020304" pitchFamily="18" charset="0"/>
                <a:cs typeface="Times New Roman" panose="02020603050405020304" pitchFamily="18" charset="0"/>
              </a:rPr>
              <a:t> Mario – Curricolo per competenze: percorsi e strumenti – Carocci editore, Studi superiori 2013)</a:t>
            </a:r>
          </a:p>
          <a:p>
            <a:pPr algn="ctr"/>
            <a:endParaRPr lang="it-IT" sz="1200" b="1" dirty="0">
              <a:solidFill>
                <a:srgbClr val="FF0000"/>
              </a:solidFill>
              <a:latin typeface="Times New Roman" panose="02020603050405020304" pitchFamily="18" charset="0"/>
              <a:cs typeface="Times New Roman" panose="02020603050405020304" pitchFamily="18" charset="0"/>
            </a:endParaRPr>
          </a:p>
        </p:txBody>
      </p:sp>
      <p:sp>
        <p:nvSpPr>
          <p:cNvPr id="6" name="Ovale 5"/>
          <p:cNvSpPr/>
          <p:nvPr/>
        </p:nvSpPr>
        <p:spPr>
          <a:xfrm>
            <a:off x="472911" y="5266210"/>
            <a:ext cx="824945" cy="744431"/>
          </a:xfrm>
          <a:prstGeom prst="ellipse">
            <a:avLst/>
          </a:prstGeom>
          <a:solidFill>
            <a:srgbClr val="FFD54F"/>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itardo 7"/>
          <p:cNvSpPr/>
          <p:nvPr/>
        </p:nvSpPr>
        <p:spPr>
          <a:xfrm rot="10800000">
            <a:off x="1814051" y="1665415"/>
            <a:ext cx="3392129" cy="744431"/>
          </a:xfrm>
          <a:prstGeom prst="flowChartDela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472911" y="3404254"/>
            <a:ext cx="824945" cy="744431"/>
          </a:xfrm>
          <a:prstGeom prst="ellipse">
            <a:avLst/>
          </a:prstGeom>
          <a:solidFill>
            <a:srgbClr val="95C674"/>
          </a:solidFill>
          <a:ln>
            <a:solidFill>
              <a:srgbClr val="95C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472911" y="1665415"/>
            <a:ext cx="824945" cy="7444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itardo 10"/>
          <p:cNvSpPr/>
          <p:nvPr/>
        </p:nvSpPr>
        <p:spPr>
          <a:xfrm rot="10800000">
            <a:off x="1814051" y="3404254"/>
            <a:ext cx="3392129" cy="744431"/>
          </a:xfrm>
          <a:prstGeom prst="flowChartDelay">
            <a:avLst/>
          </a:prstGeom>
          <a:solidFill>
            <a:srgbClr val="95C674"/>
          </a:solidFill>
          <a:ln>
            <a:solidFill>
              <a:srgbClr val="95C6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noFill/>
            </a:endParaRPr>
          </a:p>
        </p:txBody>
      </p:sp>
      <p:sp>
        <p:nvSpPr>
          <p:cNvPr id="12" name="Ritardo 11"/>
          <p:cNvSpPr/>
          <p:nvPr/>
        </p:nvSpPr>
        <p:spPr>
          <a:xfrm rot="10800000">
            <a:off x="1814051" y="5295856"/>
            <a:ext cx="3392129" cy="744431"/>
          </a:xfrm>
          <a:prstGeom prst="flowChartDelay">
            <a:avLst/>
          </a:prstGeom>
          <a:solidFill>
            <a:srgbClr val="FFD54F"/>
          </a:solidFill>
          <a:ln>
            <a:solidFill>
              <a:srgbClr val="FFD5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p:cNvSpPr txBox="1"/>
          <p:nvPr/>
        </p:nvSpPr>
        <p:spPr>
          <a:xfrm>
            <a:off x="2602523" y="1761958"/>
            <a:ext cx="2405576" cy="584775"/>
          </a:xfrm>
          <a:prstGeom prst="rect">
            <a:avLst/>
          </a:prstGeom>
          <a:noFill/>
        </p:spPr>
        <p:txBody>
          <a:bodyPr wrap="square" rtlCol="0">
            <a:spAutoFit/>
          </a:bodyPr>
          <a:lstStyle/>
          <a:p>
            <a:r>
              <a:rPr lang="it-IT" sz="3200" b="1" dirty="0" smtClean="0">
                <a:latin typeface="Times New Roman" panose="02020603050405020304" pitchFamily="18" charset="0"/>
                <a:cs typeface="Times New Roman" panose="02020603050405020304" pitchFamily="18" charset="0"/>
              </a:rPr>
              <a:t>MACRO</a:t>
            </a:r>
            <a:endParaRPr lang="it-IT" sz="3200" b="1" dirty="0">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2602523" y="3484081"/>
            <a:ext cx="2405576" cy="584775"/>
          </a:xfrm>
          <a:prstGeom prst="rect">
            <a:avLst/>
          </a:prstGeom>
          <a:noFill/>
        </p:spPr>
        <p:txBody>
          <a:bodyPr wrap="square" rtlCol="0">
            <a:spAutoFit/>
          </a:bodyPr>
          <a:lstStyle/>
          <a:p>
            <a:r>
              <a:rPr lang="it-IT" sz="3200" b="1" dirty="0" smtClean="0">
                <a:latin typeface="Times New Roman" panose="02020603050405020304" pitchFamily="18" charset="0"/>
                <a:cs typeface="Times New Roman" panose="02020603050405020304" pitchFamily="18" charset="0"/>
              </a:rPr>
              <a:t>MESO</a:t>
            </a:r>
            <a:endParaRPr lang="it-IT" sz="3200" b="1" dirty="0">
              <a:latin typeface="Times New Roman" panose="02020603050405020304" pitchFamily="18" charset="0"/>
              <a:cs typeface="Times New Roman" panose="02020603050405020304" pitchFamily="18" charset="0"/>
            </a:endParaRPr>
          </a:p>
        </p:txBody>
      </p:sp>
      <p:sp>
        <p:nvSpPr>
          <p:cNvPr id="15" name="CasellaDiTesto 14"/>
          <p:cNvSpPr txBox="1"/>
          <p:nvPr/>
        </p:nvSpPr>
        <p:spPr>
          <a:xfrm>
            <a:off x="2602523" y="5375684"/>
            <a:ext cx="2405576" cy="584775"/>
          </a:xfrm>
          <a:prstGeom prst="rect">
            <a:avLst/>
          </a:prstGeom>
          <a:noFill/>
        </p:spPr>
        <p:txBody>
          <a:bodyPr wrap="square" rtlCol="0">
            <a:spAutoFit/>
          </a:bodyPr>
          <a:lstStyle/>
          <a:p>
            <a:r>
              <a:rPr lang="it-IT" sz="3200" b="1" dirty="0" smtClean="0">
                <a:latin typeface="Times New Roman" panose="02020603050405020304" pitchFamily="18" charset="0"/>
                <a:cs typeface="Times New Roman" panose="02020603050405020304" pitchFamily="18" charset="0"/>
              </a:rPr>
              <a:t>MICRO</a:t>
            </a:r>
            <a:endParaRPr lang="it-IT" sz="3200" b="1" dirty="0">
              <a:latin typeface="Times New Roman" panose="02020603050405020304" pitchFamily="18" charset="0"/>
              <a:cs typeface="Times New Roman" panose="02020603050405020304" pitchFamily="18" charset="0"/>
            </a:endParaRPr>
          </a:p>
        </p:txBody>
      </p:sp>
      <p:sp>
        <p:nvSpPr>
          <p:cNvPr id="16" name="CasellaDiTesto 15"/>
          <p:cNvSpPr txBox="1"/>
          <p:nvPr/>
        </p:nvSpPr>
        <p:spPr>
          <a:xfrm>
            <a:off x="553970" y="1669626"/>
            <a:ext cx="930813" cy="769441"/>
          </a:xfrm>
          <a:prstGeom prst="rect">
            <a:avLst/>
          </a:prstGeom>
          <a:noFill/>
        </p:spPr>
        <p:txBody>
          <a:bodyPr wrap="square" rtlCol="0">
            <a:spAutoFit/>
          </a:bodyPr>
          <a:lstStyle/>
          <a:p>
            <a:r>
              <a:rPr lang="it-IT" sz="4400" b="1" dirty="0" smtClean="0">
                <a:latin typeface="Times New Roman" panose="02020603050405020304" pitchFamily="18" charset="0"/>
                <a:cs typeface="Times New Roman" panose="02020603050405020304" pitchFamily="18" charset="0"/>
              </a:rPr>
              <a:t>1°</a:t>
            </a:r>
            <a:endParaRPr lang="it-IT" sz="4400" b="1" dirty="0">
              <a:latin typeface="Times New Roman" panose="02020603050405020304" pitchFamily="18" charset="0"/>
              <a:cs typeface="Times New Roman" panose="02020603050405020304" pitchFamily="18" charset="0"/>
            </a:endParaRPr>
          </a:p>
        </p:txBody>
      </p:sp>
      <p:sp>
        <p:nvSpPr>
          <p:cNvPr id="17" name="CasellaDiTesto 16"/>
          <p:cNvSpPr txBox="1"/>
          <p:nvPr/>
        </p:nvSpPr>
        <p:spPr>
          <a:xfrm>
            <a:off x="625140" y="3404254"/>
            <a:ext cx="930813" cy="769441"/>
          </a:xfrm>
          <a:prstGeom prst="rect">
            <a:avLst/>
          </a:prstGeom>
          <a:noFill/>
        </p:spPr>
        <p:txBody>
          <a:bodyPr wrap="square" rtlCol="0">
            <a:spAutoFit/>
          </a:bodyPr>
          <a:lstStyle/>
          <a:p>
            <a:r>
              <a:rPr lang="it-IT" sz="4400" b="1" dirty="0">
                <a:latin typeface="Times New Roman" panose="02020603050405020304" pitchFamily="18" charset="0"/>
                <a:cs typeface="Times New Roman" panose="02020603050405020304" pitchFamily="18" charset="0"/>
              </a:rPr>
              <a:t>2</a:t>
            </a:r>
            <a:r>
              <a:rPr lang="it-IT" sz="4400" b="1" dirty="0" smtClean="0">
                <a:latin typeface="Times New Roman" panose="02020603050405020304" pitchFamily="18" charset="0"/>
                <a:cs typeface="Times New Roman" panose="02020603050405020304" pitchFamily="18" charset="0"/>
              </a:rPr>
              <a:t>°</a:t>
            </a:r>
            <a:endParaRPr lang="it-IT" sz="4400" b="1" dirty="0">
              <a:latin typeface="Times New Roman" panose="02020603050405020304" pitchFamily="18" charset="0"/>
              <a:cs typeface="Times New Roman" panose="02020603050405020304" pitchFamily="18" charset="0"/>
            </a:endParaRPr>
          </a:p>
        </p:txBody>
      </p:sp>
      <p:sp>
        <p:nvSpPr>
          <p:cNvPr id="18" name="CasellaDiTesto 17"/>
          <p:cNvSpPr txBox="1"/>
          <p:nvPr/>
        </p:nvSpPr>
        <p:spPr>
          <a:xfrm>
            <a:off x="604680" y="5253704"/>
            <a:ext cx="930813" cy="769441"/>
          </a:xfrm>
          <a:prstGeom prst="rect">
            <a:avLst/>
          </a:prstGeom>
          <a:noFill/>
        </p:spPr>
        <p:txBody>
          <a:bodyPr wrap="square" rtlCol="0">
            <a:spAutoFit/>
          </a:bodyPr>
          <a:lstStyle/>
          <a:p>
            <a:r>
              <a:rPr lang="it-IT" sz="4400" b="1" dirty="0">
                <a:latin typeface="Times New Roman" panose="02020603050405020304" pitchFamily="18" charset="0"/>
                <a:cs typeface="Times New Roman" panose="02020603050405020304" pitchFamily="18" charset="0"/>
              </a:rPr>
              <a:t>3</a:t>
            </a:r>
            <a:r>
              <a:rPr lang="it-IT" sz="4400" b="1" dirty="0" smtClean="0">
                <a:latin typeface="Times New Roman" panose="02020603050405020304" pitchFamily="18" charset="0"/>
                <a:cs typeface="Times New Roman" panose="02020603050405020304" pitchFamily="18" charset="0"/>
              </a:rPr>
              <a:t>°</a:t>
            </a:r>
            <a:endParaRPr lang="it-IT"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2605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2123658"/>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Emiliano Barbuto.EdiSES2020 p.79-80)</a:t>
            </a:r>
          </a:p>
          <a:p>
            <a:pPr algn="ctr"/>
            <a:endParaRPr lang="it-IT" sz="1600" b="1" dirty="0" smtClean="0">
              <a:latin typeface="Times New Roman" panose="02020603050405020304" pitchFamily="18" charset="0"/>
              <a:cs typeface="Times New Roman" panose="02020603050405020304" pitchFamily="18" charset="0"/>
            </a:endParaRPr>
          </a:p>
          <a:p>
            <a:pPr algn="ctr"/>
            <a:endParaRPr lang="it-IT" sz="16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2) Istituti Tecnici</a:t>
            </a:r>
          </a:p>
          <a:p>
            <a:pPr algn="ctr"/>
            <a:endParaRPr lang="it-IT" sz="2000" dirty="0" smtClean="0">
              <a:latin typeface="Times New Roman" panose="02020603050405020304" pitchFamily="18" charset="0"/>
              <a:cs typeface="Times New Roman" panose="02020603050405020304" pitchFamily="18" charset="0"/>
            </a:endParaRPr>
          </a:p>
          <a:p>
            <a:pPr algn="just"/>
            <a:r>
              <a:rPr lang="it-IT" sz="2000" b="1" dirty="0" smtClean="0">
                <a:latin typeface="Times New Roman" panose="02020603050405020304" pitchFamily="18" charset="0"/>
                <a:cs typeface="Times New Roman" panose="02020603050405020304" pitchFamily="18" charset="0"/>
              </a:rPr>
              <a:t>QUINTO ANNO</a:t>
            </a:r>
          </a:p>
        </p:txBody>
      </p:sp>
      <p:graphicFrame>
        <p:nvGraphicFramePr>
          <p:cNvPr id="5" name="Tabella 4"/>
          <p:cNvGraphicFramePr>
            <a:graphicFrameLocks noGrp="1"/>
          </p:cNvGraphicFramePr>
          <p:nvPr>
            <p:extLst>
              <p:ext uri="{D42A27DB-BD31-4B8C-83A1-F6EECF244321}">
                <p14:modId xmlns:p14="http://schemas.microsoft.com/office/powerpoint/2010/main" val="969201761"/>
              </p:ext>
            </p:extLst>
          </p:nvPr>
        </p:nvGraphicFramePr>
        <p:xfrm>
          <a:off x="257736" y="2532757"/>
          <a:ext cx="11676528" cy="1493520"/>
        </p:xfrm>
        <a:graphic>
          <a:graphicData uri="http://schemas.openxmlformats.org/drawingml/2006/table">
            <a:tbl>
              <a:tblPr firstRow="1" bandRow="1">
                <a:tableStyleId>{5C22544A-7EE6-4342-B048-85BDC9FD1C3A}</a:tableStyleId>
              </a:tblPr>
              <a:tblGrid>
                <a:gridCol w="4221480">
                  <a:extLst>
                    <a:ext uri="{9D8B030D-6E8A-4147-A177-3AD203B41FA5}">
                      <a16:colId xmlns:a16="http://schemas.microsoft.com/office/drawing/2014/main" val="605865752"/>
                    </a:ext>
                  </a:extLst>
                </a:gridCol>
                <a:gridCol w="7455048">
                  <a:extLst>
                    <a:ext uri="{9D8B030D-6E8A-4147-A177-3AD203B41FA5}">
                      <a16:colId xmlns:a16="http://schemas.microsoft.com/office/drawing/2014/main" val="814506903"/>
                    </a:ext>
                  </a:extLst>
                </a:gridCol>
              </a:tblGrid>
              <a:tr h="370840">
                <a:tc gridSpan="2">
                  <a:txBody>
                    <a:bodyPr/>
                    <a:lstStyle/>
                    <a:p>
                      <a:pPr algn="ctr"/>
                      <a:r>
                        <a:rPr lang="it-IT" sz="2000" dirty="0" smtClean="0">
                          <a:latin typeface="Times New Roman" panose="02020603050405020304" pitchFamily="18" charset="0"/>
                          <a:cs typeface="Times New Roman" panose="02020603050405020304" pitchFamily="18" charset="0"/>
                        </a:rPr>
                        <a:t>Risultati di apprendimento</a:t>
                      </a:r>
                      <a:endParaRPr lang="it-IT" sz="2000"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5089963"/>
                  </a:ext>
                </a:extLst>
              </a:tr>
              <a:tr h="370840">
                <a:tc>
                  <a:txBody>
                    <a:bodyPr/>
                    <a:lstStyle/>
                    <a:p>
                      <a:pPr algn="ctr"/>
                      <a:r>
                        <a:rPr lang="it-IT" sz="2000" b="1" dirty="0" smtClean="0">
                          <a:latin typeface="Times New Roman" panose="02020603050405020304" pitchFamily="18" charset="0"/>
                          <a:cs typeface="Times New Roman" panose="02020603050405020304" pitchFamily="18" charset="0"/>
                        </a:rPr>
                        <a:t>Conoscenze</a:t>
                      </a:r>
                      <a:endParaRPr lang="it-IT" sz="2000" b="1" dirty="0">
                        <a:latin typeface="Times New Roman" panose="02020603050405020304" pitchFamily="18" charset="0"/>
                        <a:cs typeface="Times New Roman" panose="02020603050405020304" pitchFamily="18" charset="0"/>
                      </a:endParaRPr>
                    </a:p>
                  </a:txBody>
                  <a:tcPr/>
                </a:tc>
                <a:tc>
                  <a:txBody>
                    <a:bodyPr/>
                    <a:lstStyle/>
                    <a:p>
                      <a:pPr algn="ctr"/>
                      <a:r>
                        <a:rPr lang="it-IT" sz="2000" b="1" dirty="0" smtClean="0">
                          <a:latin typeface="Times New Roman" panose="02020603050405020304" pitchFamily="18" charset="0"/>
                          <a:cs typeface="Times New Roman" panose="02020603050405020304" pitchFamily="18" charset="0"/>
                        </a:rPr>
                        <a:t>Abilità</a:t>
                      </a:r>
                      <a:endParaRPr lang="it-IT"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42440614"/>
                  </a:ext>
                </a:extLst>
              </a:tr>
              <a:tr h="370840">
                <a:tc>
                  <a:txBody>
                    <a:bodyPr/>
                    <a:lstStyle/>
                    <a:p>
                      <a:r>
                        <a:rPr lang="it-IT" sz="2000" dirty="0" smtClean="0">
                          <a:latin typeface="Times New Roman" panose="02020603050405020304" pitchFamily="18" charset="0"/>
                          <a:cs typeface="Times New Roman" panose="02020603050405020304" pitchFamily="18" charset="0"/>
                        </a:rPr>
                        <a:t>Soggetti giuridici, diritti e doveri</a:t>
                      </a:r>
                    </a:p>
                    <a:p>
                      <a:r>
                        <a:rPr lang="it-IT" sz="2000" dirty="0" smtClean="0">
                          <a:latin typeface="Times New Roman" panose="02020603050405020304" pitchFamily="18" charset="0"/>
                          <a:cs typeface="Times New Roman" panose="02020603050405020304" pitchFamily="18" charset="0"/>
                        </a:rPr>
                        <a:t>Diritto del Lavoro</a:t>
                      </a:r>
                      <a:endParaRPr lang="it-IT" sz="2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dirty="0" smtClean="0">
                          <a:latin typeface="Times New Roman" panose="02020603050405020304" pitchFamily="18" charset="0"/>
                          <a:cs typeface="Times New Roman" panose="02020603050405020304" pitchFamily="18" charset="0"/>
                        </a:rPr>
                        <a:t>-Analizzare e interpretare spetti e problemi attinenti alla disciplina del rapporto di lavoro</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2859742"/>
                  </a:ext>
                </a:extLst>
              </a:tr>
            </a:tbl>
          </a:graphicData>
        </a:graphic>
      </p:graphicFrame>
    </p:spTree>
    <p:extLst>
      <p:ext uri="{BB962C8B-B14F-4D97-AF65-F5344CB8AC3E}">
        <p14:creationId xmlns:p14="http://schemas.microsoft.com/office/powerpoint/2010/main" val="36861777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3416320"/>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Emiliano Barbuto.EdiSES2020 p.79-80)</a:t>
            </a:r>
          </a:p>
          <a:p>
            <a:pPr algn="ctr"/>
            <a:endParaRPr lang="it-IT" sz="2000" b="1" dirty="0" smtClean="0">
              <a:latin typeface="Times New Roman" panose="02020603050405020304" pitchFamily="18" charset="0"/>
              <a:cs typeface="Times New Roman" panose="02020603050405020304" pitchFamily="18" charset="0"/>
            </a:endParaRPr>
          </a:p>
          <a:p>
            <a:pPr algn="ctr"/>
            <a:endParaRPr lang="it-IT" sz="2000" b="1" dirty="0">
              <a:latin typeface="Times New Roman" panose="02020603050405020304" pitchFamily="18" charset="0"/>
              <a:cs typeface="Times New Roman" panose="02020603050405020304" pitchFamily="18" charset="0"/>
            </a:endParaRPr>
          </a:p>
          <a:p>
            <a:pPr algn="ctr"/>
            <a:endParaRPr lang="it-IT" sz="20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3) Istituti Professionali</a:t>
            </a:r>
          </a:p>
          <a:p>
            <a:pPr algn="ctr"/>
            <a:endParaRPr lang="it-IT" sz="2400" b="1" dirty="0" smtClean="0">
              <a:latin typeface="Times New Roman" panose="02020603050405020304" pitchFamily="18" charset="0"/>
              <a:cs typeface="Times New Roman" panose="02020603050405020304" pitchFamily="18" charset="0"/>
            </a:endParaRPr>
          </a:p>
          <a:p>
            <a:pPr algn="just"/>
            <a:r>
              <a:rPr lang="it-IT" sz="2400" b="1" dirty="0">
                <a:latin typeface="Times New Roman" panose="02020603050405020304" pitchFamily="18" charset="0"/>
                <a:cs typeface="Times New Roman" panose="02020603050405020304" pitchFamily="18" charset="0"/>
              </a:rPr>
              <a:t>Competenza del </a:t>
            </a:r>
            <a:r>
              <a:rPr lang="it-IT" sz="2400" b="1" dirty="0" err="1">
                <a:latin typeface="Times New Roman" panose="02020603050405020304" pitchFamily="18" charset="0"/>
                <a:cs typeface="Times New Roman" panose="02020603050405020304" pitchFamily="18" charset="0"/>
              </a:rPr>
              <a:t>PEPuP</a:t>
            </a:r>
            <a:r>
              <a:rPr lang="it-IT" sz="2400" b="1" dirty="0">
                <a:latin typeface="Times New Roman" panose="02020603050405020304" pitchFamily="18" charset="0"/>
                <a:cs typeface="Times New Roman" panose="02020603050405020304" pitchFamily="18" charset="0"/>
              </a:rPr>
              <a:t> - Nucleo concettuale </a:t>
            </a:r>
            <a:r>
              <a:rPr lang="it-IT" sz="2400" b="1" dirty="0" smtClean="0">
                <a:latin typeface="Times New Roman" panose="02020603050405020304" pitchFamily="18" charset="0"/>
                <a:cs typeface="Times New Roman" panose="02020603050405020304" pitchFamily="18" charset="0"/>
              </a:rPr>
              <a:t>CITTADINANZA DIGITALE</a:t>
            </a:r>
          </a:p>
          <a:p>
            <a:pPr algn="just"/>
            <a:r>
              <a:rPr lang="it-IT" sz="2400" dirty="0" smtClean="0">
                <a:latin typeface="Times New Roman" panose="02020603050405020304" pitchFamily="18" charset="0"/>
                <a:cs typeface="Times New Roman" panose="02020603050405020304" pitchFamily="18" charset="0"/>
              </a:rPr>
              <a:t>Esercitare i principi della cittadinanza digitale, con competenza e coerenza rispetto al sistema integrato  di valori che regolano la vita democratica</a:t>
            </a:r>
          </a:p>
        </p:txBody>
      </p:sp>
    </p:spTree>
    <p:extLst>
      <p:ext uri="{BB962C8B-B14F-4D97-AF65-F5344CB8AC3E}">
        <p14:creationId xmlns:p14="http://schemas.microsoft.com/office/powerpoint/2010/main" val="40437584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a 2"/>
          <p:cNvGraphicFramePr>
            <a:graphicFrameLocks noGrp="1"/>
          </p:cNvGraphicFramePr>
          <p:nvPr>
            <p:extLst>
              <p:ext uri="{D42A27DB-BD31-4B8C-83A1-F6EECF244321}">
                <p14:modId xmlns:p14="http://schemas.microsoft.com/office/powerpoint/2010/main" val="192954995"/>
              </p:ext>
            </p:extLst>
          </p:nvPr>
        </p:nvGraphicFramePr>
        <p:xfrm>
          <a:off x="135092" y="0"/>
          <a:ext cx="12056908" cy="6827520"/>
        </p:xfrm>
        <a:graphic>
          <a:graphicData uri="http://schemas.openxmlformats.org/drawingml/2006/table">
            <a:tbl>
              <a:tblPr firstRow="1" bandRow="1">
                <a:tableStyleId>{5C22544A-7EE6-4342-B048-85BDC9FD1C3A}</a:tableStyleId>
              </a:tblPr>
              <a:tblGrid>
                <a:gridCol w="6028454">
                  <a:extLst>
                    <a:ext uri="{9D8B030D-6E8A-4147-A177-3AD203B41FA5}">
                      <a16:colId xmlns:a16="http://schemas.microsoft.com/office/drawing/2014/main" val="3534209632"/>
                    </a:ext>
                  </a:extLst>
                </a:gridCol>
                <a:gridCol w="6028454">
                  <a:extLst>
                    <a:ext uri="{9D8B030D-6E8A-4147-A177-3AD203B41FA5}">
                      <a16:colId xmlns:a16="http://schemas.microsoft.com/office/drawing/2014/main" val="2077281404"/>
                    </a:ext>
                  </a:extLst>
                </a:gridCol>
              </a:tblGrid>
              <a:tr h="312213">
                <a:tc gridSpan="2">
                  <a:txBody>
                    <a:bodyPr/>
                    <a:lstStyle/>
                    <a:p>
                      <a:pPr algn="ctr"/>
                      <a:r>
                        <a:rPr lang="it-IT" sz="1600" dirty="0" smtClean="0">
                          <a:latin typeface="Times New Roman" panose="02020603050405020304" pitchFamily="18" charset="0"/>
                          <a:cs typeface="Times New Roman" panose="02020603050405020304" pitchFamily="18" charset="0"/>
                        </a:rPr>
                        <a:t>Risultati di Apprendimento</a:t>
                      </a:r>
                      <a:endParaRPr lang="it-IT" sz="1600"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6105810"/>
                  </a:ext>
                </a:extLst>
              </a:tr>
              <a:tr h="312213">
                <a:tc>
                  <a:txBody>
                    <a:bodyPr/>
                    <a:lstStyle/>
                    <a:p>
                      <a:pPr algn="ctr"/>
                      <a:r>
                        <a:rPr lang="it-IT" sz="1600" b="1" dirty="0" smtClean="0">
                          <a:latin typeface="Times New Roman" panose="02020603050405020304" pitchFamily="18" charset="0"/>
                          <a:cs typeface="Times New Roman" panose="02020603050405020304" pitchFamily="18" charset="0"/>
                        </a:rPr>
                        <a:t>Conoscenze</a:t>
                      </a:r>
                      <a:endParaRPr lang="it-IT" sz="1600" b="1" dirty="0">
                        <a:latin typeface="Times New Roman" panose="02020603050405020304" pitchFamily="18" charset="0"/>
                        <a:cs typeface="Times New Roman" panose="02020603050405020304" pitchFamily="18" charset="0"/>
                      </a:endParaRPr>
                    </a:p>
                  </a:txBody>
                  <a:tcPr/>
                </a:tc>
                <a:tc>
                  <a:txBody>
                    <a:bodyPr/>
                    <a:lstStyle/>
                    <a:p>
                      <a:pPr algn="ctr"/>
                      <a:r>
                        <a:rPr lang="it-IT" sz="1600" b="1" dirty="0" smtClean="0">
                          <a:latin typeface="Times New Roman" panose="02020603050405020304" pitchFamily="18" charset="0"/>
                          <a:cs typeface="Times New Roman" panose="02020603050405020304" pitchFamily="18" charset="0"/>
                        </a:rPr>
                        <a:t>Abilità</a:t>
                      </a:r>
                      <a:endParaRPr lang="it-IT" sz="1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82013155"/>
                  </a:ext>
                </a:extLst>
              </a:tr>
              <a:tr h="556014">
                <a:tc>
                  <a:txBody>
                    <a:bodyPr/>
                    <a:lstStyle/>
                    <a:p>
                      <a:r>
                        <a:rPr lang="it-IT" sz="1600" dirty="0" smtClean="0">
                          <a:latin typeface="Times New Roman" panose="02020603050405020304" pitchFamily="18" charset="0"/>
                          <a:cs typeface="Times New Roman" panose="02020603050405020304" pitchFamily="18" charset="0"/>
                        </a:rPr>
                        <a:t>Le norme comportamentali da osservare nell’ambito dell’utilizzo delle tecnologie digitali e dell’interazione in ambienti digitali</a:t>
                      </a:r>
                      <a:endParaRPr lang="it-IT" sz="1600" dirty="0">
                        <a:latin typeface="Times New Roman" panose="02020603050405020304" pitchFamily="18" charset="0"/>
                        <a:cs typeface="Times New Roman" panose="02020603050405020304" pitchFamily="18" charset="0"/>
                      </a:endParaRPr>
                    </a:p>
                  </a:txBody>
                  <a:tcPr/>
                </a:tc>
                <a:tc>
                  <a:txBody>
                    <a:bodyPr/>
                    <a:lstStyle/>
                    <a:p>
                      <a:r>
                        <a:rPr lang="it-IT" sz="1600" dirty="0" smtClean="0">
                          <a:latin typeface="Times New Roman" panose="02020603050405020304" pitchFamily="18" charset="0"/>
                          <a:cs typeface="Times New Roman" panose="02020603050405020304" pitchFamily="18" charset="0"/>
                        </a:rPr>
                        <a:t>-Analizzare, confrontare e valutare criticamente la credibilità e l’affidabilità delle fonti di dati, informazioni e contenuti digitali</a:t>
                      </a:r>
                      <a:endParaRPr lang="it-IT"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2597375"/>
                  </a:ext>
                </a:extLst>
              </a:tr>
              <a:tr h="766340">
                <a:tc>
                  <a:txBody>
                    <a:bodyPr/>
                    <a:lstStyle/>
                    <a:p>
                      <a:r>
                        <a:rPr lang="it-IT" sz="1600" dirty="0" smtClean="0">
                          <a:latin typeface="Times New Roman" panose="02020603050405020304" pitchFamily="18" charset="0"/>
                          <a:cs typeface="Times New Roman" panose="02020603050405020304" pitchFamily="18" charset="0"/>
                        </a:rPr>
                        <a:t>Le politiche sulla</a:t>
                      </a:r>
                      <a:r>
                        <a:rPr lang="it-IT" sz="1600" baseline="0" dirty="0" smtClean="0">
                          <a:latin typeface="Times New Roman" panose="02020603050405020304" pitchFamily="18" charset="0"/>
                          <a:cs typeface="Times New Roman" panose="02020603050405020304" pitchFamily="18" charset="0"/>
                        </a:rPr>
                        <a:t> tutela della riservatezza applicate dai servizi digitali relativamente all’uso dei dati personali</a:t>
                      </a:r>
                      <a:endParaRPr lang="it-IT" sz="1600" dirty="0">
                        <a:latin typeface="Times New Roman" panose="02020603050405020304" pitchFamily="18" charset="0"/>
                        <a:cs typeface="Times New Roman" panose="02020603050405020304" pitchFamily="18" charset="0"/>
                      </a:endParaRPr>
                    </a:p>
                  </a:txBody>
                  <a:tcPr/>
                </a:tc>
                <a:tc>
                  <a:txBody>
                    <a:bodyPr/>
                    <a:lstStyle/>
                    <a:p>
                      <a:r>
                        <a:rPr lang="it-IT" sz="1600" dirty="0" smtClean="0">
                          <a:latin typeface="Times New Roman" panose="02020603050405020304" pitchFamily="18" charset="0"/>
                          <a:cs typeface="Times New Roman" panose="02020603050405020304" pitchFamily="18" charset="0"/>
                        </a:rPr>
                        <a:t>-Interagire attraverso varie tecnologi digitali</a:t>
                      </a:r>
                    </a:p>
                    <a:p>
                      <a:r>
                        <a:rPr lang="it-IT" sz="1600" dirty="0" smtClean="0">
                          <a:latin typeface="Times New Roman" panose="02020603050405020304" pitchFamily="18" charset="0"/>
                          <a:cs typeface="Times New Roman" panose="02020603050405020304" pitchFamily="18" charset="0"/>
                        </a:rPr>
                        <a:t>-Individuare i mezzi e le forme di comunicazione digitali appropriati per un determinato contesto</a:t>
                      </a:r>
                      <a:endParaRPr lang="it-IT"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0965147"/>
                  </a:ext>
                </a:extLst>
              </a:tr>
              <a:tr h="766340">
                <a:tc>
                  <a:txBody>
                    <a:bodyPr/>
                    <a:lstStyle/>
                    <a:p>
                      <a:r>
                        <a:rPr lang="it-IT" sz="1600" dirty="0" smtClean="0">
                          <a:latin typeface="Times New Roman" panose="02020603050405020304" pitchFamily="18" charset="0"/>
                          <a:cs typeface="Times New Roman" panose="02020603050405020304" pitchFamily="18" charset="0"/>
                        </a:rPr>
                        <a:t>La comunicazione in ambito digitale</a:t>
                      </a:r>
                      <a:endParaRPr lang="it-IT" sz="1600" dirty="0">
                        <a:latin typeface="Times New Roman" panose="02020603050405020304" pitchFamily="18" charset="0"/>
                        <a:cs typeface="Times New Roman" panose="02020603050405020304" pitchFamily="18" charset="0"/>
                      </a:endParaRPr>
                    </a:p>
                  </a:txBody>
                  <a:tcPr/>
                </a:tc>
                <a:tc>
                  <a:txBody>
                    <a:bodyPr/>
                    <a:lstStyle/>
                    <a:p>
                      <a:r>
                        <a:rPr lang="it-IT" sz="1600" dirty="0" smtClean="0">
                          <a:latin typeface="Times New Roman" panose="02020603050405020304" pitchFamily="18" charset="0"/>
                          <a:cs typeface="Times New Roman" panose="02020603050405020304" pitchFamily="18" charset="0"/>
                        </a:rPr>
                        <a:t>-Adattare le strategie di comunicazione al pubblico specifico ed essere consapevoli della diversità culturale e generazionale negli ambienti digitali</a:t>
                      </a:r>
                      <a:endParaRPr lang="it-IT"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39395806"/>
                  </a:ext>
                </a:extLst>
              </a:tr>
              <a:tr h="993404">
                <a:tc>
                  <a:txBody>
                    <a:bodyPr/>
                    <a:lstStyle/>
                    <a:p>
                      <a:r>
                        <a:rPr lang="it-IT" sz="1600" dirty="0" smtClean="0">
                          <a:latin typeface="Times New Roman" panose="02020603050405020304" pitchFamily="18" charset="0"/>
                          <a:cs typeface="Times New Roman" panose="02020603050405020304" pitchFamily="18" charset="0"/>
                        </a:rPr>
                        <a:t>I servizi digitali nell’ambito della pubblica amministrazione</a:t>
                      </a:r>
                    </a:p>
                    <a:p>
                      <a:r>
                        <a:rPr lang="it-IT" sz="1600" dirty="0" smtClean="0">
                          <a:latin typeface="Times New Roman" panose="02020603050405020304" pitchFamily="18" charset="0"/>
                          <a:cs typeface="Times New Roman" panose="02020603050405020304" pitchFamily="18" charset="0"/>
                        </a:rPr>
                        <a:t>La cittadinanza attiva attraverso le tecnologie digitali</a:t>
                      </a:r>
                      <a:endParaRPr lang="it-IT" sz="1600" dirty="0">
                        <a:latin typeface="Times New Roman" panose="02020603050405020304" pitchFamily="18" charset="0"/>
                        <a:cs typeface="Times New Roman" panose="02020603050405020304" pitchFamily="18" charset="0"/>
                      </a:endParaRPr>
                    </a:p>
                  </a:txBody>
                  <a:tcPr/>
                </a:tc>
                <a:tc>
                  <a:txBody>
                    <a:bodyPr/>
                    <a:lstStyle/>
                    <a:p>
                      <a:r>
                        <a:rPr lang="it-IT" sz="1600" dirty="0" smtClean="0">
                          <a:latin typeface="Times New Roman" panose="02020603050405020304" pitchFamily="18" charset="0"/>
                          <a:cs typeface="Times New Roman" panose="02020603050405020304" pitchFamily="18" charset="0"/>
                        </a:rPr>
                        <a:t>-Informarsi e partecipare al dibattito pubblico attraverso l’uso dei servizi digitali pubblici e privati</a:t>
                      </a:r>
                    </a:p>
                    <a:p>
                      <a:r>
                        <a:rPr lang="it-IT" sz="1600" dirty="0" smtClean="0">
                          <a:latin typeface="Times New Roman" panose="02020603050405020304" pitchFamily="18" charset="0"/>
                          <a:cs typeface="Times New Roman" panose="02020603050405020304" pitchFamily="18" charset="0"/>
                        </a:rPr>
                        <a:t>-Ricercare opportunità di crescita personale e di cittadinanza partecipativa attraverso adeguate tecnologie digitali</a:t>
                      </a:r>
                      <a:endParaRPr lang="it-IT"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7340719"/>
                  </a:ext>
                </a:extLst>
              </a:tr>
              <a:tr h="1674596">
                <a:tc>
                  <a:txBody>
                    <a:bodyPr/>
                    <a:lstStyle/>
                    <a:p>
                      <a:r>
                        <a:rPr lang="it-IT" sz="1600" dirty="0" smtClean="0">
                          <a:latin typeface="Times New Roman" panose="02020603050405020304" pitchFamily="18" charset="0"/>
                          <a:cs typeface="Times New Roman" panose="02020603050405020304" pitchFamily="18" charset="0"/>
                        </a:rPr>
                        <a:t>Le buone pratiche per la protezione dei dati personali in ambito digitale</a:t>
                      </a:r>
                      <a:endParaRPr lang="it-IT" sz="1600" dirty="0">
                        <a:latin typeface="Times New Roman" panose="02020603050405020304" pitchFamily="18" charset="0"/>
                        <a:cs typeface="Times New Roman" panose="02020603050405020304" pitchFamily="18" charset="0"/>
                      </a:endParaRPr>
                    </a:p>
                  </a:txBody>
                  <a:tcPr/>
                </a:tc>
                <a:tc>
                  <a:txBody>
                    <a:bodyPr/>
                    <a:lstStyle/>
                    <a:p>
                      <a:r>
                        <a:rPr lang="it-IT" sz="1600" dirty="0" smtClean="0">
                          <a:latin typeface="Times New Roman" panose="02020603050405020304" pitchFamily="18" charset="0"/>
                          <a:cs typeface="Times New Roman" panose="02020603050405020304" pitchFamily="18" charset="0"/>
                        </a:rPr>
                        <a:t>-Creare e gestire l’identità digitale, essere in gradi di proteggere la propria reputazione</a:t>
                      </a:r>
                    </a:p>
                    <a:p>
                      <a:r>
                        <a:rPr lang="it-IT" sz="1600" dirty="0" smtClean="0">
                          <a:latin typeface="Times New Roman" panose="02020603050405020304" pitchFamily="18" charset="0"/>
                          <a:cs typeface="Times New Roman" panose="02020603050405020304" pitchFamily="18" charset="0"/>
                        </a:rPr>
                        <a:t>-Gestire e tutelare i dati che si producono attraverso diversi strumenti digitali, ambienti e servizi</a:t>
                      </a:r>
                    </a:p>
                    <a:p>
                      <a:r>
                        <a:rPr lang="it-IT" sz="1600" dirty="0" smtClean="0">
                          <a:latin typeface="Times New Roman" panose="02020603050405020304" pitchFamily="18" charset="0"/>
                          <a:cs typeface="Times New Roman" panose="02020603050405020304" pitchFamily="18" charset="0"/>
                        </a:rPr>
                        <a:t>-Rispettare i dati e le identità altrui</a:t>
                      </a:r>
                    </a:p>
                    <a:p>
                      <a:r>
                        <a:rPr lang="it-IT" sz="1600" dirty="0" smtClean="0">
                          <a:latin typeface="Times New Roman" panose="02020603050405020304" pitchFamily="18" charset="0"/>
                          <a:cs typeface="Times New Roman" panose="02020603050405020304" pitchFamily="18" charset="0"/>
                        </a:rPr>
                        <a:t>-Utilizzare e condividere informazioni personali identificabili proteggendo se stessi e gli altri</a:t>
                      </a:r>
                      <a:endParaRPr lang="it-IT"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3096744"/>
                  </a:ext>
                </a:extLst>
              </a:tr>
              <a:tr h="851489">
                <a:tc>
                  <a:txBody>
                    <a:bodyPr/>
                    <a:lstStyle/>
                    <a:p>
                      <a:r>
                        <a:rPr lang="it-IT" sz="1600" dirty="0" smtClean="0">
                          <a:latin typeface="Times New Roman" panose="02020603050405020304" pitchFamily="18" charset="0"/>
                          <a:cs typeface="Times New Roman" panose="02020603050405020304" pitchFamily="18" charset="0"/>
                        </a:rPr>
                        <a:t>Influenza delle tecnologie</a:t>
                      </a:r>
                      <a:r>
                        <a:rPr lang="it-IT" sz="1600" baseline="0" dirty="0" smtClean="0">
                          <a:latin typeface="Times New Roman" panose="02020603050405020304" pitchFamily="18" charset="0"/>
                          <a:cs typeface="Times New Roman" panose="02020603050405020304" pitchFamily="18" charset="0"/>
                        </a:rPr>
                        <a:t> digitali e il benessere psicofisico</a:t>
                      </a:r>
                    </a:p>
                    <a:p>
                      <a:r>
                        <a:rPr lang="it-IT" sz="1600" baseline="0" dirty="0" smtClean="0">
                          <a:latin typeface="Times New Roman" panose="02020603050405020304" pitchFamily="18" charset="0"/>
                          <a:cs typeface="Times New Roman" panose="02020603050405020304" pitchFamily="18" charset="0"/>
                        </a:rPr>
                        <a:t>Prerogative delle tecnologie digitali per l’inclusione sociale</a:t>
                      </a:r>
                    </a:p>
                    <a:p>
                      <a:r>
                        <a:rPr lang="it-IT" sz="1600" baseline="0" dirty="0" smtClean="0">
                          <a:latin typeface="Times New Roman" panose="02020603050405020304" pitchFamily="18" charset="0"/>
                          <a:cs typeface="Times New Roman" panose="02020603050405020304" pitchFamily="18" charset="0"/>
                        </a:rPr>
                        <a:t>Il fenomeno del </a:t>
                      </a:r>
                      <a:r>
                        <a:rPr lang="it-IT" sz="1600" baseline="0" dirty="0" err="1" smtClean="0">
                          <a:latin typeface="Times New Roman" panose="02020603050405020304" pitchFamily="18" charset="0"/>
                          <a:cs typeface="Times New Roman" panose="02020603050405020304" pitchFamily="18" charset="0"/>
                        </a:rPr>
                        <a:t>cyberbullismo</a:t>
                      </a:r>
                      <a:r>
                        <a:rPr lang="it-IT" sz="1600" baseline="0" dirty="0" smtClean="0">
                          <a:latin typeface="Times New Roman" panose="02020603050405020304" pitchFamily="18" charset="0"/>
                          <a:cs typeface="Times New Roman" panose="02020603050405020304" pitchFamily="18" charset="0"/>
                        </a:rPr>
                        <a:t> e </a:t>
                      </a:r>
                      <a:r>
                        <a:rPr lang="it-IT" sz="1600" baseline="0" dirty="0" err="1" smtClean="0">
                          <a:latin typeface="Times New Roman" panose="02020603050405020304" pitchFamily="18" charset="0"/>
                          <a:cs typeface="Times New Roman" panose="02020603050405020304" pitchFamily="18" charset="0"/>
                        </a:rPr>
                        <a:t>cyberstalking</a:t>
                      </a:r>
                      <a:endParaRPr lang="it-IT" sz="1600" dirty="0">
                        <a:latin typeface="Times New Roman" panose="02020603050405020304" pitchFamily="18" charset="0"/>
                        <a:cs typeface="Times New Roman" panose="02020603050405020304" pitchFamily="18" charset="0"/>
                      </a:endParaRPr>
                    </a:p>
                  </a:txBody>
                  <a:tcPr/>
                </a:tc>
                <a:tc>
                  <a:txBody>
                    <a:bodyPr/>
                    <a:lstStyle/>
                    <a:p>
                      <a:r>
                        <a:rPr lang="it-IT" sz="1600" dirty="0" smtClean="0">
                          <a:latin typeface="Times New Roman" panose="02020603050405020304" pitchFamily="18" charset="0"/>
                          <a:cs typeface="Times New Roman" panose="02020603050405020304" pitchFamily="18" charset="0"/>
                        </a:rPr>
                        <a:t>-Essere in grado di evitare, usando tecnologie digitali, rischi per la salute e minacce al proprio benessere</a:t>
                      </a:r>
                    </a:p>
                    <a:p>
                      <a:r>
                        <a:rPr lang="it-IT" sz="1600" dirty="0" smtClean="0">
                          <a:latin typeface="Times New Roman" panose="02020603050405020304" pitchFamily="18" charset="0"/>
                          <a:cs typeface="Times New Roman" panose="02020603050405020304" pitchFamily="18" charset="0"/>
                        </a:rPr>
                        <a:t>-Essere in grado di proteggere sé e gli altri da</a:t>
                      </a:r>
                      <a:r>
                        <a:rPr lang="it-IT" sz="1600" baseline="0" dirty="0" smtClean="0">
                          <a:latin typeface="Times New Roman" panose="02020603050405020304" pitchFamily="18" charset="0"/>
                          <a:cs typeface="Times New Roman" panose="02020603050405020304" pitchFamily="18" charset="0"/>
                        </a:rPr>
                        <a:t> eventuali pericoli in ambiente digitale</a:t>
                      </a:r>
                      <a:endParaRPr lang="it-IT"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6249966"/>
                  </a:ext>
                </a:extLst>
              </a:tr>
            </a:tbl>
          </a:graphicData>
        </a:graphic>
      </p:graphicFrame>
    </p:spTree>
    <p:extLst>
      <p:ext uri="{BB962C8B-B14F-4D97-AF65-F5344CB8AC3E}">
        <p14:creationId xmlns:p14="http://schemas.microsoft.com/office/powerpoint/2010/main" val="7718084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3354765"/>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Emiliano Barbuto.EdiSES2020 p.79-80)</a:t>
            </a:r>
          </a:p>
          <a:p>
            <a:pPr algn="ctr"/>
            <a:endParaRPr lang="it-IT" sz="1200" b="1" dirty="0" smtClean="0">
              <a:latin typeface="Times New Roman" panose="02020603050405020304" pitchFamily="18" charset="0"/>
              <a:cs typeface="Times New Roman" panose="02020603050405020304" pitchFamily="18" charset="0"/>
            </a:endParaRPr>
          </a:p>
          <a:p>
            <a:pPr algn="ctr"/>
            <a:endParaRPr lang="it-IT" sz="2000" b="1" dirty="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3) Istituti Professionali</a:t>
            </a:r>
          </a:p>
          <a:p>
            <a:pPr algn="ctr"/>
            <a:endParaRPr lang="it-IT" sz="2400" b="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I suoi </a:t>
            </a:r>
            <a:r>
              <a:rPr lang="it-IT" sz="2400" dirty="0" err="1" smtClean="0">
                <a:latin typeface="Times New Roman" panose="02020603050405020304" pitchFamily="18" charset="0"/>
                <a:cs typeface="Times New Roman" panose="02020603050405020304" pitchFamily="18" charset="0"/>
              </a:rPr>
              <a:t>RdA</a:t>
            </a:r>
            <a:r>
              <a:rPr lang="it-IT" sz="2400" dirty="0" smtClean="0">
                <a:latin typeface="Times New Roman" panose="02020603050405020304" pitchFamily="18" charset="0"/>
                <a:cs typeface="Times New Roman" panose="02020603050405020304" pitchFamily="18" charset="0"/>
              </a:rPr>
              <a:t> potrebbero essere così suddivisi.</a:t>
            </a:r>
          </a:p>
          <a:p>
            <a:pPr algn="just"/>
            <a:endParaRPr lang="it-IT" sz="2000" dirty="0">
              <a:latin typeface="Times New Roman" panose="02020603050405020304" pitchFamily="18" charset="0"/>
              <a:cs typeface="Times New Roman" panose="02020603050405020304" pitchFamily="18" charset="0"/>
            </a:endParaRPr>
          </a:p>
          <a:p>
            <a:pPr algn="just"/>
            <a:r>
              <a:rPr lang="it-IT" sz="2000" b="1" dirty="0" smtClean="0">
                <a:latin typeface="Times New Roman" panose="02020603050405020304" pitchFamily="18" charset="0"/>
                <a:cs typeface="Times New Roman" panose="02020603050405020304" pitchFamily="18" charset="0"/>
              </a:rPr>
              <a:t>PRIMO BIENNIO</a:t>
            </a:r>
          </a:p>
          <a:p>
            <a:pPr algn="just"/>
            <a:endParaRPr lang="it-IT" sz="2400" dirty="0" smtClean="0">
              <a:latin typeface="Times New Roman" panose="02020603050405020304" pitchFamily="18" charset="0"/>
              <a:cs typeface="Times New Roman" panose="02020603050405020304" pitchFamily="18"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3935182725"/>
              </p:ext>
            </p:extLst>
          </p:nvPr>
        </p:nvGraphicFramePr>
        <p:xfrm>
          <a:off x="487680" y="3307080"/>
          <a:ext cx="11216640" cy="1749626"/>
        </p:xfrm>
        <a:graphic>
          <a:graphicData uri="http://schemas.openxmlformats.org/drawingml/2006/table">
            <a:tbl>
              <a:tblPr firstRow="1" bandRow="1">
                <a:tableStyleId>{5C22544A-7EE6-4342-B048-85BDC9FD1C3A}</a:tableStyleId>
              </a:tblPr>
              <a:tblGrid>
                <a:gridCol w="5608320">
                  <a:extLst>
                    <a:ext uri="{9D8B030D-6E8A-4147-A177-3AD203B41FA5}">
                      <a16:colId xmlns:a16="http://schemas.microsoft.com/office/drawing/2014/main" val="3534209632"/>
                    </a:ext>
                  </a:extLst>
                </a:gridCol>
                <a:gridCol w="5608320">
                  <a:extLst>
                    <a:ext uri="{9D8B030D-6E8A-4147-A177-3AD203B41FA5}">
                      <a16:colId xmlns:a16="http://schemas.microsoft.com/office/drawing/2014/main" val="2077281404"/>
                    </a:ext>
                  </a:extLst>
                </a:gridCol>
              </a:tblGrid>
              <a:tr h="347546">
                <a:tc gridSpan="2">
                  <a:txBody>
                    <a:bodyPr/>
                    <a:lstStyle/>
                    <a:p>
                      <a:pPr algn="ctr"/>
                      <a:r>
                        <a:rPr lang="it-IT" sz="1600" dirty="0" smtClean="0">
                          <a:latin typeface="Times New Roman" panose="02020603050405020304" pitchFamily="18" charset="0"/>
                          <a:cs typeface="Times New Roman" panose="02020603050405020304" pitchFamily="18" charset="0"/>
                        </a:rPr>
                        <a:t>Risultati di Apprendimento</a:t>
                      </a:r>
                      <a:endParaRPr lang="it-IT" sz="1600"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6105810"/>
                  </a:ext>
                </a:extLst>
              </a:tr>
              <a:tr h="347546">
                <a:tc>
                  <a:txBody>
                    <a:bodyPr/>
                    <a:lstStyle/>
                    <a:p>
                      <a:pPr algn="ctr"/>
                      <a:r>
                        <a:rPr lang="it-IT" sz="2000" b="1" dirty="0" smtClean="0">
                          <a:latin typeface="Times New Roman" panose="02020603050405020304" pitchFamily="18" charset="0"/>
                          <a:cs typeface="Times New Roman" panose="02020603050405020304" pitchFamily="18" charset="0"/>
                        </a:rPr>
                        <a:t>Conoscenze</a:t>
                      </a:r>
                      <a:endParaRPr lang="it-IT" sz="2000" b="1" dirty="0">
                        <a:latin typeface="Times New Roman" panose="02020603050405020304" pitchFamily="18" charset="0"/>
                        <a:cs typeface="Times New Roman" panose="02020603050405020304" pitchFamily="18" charset="0"/>
                      </a:endParaRPr>
                    </a:p>
                  </a:txBody>
                  <a:tcPr/>
                </a:tc>
                <a:tc>
                  <a:txBody>
                    <a:bodyPr/>
                    <a:lstStyle/>
                    <a:p>
                      <a:pPr algn="ctr"/>
                      <a:r>
                        <a:rPr lang="it-IT" sz="2000" b="1" dirty="0" smtClean="0">
                          <a:latin typeface="Times New Roman" panose="02020603050405020304" pitchFamily="18" charset="0"/>
                          <a:cs typeface="Times New Roman" panose="02020603050405020304" pitchFamily="18" charset="0"/>
                        </a:rPr>
                        <a:t>Abilità</a:t>
                      </a:r>
                      <a:endParaRPr lang="it-IT"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82013155"/>
                  </a:ext>
                </a:extLst>
              </a:tr>
              <a:tr h="600307">
                <a:tc>
                  <a:txBody>
                    <a:bodyPr/>
                    <a:lstStyle/>
                    <a:p>
                      <a:r>
                        <a:rPr lang="it-IT" sz="2000" dirty="0" smtClean="0">
                          <a:latin typeface="Times New Roman" panose="02020603050405020304" pitchFamily="18" charset="0"/>
                          <a:cs typeface="Times New Roman" panose="02020603050405020304" pitchFamily="18" charset="0"/>
                        </a:rPr>
                        <a:t>Le norme comportamentali da osservare nell’ambito dell’utilizzo delle tecnologie digitali e dell’interazione in ambienti digitali</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-Analizzare, confrontare e valutare criticamente la credibilità e l’affidabilità delle fonti di dati, informazioni e contenuti digitali</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2597375"/>
                  </a:ext>
                </a:extLst>
              </a:tr>
            </a:tbl>
          </a:graphicData>
        </a:graphic>
      </p:graphicFrame>
    </p:spTree>
    <p:extLst>
      <p:ext uri="{BB962C8B-B14F-4D97-AF65-F5344CB8AC3E}">
        <p14:creationId xmlns:p14="http://schemas.microsoft.com/office/powerpoint/2010/main" val="37529057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2308324"/>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Emiliano Barbuto.EdiSES2020 p.79-80)</a:t>
            </a:r>
          </a:p>
          <a:p>
            <a:pPr algn="ctr"/>
            <a:endParaRPr lang="it-IT" sz="2000" b="1" dirty="0" smtClean="0">
              <a:latin typeface="Times New Roman" panose="02020603050405020304" pitchFamily="18" charset="0"/>
              <a:cs typeface="Times New Roman" panose="02020603050405020304" pitchFamily="18" charset="0"/>
            </a:endParaRPr>
          </a:p>
          <a:p>
            <a:pPr algn="ctr"/>
            <a:endParaRPr lang="it-IT" sz="2000" b="1" dirty="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3) Istituti Professionali</a:t>
            </a:r>
          </a:p>
          <a:p>
            <a:pPr algn="ctr"/>
            <a:endParaRPr lang="it-IT" sz="2400" b="1" dirty="0">
              <a:latin typeface="Times New Roman" panose="02020603050405020304" pitchFamily="18" charset="0"/>
              <a:cs typeface="Times New Roman" panose="02020603050405020304" pitchFamily="18" charset="0"/>
            </a:endParaRPr>
          </a:p>
          <a:p>
            <a:pPr algn="just"/>
            <a:r>
              <a:rPr lang="it-IT" sz="2000" b="1" dirty="0" smtClean="0">
                <a:latin typeface="Times New Roman" panose="02020603050405020304" pitchFamily="18" charset="0"/>
                <a:cs typeface="Times New Roman" panose="02020603050405020304" pitchFamily="18" charset="0"/>
              </a:rPr>
              <a:t>TERZO ANNO</a:t>
            </a:r>
          </a:p>
        </p:txBody>
      </p:sp>
      <p:graphicFrame>
        <p:nvGraphicFramePr>
          <p:cNvPr id="5" name="Tabella 4"/>
          <p:cNvGraphicFramePr>
            <a:graphicFrameLocks noGrp="1"/>
          </p:cNvGraphicFramePr>
          <p:nvPr>
            <p:extLst>
              <p:ext uri="{D42A27DB-BD31-4B8C-83A1-F6EECF244321}">
                <p14:modId xmlns:p14="http://schemas.microsoft.com/office/powerpoint/2010/main" val="3316556738"/>
              </p:ext>
            </p:extLst>
          </p:nvPr>
        </p:nvGraphicFramePr>
        <p:xfrm>
          <a:off x="441960" y="2697480"/>
          <a:ext cx="11460480" cy="2804160"/>
        </p:xfrm>
        <a:graphic>
          <a:graphicData uri="http://schemas.openxmlformats.org/drawingml/2006/table">
            <a:tbl>
              <a:tblPr firstRow="1" bandRow="1">
                <a:tableStyleId>{5C22544A-7EE6-4342-B048-85BDC9FD1C3A}</a:tableStyleId>
              </a:tblPr>
              <a:tblGrid>
                <a:gridCol w="5730240">
                  <a:extLst>
                    <a:ext uri="{9D8B030D-6E8A-4147-A177-3AD203B41FA5}">
                      <a16:colId xmlns:a16="http://schemas.microsoft.com/office/drawing/2014/main" val="3534209632"/>
                    </a:ext>
                  </a:extLst>
                </a:gridCol>
                <a:gridCol w="5730240">
                  <a:extLst>
                    <a:ext uri="{9D8B030D-6E8A-4147-A177-3AD203B41FA5}">
                      <a16:colId xmlns:a16="http://schemas.microsoft.com/office/drawing/2014/main" val="2077281404"/>
                    </a:ext>
                  </a:extLst>
                </a:gridCol>
              </a:tblGrid>
              <a:tr h="312213">
                <a:tc gridSpan="2">
                  <a:txBody>
                    <a:bodyPr/>
                    <a:lstStyle/>
                    <a:p>
                      <a:pPr algn="ctr"/>
                      <a:r>
                        <a:rPr lang="it-IT" sz="2000" dirty="0" smtClean="0">
                          <a:latin typeface="Times New Roman" panose="02020603050405020304" pitchFamily="18" charset="0"/>
                          <a:cs typeface="Times New Roman" panose="02020603050405020304" pitchFamily="18" charset="0"/>
                        </a:rPr>
                        <a:t>Risultati di Apprendimento</a:t>
                      </a:r>
                      <a:endParaRPr lang="it-IT" sz="2000"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6105810"/>
                  </a:ext>
                </a:extLst>
              </a:tr>
              <a:tr h="312213">
                <a:tc>
                  <a:txBody>
                    <a:bodyPr/>
                    <a:lstStyle/>
                    <a:p>
                      <a:pPr algn="ctr"/>
                      <a:r>
                        <a:rPr lang="it-IT" sz="2000" b="1" dirty="0" smtClean="0">
                          <a:latin typeface="Times New Roman" panose="02020603050405020304" pitchFamily="18" charset="0"/>
                          <a:cs typeface="Times New Roman" panose="02020603050405020304" pitchFamily="18" charset="0"/>
                        </a:rPr>
                        <a:t>Conoscenze</a:t>
                      </a:r>
                      <a:endParaRPr lang="it-IT" sz="2000" b="1" dirty="0">
                        <a:latin typeface="Times New Roman" panose="02020603050405020304" pitchFamily="18" charset="0"/>
                        <a:cs typeface="Times New Roman" panose="02020603050405020304" pitchFamily="18" charset="0"/>
                      </a:endParaRPr>
                    </a:p>
                  </a:txBody>
                  <a:tcPr/>
                </a:tc>
                <a:tc>
                  <a:txBody>
                    <a:bodyPr/>
                    <a:lstStyle/>
                    <a:p>
                      <a:pPr algn="ctr"/>
                      <a:r>
                        <a:rPr lang="it-IT" sz="2000" b="1" dirty="0" smtClean="0">
                          <a:latin typeface="Times New Roman" panose="02020603050405020304" pitchFamily="18" charset="0"/>
                          <a:cs typeface="Times New Roman" panose="02020603050405020304" pitchFamily="18" charset="0"/>
                        </a:rPr>
                        <a:t>Abilità</a:t>
                      </a:r>
                      <a:endParaRPr lang="it-IT"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82013155"/>
                  </a:ext>
                </a:extLst>
              </a:tr>
              <a:tr h="766340">
                <a:tc>
                  <a:txBody>
                    <a:bodyPr/>
                    <a:lstStyle/>
                    <a:p>
                      <a:r>
                        <a:rPr lang="it-IT" sz="2000" dirty="0" smtClean="0">
                          <a:latin typeface="Times New Roman" panose="02020603050405020304" pitchFamily="18" charset="0"/>
                          <a:cs typeface="Times New Roman" panose="02020603050405020304" pitchFamily="18" charset="0"/>
                        </a:rPr>
                        <a:t>Le politiche sulla</a:t>
                      </a:r>
                      <a:r>
                        <a:rPr lang="it-IT" sz="2000" baseline="0" dirty="0" smtClean="0">
                          <a:latin typeface="Times New Roman" panose="02020603050405020304" pitchFamily="18" charset="0"/>
                          <a:cs typeface="Times New Roman" panose="02020603050405020304" pitchFamily="18" charset="0"/>
                        </a:rPr>
                        <a:t> tutela della riservatezza applicate dai servizi digitali relativamente all’uso dei dati personali</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-Interagire attraverso varie tecnologi digitali</a:t>
                      </a:r>
                    </a:p>
                    <a:p>
                      <a:r>
                        <a:rPr lang="it-IT" sz="2000" dirty="0" smtClean="0">
                          <a:latin typeface="Times New Roman" panose="02020603050405020304" pitchFamily="18" charset="0"/>
                          <a:cs typeface="Times New Roman" panose="02020603050405020304" pitchFamily="18" charset="0"/>
                        </a:rPr>
                        <a:t>-Individuare i mezzi e le forme di comunicazione digitali appropriati per un determinato contesto</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50965147"/>
                  </a:ext>
                </a:extLst>
              </a:tr>
              <a:tr h="766340">
                <a:tc>
                  <a:txBody>
                    <a:bodyPr/>
                    <a:lstStyle/>
                    <a:p>
                      <a:r>
                        <a:rPr lang="it-IT" sz="2000" dirty="0" smtClean="0">
                          <a:latin typeface="Times New Roman" panose="02020603050405020304" pitchFamily="18" charset="0"/>
                          <a:cs typeface="Times New Roman" panose="02020603050405020304" pitchFamily="18" charset="0"/>
                        </a:rPr>
                        <a:t>La comunicazione in ambito digitale</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-Adattare le strategie di comunicazione al pubblico specifico ed essere consapevoli della diversità culturale e generazionale negli ambienti digitali</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39395806"/>
                  </a:ext>
                </a:extLst>
              </a:tr>
            </a:tbl>
          </a:graphicData>
        </a:graphic>
      </p:graphicFrame>
    </p:spTree>
    <p:extLst>
      <p:ext uri="{BB962C8B-B14F-4D97-AF65-F5344CB8AC3E}">
        <p14:creationId xmlns:p14="http://schemas.microsoft.com/office/powerpoint/2010/main" val="28393420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2000548"/>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Emiliano Barbuto.EdiSES2020 p.79-80)</a:t>
            </a:r>
          </a:p>
          <a:p>
            <a:pPr algn="ctr"/>
            <a:endParaRPr lang="it-IT" sz="2000" b="1" dirty="0" smtClean="0">
              <a:latin typeface="Times New Roman" panose="02020603050405020304" pitchFamily="18" charset="0"/>
              <a:cs typeface="Times New Roman" panose="02020603050405020304" pitchFamily="18" charset="0"/>
            </a:endParaRPr>
          </a:p>
          <a:p>
            <a:pPr algn="ctr"/>
            <a:endParaRPr lang="it-IT" sz="2000" b="1" dirty="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3) Istituti Professionali</a:t>
            </a:r>
          </a:p>
          <a:p>
            <a:pPr algn="just"/>
            <a:r>
              <a:rPr lang="it-IT" sz="2000" b="1" dirty="0" smtClean="0">
                <a:latin typeface="Times New Roman" panose="02020603050405020304" pitchFamily="18" charset="0"/>
                <a:cs typeface="Times New Roman" panose="02020603050405020304" pitchFamily="18" charset="0"/>
              </a:rPr>
              <a:t>QUARTO ANNO</a:t>
            </a:r>
          </a:p>
        </p:txBody>
      </p:sp>
      <p:graphicFrame>
        <p:nvGraphicFramePr>
          <p:cNvPr id="7" name="Tabella 6"/>
          <p:cNvGraphicFramePr>
            <a:graphicFrameLocks noGrp="1"/>
          </p:cNvGraphicFramePr>
          <p:nvPr>
            <p:extLst>
              <p:ext uri="{D42A27DB-BD31-4B8C-83A1-F6EECF244321}">
                <p14:modId xmlns:p14="http://schemas.microsoft.com/office/powerpoint/2010/main" val="3758872284"/>
              </p:ext>
            </p:extLst>
          </p:nvPr>
        </p:nvGraphicFramePr>
        <p:xfrm>
          <a:off x="228600" y="2062103"/>
          <a:ext cx="11795760" cy="4632960"/>
        </p:xfrm>
        <a:graphic>
          <a:graphicData uri="http://schemas.openxmlformats.org/drawingml/2006/table">
            <a:tbl>
              <a:tblPr firstRow="1" bandRow="1">
                <a:tableStyleId>{5C22544A-7EE6-4342-B048-85BDC9FD1C3A}</a:tableStyleId>
              </a:tblPr>
              <a:tblGrid>
                <a:gridCol w="5897880">
                  <a:extLst>
                    <a:ext uri="{9D8B030D-6E8A-4147-A177-3AD203B41FA5}">
                      <a16:colId xmlns:a16="http://schemas.microsoft.com/office/drawing/2014/main" val="3534209632"/>
                    </a:ext>
                  </a:extLst>
                </a:gridCol>
                <a:gridCol w="5897880">
                  <a:extLst>
                    <a:ext uri="{9D8B030D-6E8A-4147-A177-3AD203B41FA5}">
                      <a16:colId xmlns:a16="http://schemas.microsoft.com/office/drawing/2014/main" val="2077281404"/>
                    </a:ext>
                  </a:extLst>
                </a:gridCol>
              </a:tblGrid>
              <a:tr h="370172">
                <a:tc gridSpan="2">
                  <a:txBody>
                    <a:bodyPr/>
                    <a:lstStyle/>
                    <a:p>
                      <a:pPr algn="ctr"/>
                      <a:r>
                        <a:rPr lang="it-IT" sz="2000" dirty="0" smtClean="0">
                          <a:latin typeface="Times New Roman" panose="02020603050405020304" pitchFamily="18" charset="0"/>
                          <a:cs typeface="Times New Roman" panose="02020603050405020304" pitchFamily="18" charset="0"/>
                        </a:rPr>
                        <a:t>Risultati di Apprendimento</a:t>
                      </a:r>
                      <a:endParaRPr lang="it-IT" sz="2000"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6105810"/>
                  </a:ext>
                </a:extLst>
              </a:tr>
              <a:tr h="370172">
                <a:tc>
                  <a:txBody>
                    <a:bodyPr/>
                    <a:lstStyle/>
                    <a:p>
                      <a:pPr algn="ctr"/>
                      <a:r>
                        <a:rPr lang="it-IT" sz="2000" b="1" dirty="0" smtClean="0">
                          <a:latin typeface="Times New Roman" panose="02020603050405020304" pitchFamily="18" charset="0"/>
                          <a:cs typeface="Times New Roman" panose="02020603050405020304" pitchFamily="18" charset="0"/>
                        </a:rPr>
                        <a:t>Conoscenze</a:t>
                      </a:r>
                      <a:endParaRPr lang="it-IT" sz="2000" b="1" dirty="0">
                        <a:latin typeface="Times New Roman" panose="02020603050405020304" pitchFamily="18" charset="0"/>
                        <a:cs typeface="Times New Roman" panose="02020603050405020304" pitchFamily="18" charset="0"/>
                      </a:endParaRPr>
                    </a:p>
                  </a:txBody>
                  <a:tcPr/>
                </a:tc>
                <a:tc>
                  <a:txBody>
                    <a:bodyPr/>
                    <a:lstStyle/>
                    <a:p>
                      <a:pPr algn="ctr"/>
                      <a:r>
                        <a:rPr lang="it-IT" sz="2000" b="1" dirty="0" smtClean="0">
                          <a:latin typeface="Times New Roman" panose="02020603050405020304" pitchFamily="18" charset="0"/>
                          <a:cs typeface="Times New Roman" panose="02020603050405020304" pitchFamily="18" charset="0"/>
                        </a:rPr>
                        <a:t>Abilità</a:t>
                      </a:r>
                      <a:endParaRPr lang="it-IT"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82013155"/>
                  </a:ext>
                </a:extLst>
              </a:tr>
              <a:tr h="1509161">
                <a:tc>
                  <a:txBody>
                    <a:bodyPr/>
                    <a:lstStyle/>
                    <a:p>
                      <a:r>
                        <a:rPr lang="it-IT" sz="2000" dirty="0" smtClean="0">
                          <a:latin typeface="Times New Roman" panose="02020603050405020304" pitchFamily="18" charset="0"/>
                          <a:cs typeface="Times New Roman" panose="02020603050405020304" pitchFamily="18" charset="0"/>
                        </a:rPr>
                        <a:t>I servizi digitali nell’ambito della pubblica amministrazione</a:t>
                      </a:r>
                    </a:p>
                    <a:p>
                      <a:r>
                        <a:rPr lang="it-IT" sz="2000" dirty="0" smtClean="0">
                          <a:latin typeface="Times New Roman" panose="02020603050405020304" pitchFamily="18" charset="0"/>
                          <a:cs typeface="Times New Roman" panose="02020603050405020304" pitchFamily="18" charset="0"/>
                        </a:rPr>
                        <a:t>La cittadinanza attiva attraverso le tecnologie digitali</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-Informarsi e partecipare al dibattito pubblico attraverso l’uso dei servizi digitali pubblici e privati</a:t>
                      </a:r>
                    </a:p>
                    <a:p>
                      <a:r>
                        <a:rPr lang="it-IT" sz="2000" dirty="0" smtClean="0">
                          <a:latin typeface="Times New Roman" panose="02020603050405020304" pitchFamily="18" charset="0"/>
                          <a:cs typeface="Times New Roman" panose="02020603050405020304" pitchFamily="18" charset="0"/>
                        </a:rPr>
                        <a:t>-Ricercare opportunità di crescita personale e di cittadinanza partecipativa attraverso adeguate tecnologie digitali</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7340719"/>
                  </a:ext>
                </a:extLst>
              </a:tr>
              <a:tr h="2078656">
                <a:tc>
                  <a:txBody>
                    <a:bodyPr/>
                    <a:lstStyle/>
                    <a:p>
                      <a:r>
                        <a:rPr lang="it-IT" sz="2000" dirty="0" smtClean="0">
                          <a:latin typeface="Times New Roman" panose="02020603050405020304" pitchFamily="18" charset="0"/>
                          <a:cs typeface="Times New Roman" panose="02020603050405020304" pitchFamily="18" charset="0"/>
                        </a:rPr>
                        <a:t>Le buone pratiche per la protezione dei dati personali in ambito digitale</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-Creare e gestire l’identità digitale, essere in gradi di proteggere la propria reputazione</a:t>
                      </a:r>
                    </a:p>
                    <a:p>
                      <a:r>
                        <a:rPr lang="it-IT" sz="2000" dirty="0" smtClean="0">
                          <a:latin typeface="Times New Roman" panose="02020603050405020304" pitchFamily="18" charset="0"/>
                          <a:cs typeface="Times New Roman" panose="02020603050405020304" pitchFamily="18" charset="0"/>
                        </a:rPr>
                        <a:t>-Gestire e tutelare i dati che si producono attraverso diversi strumenti digitali, ambienti e servizi</a:t>
                      </a:r>
                    </a:p>
                    <a:p>
                      <a:r>
                        <a:rPr lang="it-IT" sz="2000" dirty="0" smtClean="0">
                          <a:latin typeface="Times New Roman" panose="02020603050405020304" pitchFamily="18" charset="0"/>
                          <a:cs typeface="Times New Roman" panose="02020603050405020304" pitchFamily="18" charset="0"/>
                        </a:rPr>
                        <a:t>-Rispettare i dati e le identità altrui</a:t>
                      </a:r>
                    </a:p>
                    <a:p>
                      <a:r>
                        <a:rPr lang="it-IT" sz="2000" dirty="0" smtClean="0">
                          <a:latin typeface="Times New Roman" panose="02020603050405020304" pitchFamily="18" charset="0"/>
                          <a:cs typeface="Times New Roman" panose="02020603050405020304" pitchFamily="18" charset="0"/>
                        </a:rPr>
                        <a:t>-Utilizzare e condividere informazioni personali identificabili proteggendo se stessi e gli altri</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93096744"/>
                  </a:ext>
                </a:extLst>
              </a:tr>
            </a:tbl>
          </a:graphicData>
        </a:graphic>
      </p:graphicFrame>
    </p:spTree>
    <p:extLst>
      <p:ext uri="{BB962C8B-B14F-4D97-AF65-F5344CB8AC3E}">
        <p14:creationId xmlns:p14="http://schemas.microsoft.com/office/powerpoint/2010/main" val="29601979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2369880"/>
          </a:xfrm>
          <a:prstGeom prst="rect">
            <a:avLst/>
          </a:prstGeom>
        </p:spPr>
        <p:txBody>
          <a:bodyPr wrap="square">
            <a:spAutoFit/>
          </a:bodyPr>
          <a:lstStyle/>
          <a:p>
            <a:pPr algn="ctr"/>
            <a:r>
              <a:rPr lang="it-IT" sz="2400" b="1" dirty="0" smtClean="0">
                <a:latin typeface="Times New Roman" panose="02020603050405020304" pitchFamily="18" charset="0"/>
                <a:cs typeface="Times New Roman" panose="02020603050405020304" pitchFamily="18" charset="0"/>
              </a:rPr>
              <a:t>ESEMPI</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Emiliano Barbuto.EdiSES2020 p.79-80)</a:t>
            </a:r>
          </a:p>
          <a:p>
            <a:pPr algn="ctr"/>
            <a:endParaRPr lang="it-IT" sz="2000" b="1" dirty="0" smtClean="0">
              <a:latin typeface="Times New Roman" panose="02020603050405020304" pitchFamily="18" charset="0"/>
              <a:cs typeface="Times New Roman" panose="02020603050405020304" pitchFamily="18" charset="0"/>
            </a:endParaRPr>
          </a:p>
          <a:p>
            <a:pPr algn="ctr"/>
            <a:endParaRPr lang="it-IT" sz="2000" b="1" dirty="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3) Istituti Professionali</a:t>
            </a:r>
          </a:p>
          <a:p>
            <a:pPr algn="ctr"/>
            <a:endParaRPr lang="it-IT" sz="2400" b="1" dirty="0">
              <a:latin typeface="Times New Roman" panose="02020603050405020304" pitchFamily="18" charset="0"/>
              <a:cs typeface="Times New Roman" panose="02020603050405020304" pitchFamily="18" charset="0"/>
            </a:endParaRPr>
          </a:p>
          <a:p>
            <a:pPr algn="just"/>
            <a:r>
              <a:rPr lang="it-IT" sz="2000" b="1" dirty="0" smtClean="0">
                <a:latin typeface="Times New Roman" panose="02020603050405020304" pitchFamily="18" charset="0"/>
                <a:cs typeface="Times New Roman" panose="02020603050405020304" pitchFamily="18" charset="0"/>
              </a:rPr>
              <a:t>QUINTO ANNO</a:t>
            </a:r>
          </a:p>
        </p:txBody>
      </p:sp>
      <p:graphicFrame>
        <p:nvGraphicFramePr>
          <p:cNvPr id="6" name="Tabella 5"/>
          <p:cNvGraphicFramePr>
            <a:graphicFrameLocks noGrp="1"/>
          </p:cNvGraphicFramePr>
          <p:nvPr>
            <p:extLst>
              <p:ext uri="{D42A27DB-BD31-4B8C-83A1-F6EECF244321}">
                <p14:modId xmlns:p14="http://schemas.microsoft.com/office/powerpoint/2010/main" val="2141112820"/>
              </p:ext>
            </p:extLst>
          </p:nvPr>
        </p:nvGraphicFramePr>
        <p:xfrm>
          <a:off x="304800" y="2697480"/>
          <a:ext cx="11689080" cy="2407920"/>
        </p:xfrm>
        <a:graphic>
          <a:graphicData uri="http://schemas.openxmlformats.org/drawingml/2006/table">
            <a:tbl>
              <a:tblPr firstRow="1" bandRow="1">
                <a:tableStyleId>{5C22544A-7EE6-4342-B048-85BDC9FD1C3A}</a:tableStyleId>
              </a:tblPr>
              <a:tblGrid>
                <a:gridCol w="5844540">
                  <a:extLst>
                    <a:ext uri="{9D8B030D-6E8A-4147-A177-3AD203B41FA5}">
                      <a16:colId xmlns:a16="http://schemas.microsoft.com/office/drawing/2014/main" val="3534209632"/>
                    </a:ext>
                  </a:extLst>
                </a:gridCol>
                <a:gridCol w="5844540">
                  <a:extLst>
                    <a:ext uri="{9D8B030D-6E8A-4147-A177-3AD203B41FA5}">
                      <a16:colId xmlns:a16="http://schemas.microsoft.com/office/drawing/2014/main" val="2077281404"/>
                    </a:ext>
                  </a:extLst>
                </a:gridCol>
              </a:tblGrid>
              <a:tr h="312213">
                <a:tc gridSpan="2">
                  <a:txBody>
                    <a:bodyPr/>
                    <a:lstStyle/>
                    <a:p>
                      <a:pPr algn="ctr"/>
                      <a:r>
                        <a:rPr lang="it-IT" sz="2000" dirty="0" smtClean="0">
                          <a:latin typeface="Times New Roman" panose="02020603050405020304" pitchFamily="18" charset="0"/>
                          <a:cs typeface="Times New Roman" panose="02020603050405020304" pitchFamily="18" charset="0"/>
                        </a:rPr>
                        <a:t>Risultati di Apprendimento</a:t>
                      </a:r>
                      <a:endParaRPr lang="it-IT" sz="2000" dirty="0">
                        <a:latin typeface="Times New Roman" panose="02020603050405020304" pitchFamily="18" charset="0"/>
                        <a:cs typeface="Times New Roman" panose="02020603050405020304" pitchFamily="18" charset="0"/>
                      </a:endParaRPr>
                    </a:p>
                  </a:txBody>
                  <a:tcPr/>
                </a:tc>
                <a:tc hMerge="1">
                  <a:txBody>
                    <a:bodyPr/>
                    <a:lstStyle/>
                    <a:p>
                      <a:pPr algn="ctr"/>
                      <a:endParaRPr lang="it-IT"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76105810"/>
                  </a:ext>
                </a:extLst>
              </a:tr>
              <a:tr h="312213">
                <a:tc>
                  <a:txBody>
                    <a:bodyPr/>
                    <a:lstStyle/>
                    <a:p>
                      <a:pPr algn="ctr"/>
                      <a:r>
                        <a:rPr lang="it-IT" sz="2000" b="1" dirty="0" smtClean="0">
                          <a:latin typeface="Times New Roman" panose="02020603050405020304" pitchFamily="18" charset="0"/>
                          <a:cs typeface="Times New Roman" panose="02020603050405020304" pitchFamily="18" charset="0"/>
                        </a:rPr>
                        <a:t>Conoscenze</a:t>
                      </a:r>
                      <a:endParaRPr lang="it-IT" sz="2000" b="1" dirty="0">
                        <a:latin typeface="Times New Roman" panose="02020603050405020304" pitchFamily="18" charset="0"/>
                        <a:cs typeface="Times New Roman" panose="02020603050405020304" pitchFamily="18" charset="0"/>
                      </a:endParaRPr>
                    </a:p>
                  </a:txBody>
                  <a:tcPr/>
                </a:tc>
                <a:tc>
                  <a:txBody>
                    <a:bodyPr/>
                    <a:lstStyle/>
                    <a:p>
                      <a:pPr algn="ctr"/>
                      <a:r>
                        <a:rPr lang="it-IT" sz="2000" b="1" dirty="0" smtClean="0">
                          <a:latin typeface="Times New Roman" panose="02020603050405020304" pitchFamily="18" charset="0"/>
                          <a:cs typeface="Times New Roman" panose="02020603050405020304" pitchFamily="18" charset="0"/>
                        </a:rPr>
                        <a:t>Abilità</a:t>
                      </a:r>
                      <a:endParaRPr lang="it-IT" sz="20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82013155"/>
                  </a:ext>
                </a:extLst>
              </a:tr>
              <a:tr h="851489">
                <a:tc>
                  <a:txBody>
                    <a:bodyPr/>
                    <a:lstStyle/>
                    <a:p>
                      <a:r>
                        <a:rPr lang="it-IT" sz="2000" dirty="0" smtClean="0">
                          <a:latin typeface="Times New Roman" panose="02020603050405020304" pitchFamily="18" charset="0"/>
                          <a:cs typeface="Times New Roman" panose="02020603050405020304" pitchFamily="18" charset="0"/>
                        </a:rPr>
                        <a:t>Influenza delle tecnologie</a:t>
                      </a:r>
                      <a:r>
                        <a:rPr lang="it-IT" sz="2000" baseline="0" dirty="0" smtClean="0">
                          <a:latin typeface="Times New Roman" panose="02020603050405020304" pitchFamily="18" charset="0"/>
                          <a:cs typeface="Times New Roman" panose="02020603050405020304" pitchFamily="18" charset="0"/>
                        </a:rPr>
                        <a:t> digitali e il benessere psicofisico</a:t>
                      </a:r>
                    </a:p>
                    <a:p>
                      <a:r>
                        <a:rPr lang="it-IT" sz="2000" baseline="0" dirty="0" smtClean="0">
                          <a:latin typeface="Times New Roman" panose="02020603050405020304" pitchFamily="18" charset="0"/>
                          <a:cs typeface="Times New Roman" panose="02020603050405020304" pitchFamily="18" charset="0"/>
                        </a:rPr>
                        <a:t>Prerogative delle tecnologie digitali per l’inclusione sociale</a:t>
                      </a:r>
                    </a:p>
                    <a:p>
                      <a:r>
                        <a:rPr lang="it-IT" sz="2000" baseline="0" dirty="0" smtClean="0">
                          <a:latin typeface="Times New Roman" panose="02020603050405020304" pitchFamily="18" charset="0"/>
                          <a:cs typeface="Times New Roman" panose="02020603050405020304" pitchFamily="18" charset="0"/>
                        </a:rPr>
                        <a:t>Il fenomeno del </a:t>
                      </a:r>
                      <a:r>
                        <a:rPr lang="it-IT" sz="2000" baseline="0" dirty="0" err="1" smtClean="0">
                          <a:latin typeface="Times New Roman" panose="02020603050405020304" pitchFamily="18" charset="0"/>
                          <a:cs typeface="Times New Roman" panose="02020603050405020304" pitchFamily="18" charset="0"/>
                        </a:rPr>
                        <a:t>cyberbullismo</a:t>
                      </a:r>
                      <a:r>
                        <a:rPr lang="it-IT" sz="2000" baseline="0" dirty="0" smtClean="0">
                          <a:latin typeface="Times New Roman" panose="02020603050405020304" pitchFamily="18" charset="0"/>
                          <a:cs typeface="Times New Roman" panose="02020603050405020304" pitchFamily="18" charset="0"/>
                        </a:rPr>
                        <a:t> e </a:t>
                      </a:r>
                      <a:r>
                        <a:rPr lang="it-IT" sz="2000" baseline="0" dirty="0" err="1" smtClean="0">
                          <a:latin typeface="Times New Roman" panose="02020603050405020304" pitchFamily="18" charset="0"/>
                          <a:cs typeface="Times New Roman" panose="02020603050405020304" pitchFamily="18" charset="0"/>
                        </a:rPr>
                        <a:t>cyberstalking</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dirty="0" smtClean="0">
                          <a:latin typeface="Times New Roman" panose="02020603050405020304" pitchFamily="18" charset="0"/>
                          <a:cs typeface="Times New Roman" panose="02020603050405020304" pitchFamily="18" charset="0"/>
                        </a:rPr>
                        <a:t>-Essere in grado di evitare, usando tecnologie digitali, rischi per la salute e minacce al proprio benessere</a:t>
                      </a:r>
                    </a:p>
                    <a:p>
                      <a:r>
                        <a:rPr lang="it-IT" sz="2000" dirty="0" smtClean="0">
                          <a:latin typeface="Times New Roman" panose="02020603050405020304" pitchFamily="18" charset="0"/>
                          <a:cs typeface="Times New Roman" panose="02020603050405020304" pitchFamily="18" charset="0"/>
                        </a:rPr>
                        <a:t>-Essere in grado di proteggere sé e gli altri da</a:t>
                      </a:r>
                      <a:r>
                        <a:rPr lang="it-IT" sz="2000" baseline="0" dirty="0" smtClean="0">
                          <a:latin typeface="Times New Roman" panose="02020603050405020304" pitchFamily="18" charset="0"/>
                          <a:cs typeface="Times New Roman" panose="02020603050405020304" pitchFamily="18" charset="0"/>
                        </a:rPr>
                        <a:t> eventuali pericoli in ambiente digitale</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6249966"/>
                  </a:ext>
                </a:extLst>
              </a:tr>
            </a:tbl>
          </a:graphicData>
        </a:graphic>
      </p:graphicFrame>
    </p:spTree>
    <p:extLst>
      <p:ext uri="{BB962C8B-B14F-4D97-AF65-F5344CB8AC3E}">
        <p14:creationId xmlns:p14="http://schemas.microsoft.com/office/powerpoint/2010/main" val="16456476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57056" y="724878"/>
            <a:ext cx="9692640" cy="707886"/>
          </a:xfrm>
          <a:prstGeom prst="rect">
            <a:avLst/>
          </a:prstGeom>
        </p:spPr>
        <p:txBody>
          <a:bodyPr wrap="square">
            <a:spAutoFit/>
          </a:bodyPr>
          <a:lstStyle/>
          <a:p>
            <a:pPr algn="ctr"/>
            <a:r>
              <a:rPr lang="it-IT" sz="4000" b="1" dirty="0" smtClean="0">
                <a:solidFill>
                  <a:srgbClr val="FF0000"/>
                </a:solidFill>
                <a:latin typeface="Times New Roman" panose="02020603050405020304" pitchFamily="18" charset="0"/>
                <a:cs typeface="Times New Roman" panose="02020603050405020304" pitchFamily="18" charset="0"/>
              </a:rPr>
              <a:t>B) Competenze disciplinari e trasversali</a:t>
            </a:r>
            <a:endParaRPr lang="it-IT" sz="4000" dirty="0"/>
          </a:p>
        </p:txBody>
      </p:sp>
      <p:pic>
        <p:nvPicPr>
          <p:cNvPr id="2050" name="Picture 2" descr="Competenze chiave per l'apprendimento permanente - Quadro di riferimento  europeo - ETN Magaz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570" y="2485269"/>
            <a:ext cx="5036233" cy="35348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7210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10838"/>
            <a:ext cx="12191999" cy="1384995"/>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Competenze (</a:t>
            </a:r>
            <a:r>
              <a:rPr lang="it-IT" sz="3200" b="1" dirty="0">
                <a:solidFill>
                  <a:srgbClr val="FF0000"/>
                </a:solidFill>
                <a:latin typeface="Times New Roman" panose="02020603050405020304" pitchFamily="18" charset="0"/>
                <a:cs typeface="Times New Roman" panose="02020603050405020304" pitchFamily="18" charset="0"/>
              </a:rPr>
              <a:t>1</a:t>
            </a:r>
            <a:r>
              <a:rPr lang="it-IT" sz="3200" b="1" dirty="0" smtClean="0">
                <a:solidFill>
                  <a:srgbClr val="FF0000"/>
                </a:solidFill>
                <a:latin typeface="Times New Roman" panose="02020603050405020304" pitchFamily="18" charset="0"/>
                <a:cs typeface="Times New Roman" panose="02020603050405020304" pitchFamily="18" charset="0"/>
              </a:rPr>
              <a:t>)</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a:t>
            </a:r>
            <a:r>
              <a:rPr lang="it-IT" sz="1200" i="1" dirty="0">
                <a:latin typeface="Times New Roman" panose="02020603050405020304" pitchFamily="18" charset="0"/>
                <a:cs typeface="Times New Roman" panose="02020603050405020304" pitchFamily="18" charset="0"/>
              </a:rPr>
              <a:t>A cura di Emiliano </a:t>
            </a:r>
            <a:r>
              <a:rPr lang="it-IT" sz="1200" i="1" dirty="0" smtClean="0">
                <a:latin typeface="Times New Roman" panose="02020603050405020304" pitchFamily="18" charset="0"/>
                <a:cs typeface="Times New Roman" panose="02020603050405020304" pitchFamily="18" charset="0"/>
              </a:rPr>
              <a:t>Barbuto.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a:t>
            </a:r>
            <a:r>
              <a:rPr lang="it-IT" sz="1200" i="1" dirty="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p.37)</a:t>
            </a:r>
          </a:p>
          <a:p>
            <a:pPr algn="ctr"/>
            <a:endParaRPr lang="it-IT" sz="1600" i="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Esempi di scomposizione di una competenza del </a:t>
            </a:r>
            <a:r>
              <a:rPr lang="it-IT" sz="2400" dirty="0" err="1" smtClean="0">
                <a:latin typeface="Times New Roman" panose="02020603050405020304" pitchFamily="18" charset="0"/>
                <a:cs typeface="Times New Roman" panose="02020603050405020304" pitchFamily="18" charset="0"/>
              </a:rPr>
              <a:t>PECuP</a:t>
            </a:r>
            <a:r>
              <a:rPr lang="it-IT" sz="2400" dirty="0" smtClean="0">
                <a:latin typeface="Times New Roman" panose="02020603050405020304" pitchFamily="18" charset="0"/>
                <a:cs typeface="Times New Roman" panose="02020603050405020304" pitchFamily="18" charset="0"/>
              </a:rPr>
              <a:t> di Educazione civica:</a:t>
            </a:r>
            <a:endParaRPr lang="it-IT" sz="2400"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009167" y="2152797"/>
            <a:ext cx="4173663" cy="1015663"/>
          </a:xfrm>
          <a:prstGeom prst="rect">
            <a:avLst/>
          </a:prstGeom>
          <a:solidFill>
            <a:srgbClr val="85FF85"/>
          </a:solidFill>
          <a:ln>
            <a:solidFill>
              <a:schemeClr val="tx1"/>
            </a:solidFill>
          </a:ln>
        </p:spPr>
        <p:txBody>
          <a:bodyPr wrap="square" rtlCol="0">
            <a:spAutoFit/>
          </a:bodyPr>
          <a:lstStyle/>
          <a:p>
            <a:pPr algn="ctr"/>
            <a:r>
              <a:rPr lang="it-IT" sz="2000" b="1" dirty="0" smtClean="0">
                <a:latin typeface="Times New Roman" panose="02020603050405020304" pitchFamily="18" charset="0"/>
                <a:cs typeface="Times New Roman" panose="02020603050405020304" pitchFamily="18" charset="0"/>
              </a:rPr>
              <a:t>Rispettare l’ambiente, curarlo, conservarlo, migliorarlo, assumendo il principio di responsabilità</a:t>
            </a:r>
            <a:endParaRPr lang="it-IT" sz="2000"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281186" y="4111350"/>
            <a:ext cx="3348910" cy="1323439"/>
          </a:xfrm>
          <a:prstGeom prst="rect">
            <a:avLst/>
          </a:prstGeom>
          <a:solidFill>
            <a:srgbClr val="B3FFB3"/>
          </a:solidFill>
          <a:ln>
            <a:solidFill>
              <a:schemeClr val="tx1"/>
            </a:solidFill>
          </a:ln>
        </p:spPr>
        <p:txBody>
          <a:bodyPr wrap="square" rtlCol="0">
            <a:spAutoFit/>
          </a:bodyPr>
          <a:lstStyle/>
          <a:p>
            <a:pPr algn="ctr"/>
            <a:r>
              <a:rPr lang="it-IT" sz="2000" b="1" dirty="0" smtClean="0">
                <a:latin typeface="Times New Roman" panose="02020603050405020304" pitchFamily="18" charset="0"/>
                <a:cs typeface="Times New Roman" panose="02020603050405020304" pitchFamily="18" charset="0"/>
              </a:rPr>
              <a:t>Conoscenza</a:t>
            </a:r>
          </a:p>
          <a:p>
            <a:pPr algn="ctr"/>
            <a:r>
              <a:rPr lang="it-IT" sz="2000" dirty="0" smtClean="0">
                <a:latin typeface="Times New Roman" panose="02020603050405020304" pitchFamily="18" charset="0"/>
                <a:cs typeface="Times New Roman" panose="02020603050405020304" pitchFamily="18" charset="0"/>
              </a:rPr>
              <a:t>L’ambiente</a:t>
            </a:r>
          </a:p>
          <a:p>
            <a:pPr algn="ctr"/>
            <a:endParaRPr lang="it-IT" sz="2000" dirty="0" smtClean="0">
              <a:latin typeface="Times New Roman" panose="02020603050405020304" pitchFamily="18" charset="0"/>
              <a:cs typeface="Times New Roman" panose="02020603050405020304" pitchFamily="18" charset="0"/>
            </a:endParaRPr>
          </a:p>
          <a:p>
            <a:pPr algn="ctr"/>
            <a:endParaRPr lang="it-IT" sz="2000" dirty="0">
              <a:latin typeface="Times New Roman" panose="02020603050405020304" pitchFamily="18" charset="0"/>
              <a:cs typeface="Times New Roman" panose="02020603050405020304" pitchFamily="18" charset="0"/>
            </a:endParaRPr>
          </a:p>
        </p:txBody>
      </p:sp>
      <p:sp>
        <p:nvSpPr>
          <p:cNvPr id="5" name="CasellaDiTesto 4"/>
          <p:cNvSpPr txBox="1"/>
          <p:nvPr/>
        </p:nvSpPr>
        <p:spPr>
          <a:xfrm>
            <a:off x="4421543" y="4111350"/>
            <a:ext cx="3348910" cy="1323439"/>
          </a:xfrm>
          <a:prstGeom prst="rect">
            <a:avLst/>
          </a:prstGeom>
          <a:solidFill>
            <a:srgbClr val="B3FFB3"/>
          </a:solidFill>
          <a:ln>
            <a:solidFill>
              <a:schemeClr val="tx1"/>
            </a:solidFill>
          </a:ln>
        </p:spPr>
        <p:txBody>
          <a:bodyPr wrap="square" rtlCol="0">
            <a:spAutoFit/>
          </a:bodyPr>
          <a:lstStyle/>
          <a:p>
            <a:pPr algn="ctr"/>
            <a:r>
              <a:rPr lang="it-IT" sz="2000" b="1" dirty="0" smtClean="0">
                <a:latin typeface="Times New Roman" panose="02020603050405020304" pitchFamily="18" charset="0"/>
                <a:cs typeface="Times New Roman" panose="02020603050405020304" pitchFamily="18" charset="0"/>
              </a:rPr>
              <a:t>Abilità</a:t>
            </a:r>
          </a:p>
          <a:p>
            <a:pPr algn="ctr"/>
            <a:r>
              <a:rPr lang="it-IT" sz="2000" dirty="0" smtClean="0">
                <a:latin typeface="Times New Roman" panose="02020603050405020304" pitchFamily="18" charset="0"/>
                <a:cs typeface="Times New Roman" panose="02020603050405020304" pitchFamily="18" charset="0"/>
              </a:rPr>
              <a:t>Curare, conservare, migliorare e l’ambiente</a:t>
            </a:r>
          </a:p>
          <a:p>
            <a:pPr algn="ctr"/>
            <a:endParaRPr lang="it-IT" sz="2000"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a:off x="8537698" y="4111351"/>
            <a:ext cx="3348910" cy="1323439"/>
          </a:xfrm>
          <a:prstGeom prst="rect">
            <a:avLst/>
          </a:prstGeom>
          <a:solidFill>
            <a:srgbClr val="B3FFB3"/>
          </a:solidFill>
          <a:ln>
            <a:solidFill>
              <a:schemeClr val="tx1"/>
            </a:solidFill>
          </a:ln>
        </p:spPr>
        <p:txBody>
          <a:bodyPr wrap="square" rtlCol="0">
            <a:spAutoFit/>
          </a:bodyPr>
          <a:lstStyle/>
          <a:p>
            <a:pPr algn="ctr"/>
            <a:r>
              <a:rPr lang="it-IT" sz="2000" b="1" dirty="0" smtClean="0">
                <a:latin typeface="Times New Roman" panose="02020603050405020304" pitchFamily="18" charset="0"/>
                <a:cs typeface="Times New Roman" panose="02020603050405020304" pitchFamily="18" charset="0"/>
              </a:rPr>
              <a:t>Atteggiamenti</a:t>
            </a:r>
          </a:p>
          <a:p>
            <a:pPr algn="ctr"/>
            <a:r>
              <a:rPr lang="it-IT" sz="2000" dirty="0" smtClean="0">
                <a:latin typeface="Times New Roman" panose="02020603050405020304" pitchFamily="18" charset="0"/>
                <a:cs typeface="Times New Roman" panose="02020603050405020304" pitchFamily="18" charset="0"/>
              </a:rPr>
              <a:t>Svolgere le azioni avendo presente di essere in prima persona responsabile</a:t>
            </a:r>
            <a:endParaRPr lang="it-IT" sz="2000" dirty="0">
              <a:latin typeface="Times New Roman" panose="02020603050405020304" pitchFamily="18" charset="0"/>
              <a:cs typeface="Times New Roman" panose="02020603050405020304" pitchFamily="18" charset="0"/>
            </a:endParaRPr>
          </a:p>
        </p:txBody>
      </p:sp>
      <p:cxnSp>
        <p:nvCxnSpPr>
          <p:cNvPr id="10" name="Connettore 2 9"/>
          <p:cNvCxnSpPr>
            <a:stCxn id="3" idx="2"/>
            <a:endCxn id="5" idx="0"/>
          </p:cNvCxnSpPr>
          <p:nvPr/>
        </p:nvCxnSpPr>
        <p:spPr>
          <a:xfrm flipH="1">
            <a:off x="6095998" y="3168460"/>
            <a:ext cx="1" cy="9428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nettore diritto 11"/>
          <p:cNvCxnSpPr/>
          <p:nvPr/>
        </p:nvCxnSpPr>
        <p:spPr>
          <a:xfrm>
            <a:off x="1964624" y="3621362"/>
            <a:ext cx="8155969" cy="1641"/>
          </a:xfrm>
          <a:prstGeom prst="line">
            <a:avLst/>
          </a:prstGeom>
        </p:spPr>
        <p:style>
          <a:lnRef idx="1">
            <a:schemeClr val="dk1"/>
          </a:lnRef>
          <a:fillRef idx="0">
            <a:schemeClr val="dk1"/>
          </a:fillRef>
          <a:effectRef idx="0">
            <a:schemeClr val="dk1"/>
          </a:effectRef>
          <a:fontRef idx="minor">
            <a:schemeClr val="tx1"/>
          </a:fontRef>
        </p:style>
      </p:cxnSp>
      <p:cxnSp>
        <p:nvCxnSpPr>
          <p:cNvPr id="17" name="Connettore 2 16"/>
          <p:cNvCxnSpPr>
            <a:endCxn id="4" idx="0"/>
          </p:cNvCxnSpPr>
          <p:nvPr/>
        </p:nvCxnSpPr>
        <p:spPr>
          <a:xfrm flipH="1">
            <a:off x="1955641" y="3621362"/>
            <a:ext cx="8984" cy="4899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ttore 2 18"/>
          <p:cNvCxnSpPr/>
          <p:nvPr/>
        </p:nvCxnSpPr>
        <p:spPr>
          <a:xfrm>
            <a:off x="10120593" y="3613979"/>
            <a:ext cx="0" cy="4973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85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10838"/>
            <a:ext cx="12191999" cy="1384995"/>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Competenze (</a:t>
            </a:r>
            <a:r>
              <a:rPr lang="it-IT" sz="3200" b="1" dirty="0">
                <a:solidFill>
                  <a:srgbClr val="FF0000"/>
                </a:solidFill>
                <a:latin typeface="Times New Roman" panose="02020603050405020304" pitchFamily="18" charset="0"/>
                <a:cs typeface="Times New Roman" panose="02020603050405020304" pitchFamily="18" charset="0"/>
              </a:rPr>
              <a:t>2</a:t>
            </a:r>
            <a:r>
              <a:rPr lang="it-IT" sz="3200" b="1" dirty="0" smtClean="0">
                <a:solidFill>
                  <a:srgbClr val="FF0000"/>
                </a:solidFill>
                <a:latin typeface="Times New Roman" panose="02020603050405020304" pitchFamily="18" charset="0"/>
                <a:cs typeface="Times New Roman" panose="02020603050405020304" pitchFamily="18" charset="0"/>
              </a:rPr>
              <a:t>)</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a:t>
            </a:r>
            <a:r>
              <a:rPr lang="it-IT" sz="1200" i="1" dirty="0">
                <a:latin typeface="Times New Roman" panose="02020603050405020304" pitchFamily="18" charset="0"/>
                <a:cs typeface="Times New Roman" panose="02020603050405020304" pitchFamily="18" charset="0"/>
              </a:rPr>
              <a:t>A cura di Emiliano </a:t>
            </a:r>
            <a:r>
              <a:rPr lang="it-IT" sz="1200" i="1" dirty="0" smtClean="0">
                <a:latin typeface="Times New Roman" panose="02020603050405020304" pitchFamily="18" charset="0"/>
                <a:cs typeface="Times New Roman" panose="02020603050405020304" pitchFamily="18" charset="0"/>
              </a:rPr>
              <a:t>Barbuto.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a:t>
            </a:r>
            <a:r>
              <a:rPr lang="it-IT" sz="1200" i="1" dirty="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p.38)</a:t>
            </a:r>
          </a:p>
          <a:p>
            <a:pPr algn="ctr"/>
            <a:endParaRPr lang="it-IT" sz="1600" i="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Esempi di scomposizione di una competenza del </a:t>
            </a:r>
            <a:r>
              <a:rPr lang="it-IT" sz="2400" dirty="0" err="1" smtClean="0">
                <a:latin typeface="Times New Roman" panose="02020603050405020304" pitchFamily="18" charset="0"/>
                <a:cs typeface="Times New Roman" panose="02020603050405020304" pitchFamily="18" charset="0"/>
              </a:rPr>
              <a:t>PECuP</a:t>
            </a:r>
            <a:r>
              <a:rPr lang="it-IT" sz="2400" dirty="0" smtClean="0">
                <a:latin typeface="Times New Roman" panose="02020603050405020304" pitchFamily="18" charset="0"/>
                <a:cs typeface="Times New Roman" panose="02020603050405020304" pitchFamily="18" charset="0"/>
              </a:rPr>
              <a:t> di Educazione civica:</a:t>
            </a:r>
            <a:endParaRPr lang="it-IT" sz="2400"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121485" y="2117351"/>
            <a:ext cx="5949025" cy="1015663"/>
          </a:xfrm>
          <a:prstGeom prst="rect">
            <a:avLst/>
          </a:prstGeom>
          <a:solidFill>
            <a:srgbClr val="FFFF66"/>
          </a:solidFill>
          <a:ln>
            <a:solidFill>
              <a:schemeClr val="tx1"/>
            </a:solidFill>
          </a:ln>
        </p:spPr>
        <p:txBody>
          <a:bodyPr wrap="square" rtlCol="0">
            <a:spAutoFit/>
          </a:bodyPr>
          <a:lstStyle/>
          <a:p>
            <a:pPr algn="ctr"/>
            <a:r>
              <a:rPr lang="it-IT" sz="2000" b="1" dirty="0" smtClean="0">
                <a:solidFill>
                  <a:schemeClr val="dk1"/>
                </a:solidFill>
                <a:latin typeface="Times New Roman" panose="02020603050405020304" pitchFamily="18" charset="0"/>
                <a:cs typeface="Times New Roman" panose="02020603050405020304" pitchFamily="18" charset="0"/>
              </a:rPr>
              <a:t>Esercitare </a:t>
            </a:r>
            <a:r>
              <a:rPr lang="it-IT" sz="2000" b="1" dirty="0">
                <a:solidFill>
                  <a:schemeClr val="dk1"/>
                </a:solidFill>
                <a:latin typeface="Times New Roman" panose="02020603050405020304" pitchFamily="18" charset="0"/>
                <a:cs typeface="Times New Roman" panose="02020603050405020304" pitchFamily="18" charset="0"/>
              </a:rPr>
              <a:t>i principi della cittadinanza digitale, con competenza e coerenza rispetto al sistema integrato di valori che regolano la vita </a:t>
            </a:r>
            <a:r>
              <a:rPr lang="it-IT" sz="2000" b="1" dirty="0" smtClean="0">
                <a:solidFill>
                  <a:schemeClr val="dk1"/>
                </a:solidFill>
                <a:latin typeface="Times New Roman" panose="02020603050405020304" pitchFamily="18" charset="0"/>
                <a:cs typeface="Times New Roman" panose="02020603050405020304" pitchFamily="18" charset="0"/>
              </a:rPr>
              <a:t>democratica</a:t>
            </a:r>
            <a:endParaRPr lang="it-IT" sz="2000"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281186" y="4111350"/>
            <a:ext cx="3348910" cy="1323439"/>
          </a:xfrm>
          <a:prstGeom prst="rect">
            <a:avLst/>
          </a:prstGeom>
          <a:solidFill>
            <a:srgbClr val="FFFF99"/>
          </a:solidFill>
          <a:ln>
            <a:solidFill>
              <a:schemeClr val="tx1"/>
            </a:solidFill>
          </a:ln>
        </p:spPr>
        <p:txBody>
          <a:bodyPr wrap="square" rtlCol="0">
            <a:spAutoFit/>
          </a:bodyPr>
          <a:lstStyle/>
          <a:p>
            <a:pPr algn="ctr"/>
            <a:r>
              <a:rPr lang="it-IT" sz="2000" b="1" dirty="0" smtClean="0">
                <a:latin typeface="Times New Roman" panose="02020603050405020304" pitchFamily="18" charset="0"/>
                <a:cs typeface="Times New Roman" panose="02020603050405020304" pitchFamily="18" charset="0"/>
              </a:rPr>
              <a:t>Conoscenza</a:t>
            </a:r>
          </a:p>
          <a:p>
            <a:pPr algn="ctr"/>
            <a:r>
              <a:rPr lang="it-IT" sz="2000" dirty="0" smtClean="0">
                <a:latin typeface="Times New Roman" panose="02020603050405020304" pitchFamily="18" charset="0"/>
                <a:cs typeface="Times New Roman" panose="02020603050405020304" pitchFamily="18" charset="0"/>
              </a:rPr>
              <a:t>I principi della cittadinanza digitale</a:t>
            </a:r>
          </a:p>
          <a:p>
            <a:pPr algn="ctr"/>
            <a:r>
              <a:rPr lang="it-IT" sz="2000" dirty="0" smtClean="0">
                <a:latin typeface="Times New Roman" panose="02020603050405020304" pitchFamily="18" charset="0"/>
                <a:cs typeface="Times New Roman" panose="02020603050405020304" pitchFamily="18" charset="0"/>
              </a:rPr>
              <a:t>I valori della vita democratica</a:t>
            </a:r>
            <a:endParaRPr lang="it-IT" sz="2000" dirty="0">
              <a:latin typeface="Times New Roman" panose="02020603050405020304" pitchFamily="18" charset="0"/>
              <a:cs typeface="Times New Roman" panose="02020603050405020304" pitchFamily="18" charset="0"/>
            </a:endParaRPr>
          </a:p>
        </p:txBody>
      </p:sp>
      <p:sp>
        <p:nvSpPr>
          <p:cNvPr id="5" name="CasellaDiTesto 4"/>
          <p:cNvSpPr txBox="1"/>
          <p:nvPr/>
        </p:nvSpPr>
        <p:spPr>
          <a:xfrm>
            <a:off x="4421543" y="4111350"/>
            <a:ext cx="3348910" cy="1323439"/>
          </a:xfrm>
          <a:prstGeom prst="rect">
            <a:avLst/>
          </a:prstGeom>
          <a:solidFill>
            <a:srgbClr val="FFFF99"/>
          </a:solidFill>
          <a:ln>
            <a:solidFill>
              <a:schemeClr val="tx1"/>
            </a:solidFill>
          </a:ln>
        </p:spPr>
        <p:txBody>
          <a:bodyPr wrap="square" rtlCol="0">
            <a:spAutoFit/>
          </a:bodyPr>
          <a:lstStyle/>
          <a:p>
            <a:pPr algn="ctr"/>
            <a:r>
              <a:rPr lang="it-IT" sz="2000" b="1" dirty="0" smtClean="0">
                <a:latin typeface="Times New Roman" panose="02020603050405020304" pitchFamily="18" charset="0"/>
                <a:cs typeface="Times New Roman" panose="02020603050405020304" pitchFamily="18" charset="0"/>
              </a:rPr>
              <a:t>Abilità</a:t>
            </a:r>
          </a:p>
          <a:p>
            <a:pPr algn="ctr"/>
            <a:r>
              <a:rPr lang="it-IT" sz="2000" dirty="0" smtClean="0">
                <a:latin typeface="Times New Roman" panose="02020603050405020304" pitchFamily="18" charset="0"/>
                <a:cs typeface="Times New Roman" panose="02020603050405020304" pitchFamily="18" charset="0"/>
              </a:rPr>
              <a:t>Esercitare i principi della cittadinanza digitale</a:t>
            </a:r>
          </a:p>
          <a:p>
            <a:pPr algn="ctr"/>
            <a:endParaRPr lang="it-IT" sz="2000"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a:off x="8537698" y="4111351"/>
            <a:ext cx="3348910" cy="1323439"/>
          </a:xfrm>
          <a:prstGeom prst="rect">
            <a:avLst/>
          </a:prstGeom>
          <a:solidFill>
            <a:srgbClr val="FFFF99"/>
          </a:solidFill>
          <a:ln>
            <a:solidFill>
              <a:schemeClr val="tx1"/>
            </a:solidFill>
          </a:ln>
        </p:spPr>
        <p:txBody>
          <a:bodyPr wrap="square" rtlCol="0">
            <a:spAutoFit/>
          </a:bodyPr>
          <a:lstStyle/>
          <a:p>
            <a:pPr algn="ctr"/>
            <a:r>
              <a:rPr lang="it-IT" sz="2000" b="1" dirty="0" smtClean="0">
                <a:latin typeface="Times New Roman" panose="02020603050405020304" pitchFamily="18" charset="0"/>
                <a:cs typeface="Times New Roman" panose="02020603050405020304" pitchFamily="18" charset="0"/>
              </a:rPr>
              <a:t>Atteggiamenti</a:t>
            </a:r>
          </a:p>
          <a:p>
            <a:pPr algn="ctr"/>
            <a:r>
              <a:rPr lang="it-IT" sz="2000" dirty="0" smtClean="0">
                <a:latin typeface="Times New Roman" panose="02020603050405020304" pitchFamily="18" charset="0"/>
                <a:cs typeface="Times New Roman" panose="02020603050405020304" pitchFamily="18" charset="0"/>
              </a:rPr>
              <a:t>Agire con competenza e coerenza rispetto ad un sistema di valori</a:t>
            </a:r>
          </a:p>
        </p:txBody>
      </p:sp>
      <p:cxnSp>
        <p:nvCxnSpPr>
          <p:cNvPr id="10" name="Connettore 2 9"/>
          <p:cNvCxnSpPr>
            <a:stCxn id="3" idx="2"/>
            <a:endCxn id="5" idx="0"/>
          </p:cNvCxnSpPr>
          <p:nvPr/>
        </p:nvCxnSpPr>
        <p:spPr>
          <a:xfrm flipH="1">
            <a:off x="6095998" y="3168460"/>
            <a:ext cx="1" cy="9428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Connettore diritto 11"/>
          <p:cNvCxnSpPr/>
          <p:nvPr/>
        </p:nvCxnSpPr>
        <p:spPr>
          <a:xfrm>
            <a:off x="1964624" y="3621362"/>
            <a:ext cx="8155969" cy="1641"/>
          </a:xfrm>
          <a:prstGeom prst="line">
            <a:avLst/>
          </a:prstGeom>
        </p:spPr>
        <p:style>
          <a:lnRef idx="1">
            <a:schemeClr val="dk1"/>
          </a:lnRef>
          <a:fillRef idx="0">
            <a:schemeClr val="dk1"/>
          </a:fillRef>
          <a:effectRef idx="0">
            <a:schemeClr val="dk1"/>
          </a:effectRef>
          <a:fontRef idx="minor">
            <a:schemeClr val="tx1"/>
          </a:fontRef>
        </p:style>
      </p:cxnSp>
      <p:cxnSp>
        <p:nvCxnSpPr>
          <p:cNvPr id="17" name="Connettore 2 16"/>
          <p:cNvCxnSpPr>
            <a:endCxn id="4" idx="0"/>
          </p:cNvCxnSpPr>
          <p:nvPr/>
        </p:nvCxnSpPr>
        <p:spPr>
          <a:xfrm flipH="1">
            <a:off x="1955641" y="3621362"/>
            <a:ext cx="8984" cy="4899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ttore 2 18"/>
          <p:cNvCxnSpPr/>
          <p:nvPr/>
        </p:nvCxnSpPr>
        <p:spPr>
          <a:xfrm>
            <a:off x="10120593" y="3613979"/>
            <a:ext cx="0" cy="4973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894918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135855"/>
            <a:ext cx="12191999" cy="1015663"/>
          </a:xfrm>
          <a:prstGeom prst="rect">
            <a:avLst/>
          </a:prstGeom>
        </p:spPr>
        <p:txBody>
          <a:bodyPr wrap="square">
            <a:spAutoFit/>
          </a:bodyPr>
          <a:lstStyle/>
          <a:p>
            <a:pPr algn="ctr"/>
            <a:r>
              <a:rPr lang="it-IT" sz="3200" b="1" dirty="0" smtClean="0">
                <a:latin typeface="Times New Roman" panose="02020603050405020304" pitchFamily="18" charset="0"/>
                <a:cs typeface="Times New Roman" panose="02020603050405020304" pitchFamily="18" charset="0"/>
              </a:rPr>
              <a:t>Fasi del processo di «progettazione </a:t>
            </a:r>
            <a:r>
              <a:rPr lang="it-IT" sz="3200" b="1" dirty="0">
                <a:latin typeface="Times New Roman" panose="02020603050405020304" pitchFamily="18" charset="0"/>
                <a:cs typeface="Times New Roman" panose="02020603050405020304" pitchFamily="18" charset="0"/>
              </a:rPr>
              <a:t>a </a:t>
            </a:r>
            <a:r>
              <a:rPr lang="it-IT" sz="3200" b="1" dirty="0" smtClean="0">
                <a:latin typeface="Times New Roman" panose="02020603050405020304" pitchFamily="18" charset="0"/>
                <a:cs typeface="Times New Roman" panose="02020603050405020304" pitchFamily="18" charset="0"/>
              </a:rPr>
              <a:t>ritroso» </a:t>
            </a:r>
            <a:r>
              <a:rPr lang="it-IT" sz="3200" b="1" dirty="0">
                <a:latin typeface="Times New Roman" panose="02020603050405020304" pitchFamily="18" charset="0"/>
                <a:cs typeface="Times New Roman" panose="02020603050405020304" pitchFamily="18" charset="0"/>
              </a:rPr>
              <a:t>di </a:t>
            </a:r>
            <a:r>
              <a:rPr lang="it-IT" sz="3200" b="1" dirty="0" err="1">
                <a:latin typeface="Times New Roman" panose="02020603050405020304" pitchFamily="18" charset="0"/>
                <a:cs typeface="Times New Roman" panose="02020603050405020304" pitchFamily="18" charset="0"/>
              </a:rPr>
              <a:t>Wiggins</a:t>
            </a:r>
            <a:r>
              <a:rPr lang="it-IT" sz="3200" b="1" dirty="0">
                <a:latin typeface="Times New Roman" panose="02020603050405020304" pitchFamily="18" charset="0"/>
                <a:cs typeface="Times New Roman" panose="02020603050405020304" pitchFamily="18" charset="0"/>
              </a:rPr>
              <a:t> e </a:t>
            </a:r>
            <a:r>
              <a:rPr lang="it-IT" sz="3200" b="1" dirty="0" err="1">
                <a:latin typeface="Times New Roman" panose="02020603050405020304" pitchFamily="18" charset="0"/>
                <a:cs typeface="Times New Roman" panose="02020603050405020304" pitchFamily="18" charset="0"/>
              </a:rPr>
              <a:t>McTighe</a:t>
            </a:r>
            <a:r>
              <a:rPr lang="it-IT" sz="3200" b="1" dirty="0">
                <a:latin typeface="Times New Roman" panose="02020603050405020304" pitchFamily="18" charset="0"/>
                <a:cs typeface="Times New Roman" panose="02020603050405020304" pitchFamily="18" charset="0"/>
              </a:rPr>
              <a:t> </a:t>
            </a:r>
            <a:endParaRPr lang="it-IT" sz="3200" b="1" dirty="0" smtClean="0">
              <a:latin typeface="Times New Roman" panose="02020603050405020304" pitchFamily="18" charset="0"/>
              <a:cs typeface="Times New Roman" panose="02020603050405020304" pitchFamily="18" charset="0"/>
            </a:endParaRPr>
          </a:p>
          <a:p>
            <a:pPr algn="ctr"/>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Castoldi</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Mario – Costruire unità di apprendimento. Guida alla progettazione a ritroso – Carocci Editore, Studi Superiori – </a:t>
            </a:r>
            <a:r>
              <a:rPr lang="it-IT" sz="1200" i="1" dirty="0" smtClean="0">
                <a:latin typeface="Times New Roman" panose="02020603050405020304" pitchFamily="18" charset="0"/>
                <a:cs typeface="Times New Roman" panose="02020603050405020304" pitchFamily="18" charset="0"/>
              </a:rPr>
              <a:t>2017, p. 106)</a:t>
            </a:r>
            <a:endParaRPr lang="it-IT" sz="2400" b="1"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436098" y="1885071"/>
            <a:ext cx="2250831" cy="1200329"/>
          </a:xfrm>
          <a:prstGeom prst="rect">
            <a:avLst/>
          </a:prstGeom>
          <a:blipFill>
            <a:blip r:embed="rId2"/>
            <a:tile tx="0" ty="0" sx="100000" sy="100000" flip="none" algn="tl"/>
          </a:blipFill>
          <a:ln>
            <a:solidFill>
              <a:schemeClr val="tx1"/>
            </a:solidFill>
          </a:ln>
        </p:spPr>
        <p:txBody>
          <a:bodyPr wrap="square" rtlCol="0">
            <a:spAutoFit/>
          </a:bodyPr>
          <a:lstStyle/>
          <a:p>
            <a:pPr algn="ctr"/>
            <a:r>
              <a:rPr lang="it-IT" sz="2400" b="1" dirty="0" smtClean="0">
                <a:solidFill>
                  <a:srgbClr val="FF0000"/>
                </a:solidFill>
                <a:latin typeface="Times New Roman" panose="02020603050405020304" pitchFamily="18" charset="0"/>
                <a:cs typeface="Times New Roman" panose="02020603050405020304" pitchFamily="18" charset="0"/>
              </a:rPr>
              <a:t>Identificare i risultati desiderati</a:t>
            </a:r>
            <a:endParaRPr lang="it-IT" sz="2400" b="1" dirty="0">
              <a:solidFill>
                <a:srgbClr val="FF0000"/>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4971756" y="2396081"/>
            <a:ext cx="2250831" cy="1200329"/>
          </a:xfrm>
          <a:prstGeom prst="rect">
            <a:avLst/>
          </a:prstGeom>
          <a:blipFill>
            <a:blip r:embed="rId2"/>
            <a:tile tx="0" ty="0" sx="100000" sy="100000" flip="none" algn="tl"/>
          </a:blipFill>
          <a:ln>
            <a:solidFill>
              <a:schemeClr val="tx1"/>
            </a:solidFill>
          </a:ln>
        </p:spPr>
        <p:txBody>
          <a:bodyPr wrap="square" rtlCol="0">
            <a:spAutoFit/>
          </a:bodyPr>
          <a:lstStyle/>
          <a:p>
            <a:pPr algn="ctr"/>
            <a:r>
              <a:rPr lang="it-IT" sz="2400" b="1" dirty="0" smtClean="0">
                <a:solidFill>
                  <a:srgbClr val="C00000"/>
                </a:solidFill>
                <a:latin typeface="Times New Roman" panose="02020603050405020304" pitchFamily="18" charset="0"/>
                <a:cs typeface="Times New Roman" panose="02020603050405020304" pitchFamily="18" charset="0"/>
              </a:rPr>
              <a:t>Determinare le evidenze di accettabilità</a:t>
            </a:r>
            <a:endParaRPr lang="it-IT" sz="2400" b="1" dirty="0">
              <a:solidFill>
                <a:srgbClr val="C00000"/>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9577753" y="2876187"/>
            <a:ext cx="2250831" cy="1200329"/>
          </a:xfrm>
          <a:prstGeom prst="rect">
            <a:avLst/>
          </a:prstGeom>
          <a:blipFill>
            <a:blip r:embed="rId2"/>
            <a:tile tx="0" ty="0" sx="100000" sy="100000" flip="none" algn="tl"/>
          </a:blipFill>
          <a:ln>
            <a:solidFill>
              <a:schemeClr val="tx1"/>
            </a:solidFill>
          </a:ln>
        </p:spPr>
        <p:txBody>
          <a:bodyPr wrap="square" rtlCol="0">
            <a:spAutoFit/>
          </a:bodyPr>
          <a:lstStyle/>
          <a:p>
            <a:pPr algn="ctr"/>
            <a:r>
              <a:rPr lang="it-IT" sz="2400" b="1" dirty="0" smtClean="0">
                <a:solidFill>
                  <a:srgbClr val="CC0066"/>
                </a:solidFill>
                <a:latin typeface="Times New Roman" panose="02020603050405020304" pitchFamily="18" charset="0"/>
                <a:cs typeface="Times New Roman" panose="02020603050405020304" pitchFamily="18" charset="0"/>
              </a:rPr>
              <a:t>Pianificare le esperienze didattiche</a:t>
            </a:r>
            <a:endParaRPr lang="it-IT" sz="2400" b="1" dirty="0">
              <a:solidFill>
                <a:srgbClr val="CC0066"/>
              </a:solidFill>
              <a:latin typeface="Times New Roman" panose="02020603050405020304" pitchFamily="18" charset="0"/>
              <a:cs typeface="Times New Roman" panose="02020603050405020304" pitchFamily="18" charset="0"/>
            </a:endParaRPr>
          </a:p>
        </p:txBody>
      </p:sp>
      <p:sp>
        <p:nvSpPr>
          <p:cNvPr id="7" name="Freccia a destra 6"/>
          <p:cNvSpPr/>
          <p:nvPr/>
        </p:nvSpPr>
        <p:spPr>
          <a:xfrm rot="1002334">
            <a:off x="3334043" y="2500687"/>
            <a:ext cx="815926" cy="600164"/>
          </a:xfrm>
          <a:prstGeom prst="rightArrow">
            <a:avLst/>
          </a:prstGeom>
          <a:solidFill>
            <a:srgbClr val="9696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rgbClr val="4D4D4D"/>
              </a:solidFill>
            </a:endParaRPr>
          </a:p>
        </p:txBody>
      </p:sp>
      <p:sp>
        <p:nvSpPr>
          <p:cNvPr id="8" name="Freccia a destra 7"/>
          <p:cNvSpPr/>
          <p:nvPr/>
        </p:nvSpPr>
        <p:spPr>
          <a:xfrm rot="1002334">
            <a:off x="8044375" y="3176269"/>
            <a:ext cx="815926" cy="600164"/>
          </a:xfrm>
          <a:prstGeom prst="rightArrow">
            <a:avLst/>
          </a:prstGeom>
          <a:solidFill>
            <a:srgbClr val="9696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981806" y="5420349"/>
            <a:ext cx="3410245" cy="1077218"/>
          </a:xfrm>
          <a:prstGeom prst="rect">
            <a:avLst/>
          </a:prstGeom>
          <a:blipFill>
            <a:blip r:embed="rId2"/>
            <a:tile tx="0" ty="0" sx="100000" sy="100000" flip="none" algn="tl"/>
          </a:blipFill>
          <a:ln>
            <a:solidFill>
              <a:schemeClr val="tx1"/>
            </a:solidFill>
          </a:ln>
        </p:spPr>
        <p:txBody>
          <a:bodyPr wrap="square" rtlCol="0">
            <a:spAutoFit/>
          </a:bodyPr>
          <a:lstStyle/>
          <a:p>
            <a:pPr algn="ctr"/>
            <a:r>
              <a:rPr lang="it-IT" sz="3200" b="1" dirty="0" smtClean="0">
                <a:latin typeface="Times New Roman" panose="02020603050405020304" pitchFamily="18" charset="0"/>
                <a:cs typeface="Times New Roman" panose="02020603050405020304" pitchFamily="18" charset="0"/>
              </a:rPr>
              <a:t>«Comprensione </a:t>
            </a:r>
          </a:p>
          <a:p>
            <a:pPr algn="ctr"/>
            <a:r>
              <a:rPr lang="it-IT" sz="3200" b="1" dirty="0" smtClean="0">
                <a:latin typeface="Times New Roman" panose="02020603050405020304" pitchFamily="18" charset="0"/>
                <a:cs typeface="Times New Roman" panose="02020603050405020304" pitchFamily="18" charset="0"/>
              </a:rPr>
              <a:t>profonda»</a:t>
            </a:r>
            <a:endParaRPr lang="it-IT" sz="3200" b="1" dirty="0">
              <a:latin typeface="Times New Roman" panose="02020603050405020304" pitchFamily="18" charset="0"/>
              <a:cs typeface="Times New Roman" panose="02020603050405020304" pitchFamily="18" charset="0"/>
            </a:endParaRPr>
          </a:p>
        </p:txBody>
      </p:sp>
      <p:sp>
        <p:nvSpPr>
          <p:cNvPr id="10" name="Freccia bidirezionale verticale 9"/>
          <p:cNvSpPr/>
          <p:nvPr/>
        </p:nvSpPr>
        <p:spPr>
          <a:xfrm rot="16200000">
            <a:off x="5828697" y="5517118"/>
            <a:ext cx="534605" cy="883676"/>
          </a:xfrm>
          <a:prstGeom prst="upDownArrow">
            <a:avLst/>
          </a:prstGeom>
          <a:solidFill>
            <a:srgbClr val="96969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7785295" y="5441977"/>
            <a:ext cx="3223094" cy="1077218"/>
          </a:xfrm>
          <a:prstGeom prst="rect">
            <a:avLst/>
          </a:prstGeom>
          <a:blipFill>
            <a:blip r:embed="rId2"/>
            <a:tile tx="0" ty="0" sx="100000" sy="100000" flip="none" algn="tl"/>
          </a:blipFill>
          <a:ln>
            <a:solidFill>
              <a:schemeClr val="tx1"/>
            </a:solidFill>
          </a:ln>
        </p:spPr>
        <p:txBody>
          <a:bodyPr wrap="square" rtlCol="0">
            <a:spAutoFit/>
          </a:bodyPr>
          <a:lstStyle/>
          <a:p>
            <a:pPr algn="ctr"/>
            <a:endParaRPr lang="it-IT" sz="3200" b="1" dirty="0" smtClean="0">
              <a:latin typeface="Times New Roman" panose="02020603050405020304" pitchFamily="18" charset="0"/>
              <a:cs typeface="Times New Roman" panose="02020603050405020304" pitchFamily="18" charset="0"/>
            </a:endParaRPr>
          </a:p>
          <a:p>
            <a:pPr algn="ctr"/>
            <a:endParaRPr lang="it-IT" sz="3200" b="1"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7800956" y="5666570"/>
            <a:ext cx="3207433" cy="584775"/>
          </a:xfrm>
          <a:prstGeom prst="rect">
            <a:avLst/>
          </a:prstGeom>
          <a:noFill/>
        </p:spPr>
        <p:txBody>
          <a:bodyPr wrap="square" rtlCol="0">
            <a:spAutoFit/>
          </a:bodyPr>
          <a:lstStyle/>
          <a:p>
            <a:pPr algn="ctr"/>
            <a:r>
              <a:rPr lang="it-IT" sz="3200" b="1" dirty="0" smtClean="0">
                <a:latin typeface="Times New Roman" panose="02020603050405020304" pitchFamily="18" charset="0"/>
                <a:cs typeface="Times New Roman" panose="02020603050405020304" pitchFamily="18" charset="0"/>
              </a:rPr>
              <a:t>Competenza</a:t>
            </a:r>
            <a:endParaRPr lang="it-IT"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3142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42535" y="209138"/>
            <a:ext cx="10958733" cy="769441"/>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Competenze </a:t>
            </a:r>
            <a:r>
              <a:rPr lang="it-IT" sz="3200" b="1" dirty="0" smtClean="0">
                <a:solidFill>
                  <a:srgbClr val="FF0000"/>
                </a:solidFill>
                <a:latin typeface="Times New Roman" panose="02020603050405020304" pitchFamily="18" charset="0"/>
                <a:cs typeface="Times New Roman" panose="02020603050405020304" pitchFamily="18" charset="0"/>
              </a:rPr>
              <a:t>longitudinali e competenze trasversali</a:t>
            </a:r>
            <a:endParaRPr lang="it-IT" sz="3200" b="1" dirty="0">
              <a:solidFill>
                <a:srgbClr val="FF0000"/>
              </a:solidFill>
              <a:latin typeface="Times New Roman" panose="02020603050405020304" pitchFamily="18" charset="0"/>
              <a:cs typeface="Times New Roman" panose="02020603050405020304" pitchFamily="18" charset="0"/>
            </a:endParaRP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Emiliano Barbuto.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p.98)</a:t>
            </a:r>
            <a:endParaRPr lang="it-IT" sz="1200" i="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rot="16200000">
            <a:off x="1014215" y="4234746"/>
            <a:ext cx="4097380" cy="707886"/>
          </a:xfrm>
          <a:prstGeom prst="rect">
            <a:avLst/>
          </a:prstGeom>
          <a:solidFill>
            <a:schemeClr val="accent1">
              <a:lumMod val="60000"/>
              <a:lumOff val="40000"/>
            </a:schemeClr>
          </a:solidFill>
          <a:ln>
            <a:solidFill>
              <a:schemeClr val="tx1"/>
            </a:solidFill>
          </a:ln>
        </p:spPr>
        <p:txBody>
          <a:bodyPr wrap="square" rtlCol="0">
            <a:spAutoFit/>
          </a:bodyPr>
          <a:lstStyle/>
          <a:p>
            <a:r>
              <a:rPr lang="it-IT" sz="2000" dirty="0" smtClean="0">
                <a:latin typeface="Times New Roman" panose="02020603050405020304" pitchFamily="18" charset="0"/>
                <a:cs typeface="Times New Roman" panose="02020603050405020304" pitchFamily="18" charset="0"/>
              </a:rPr>
              <a:t>Sistema disciplinare (Disciplina 1)</a:t>
            </a:r>
          </a:p>
          <a:p>
            <a:endParaRPr lang="it-IT" sz="2000" dirty="0">
              <a:latin typeface="Times New Roman" panose="02020603050405020304" pitchFamily="18" charset="0"/>
              <a:cs typeface="Times New Roman" panose="02020603050405020304" pitchFamily="18" charset="0"/>
            </a:endParaRPr>
          </a:p>
        </p:txBody>
      </p:sp>
      <p:sp>
        <p:nvSpPr>
          <p:cNvPr id="5" name="CasellaDiTesto 4"/>
          <p:cNvSpPr txBox="1"/>
          <p:nvPr/>
        </p:nvSpPr>
        <p:spPr>
          <a:xfrm rot="16200000">
            <a:off x="1864479" y="4234744"/>
            <a:ext cx="4097382" cy="707886"/>
          </a:xfrm>
          <a:prstGeom prst="rect">
            <a:avLst/>
          </a:prstGeom>
          <a:solidFill>
            <a:schemeClr val="accent1">
              <a:lumMod val="40000"/>
              <a:lumOff val="60000"/>
            </a:schemeClr>
          </a:solidFill>
          <a:ln>
            <a:solidFill>
              <a:schemeClr val="tx1"/>
            </a:solidFill>
          </a:ln>
        </p:spPr>
        <p:txBody>
          <a:bodyPr wrap="square" rtlCol="0">
            <a:spAutoFit/>
          </a:bodyPr>
          <a:lstStyle/>
          <a:p>
            <a:r>
              <a:rPr lang="it-IT" sz="2000" dirty="0" smtClean="0">
                <a:latin typeface="Times New Roman" panose="02020603050405020304" pitchFamily="18" charset="0"/>
                <a:cs typeface="Times New Roman" panose="02020603050405020304" pitchFamily="18" charset="0"/>
              </a:rPr>
              <a:t>Sistema disciplinare (Disciplina 2)</a:t>
            </a:r>
          </a:p>
          <a:p>
            <a:endParaRPr lang="it-IT" sz="2000"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rot="16200000">
            <a:off x="2725404" y="4234743"/>
            <a:ext cx="4097383" cy="707886"/>
          </a:xfrm>
          <a:prstGeom prst="rect">
            <a:avLst/>
          </a:prstGeom>
          <a:solidFill>
            <a:schemeClr val="accent1">
              <a:lumMod val="20000"/>
              <a:lumOff val="80000"/>
            </a:schemeClr>
          </a:solidFill>
          <a:ln>
            <a:solidFill>
              <a:schemeClr val="tx1"/>
            </a:solidFill>
          </a:ln>
        </p:spPr>
        <p:txBody>
          <a:bodyPr wrap="square" rtlCol="0">
            <a:spAutoFit/>
          </a:bodyPr>
          <a:lstStyle/>
          <a:p>
            <a:r>
              <a:rPr lang="it-IT" sz="2000" dirty="0" smtClean="0">
                <a:latin typeface="Times New Roman" panose="02020603050405020304" pitchFamily="18" charset="0"/>
                <a:cs typeface="Times New Roman" panose="02020603050405020304" pitchFamily="18" charset="0"/>
              </a:rPr>
              <a:t>Sistema disciplinare (Disciplina 3)</a:t>
            </a:r>
          </a:p>
          <a:p>
            <a:endParaRPr lang="it-IT" sz="2000"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rot="16200000">
            <a:off x="5417382" y="4234743"/>
            <a:ext cx="4097384" cy="707886"/>
          </a:xfrm>
          <a:prstGeom prst="rect">
            <a:avLst/>
          </a:prstGeom>
          <a:noFill/>
          <a:ln>
            <a:solidFill>
              <a:schemeClr val="tx1"/>
            </a:solidFill>
          </a:ln>
        </p:spPr>
        <p:txBody>
          <a:bodyPr wrap="square" rtlCol="0">
            <a:spAutoFit/>
          </a:bodyPr>
          <a:lstStyle/>
          <a:p>
            <a:r>
              <a:rPr lang="it-IT" sz="2000" dirty="0" smtClean="0">
                <a:latin typeface="Times New Roman" panose="02020603050405020304" pitchFamily="18" charset="0"/>
                <a:cs typeface="Times New Roman" panose="02020603050405020304" pitchFamily="18" charset="0"/>
              </a:rPr>
              <a:t>Sistema disciplinare (Disciplina n)</a:t>
            </a:r>
          </a:p>
          <a:p>
            <a:endParaRPr lang="it-IT" sz="2000" dirty="0">
              <a:latin typeface="Times New Roman" panose="02020603050405020304" pitchFamily="18" charset="0"/>
              <a:cs typeface="Times New Roman" panose="02020603050405020304" pitchFamily="18" charset="0"/>
            </a:endParaRPr>
          </a:p>
        </p:txBody>
      </p:sp>
      <p:sp>
        <p:nvSpPr>
          <p:cNvPr id="8" name="Rettangolo 7"/>
          <p:cNvSpPr/>
          <p:nvPr/>
        </p:nvSpPr>
        <p:spPr>
          <a:xfrm>
            <a:off x="2616591" y="2409217"/>
            <a:ext cx="5345723" cy="4343275"/>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ln>
                <a:solidFill>
                  <a:schemeClr val="tx1"/>
                </a:solidFill>
              </a:ln>
              <a:solidFill>
                <a:schemeClr val="bg1"/>
              </a:solidFill>
            </a:endParaRPr>
          </a:p>
        </p:txBody>
      </p:sp>
      <p:cxnSp>
        <p:nvCxnSpPr>
          <p:cNvPr id="10" name="Connettore 2 9"/>
          <p:cNvCxnSpPr/>
          <p:nvPr/>
        </p:nvCxnSpPr>
        <p:spPr>
          <a:xfrm>
            <a:off x="2461846" y="2856600"/>
            <a:ext cx="5852160" cy="0"/>
          </a:xfrm>
          <a:prstGeom prst="straightConnector1">
            <a:avLst/>
          </a:prstGeom>
          <a:ln>
            <a:solidFill>
              <a:srgbClr val="003300"/>
            </a:solidFill>
            <a:tailEnd type="triangle"/>
          </a:ln>
        </p:spPr>
        <p:style>
          <a:lnRef idx="1">
            <a:schemeClr val="dk1"/>
          </a:lnRef>
          <a:fillRef idx="0">
            <a:schemeClr val="dk1"/>
          </a:fillRef>
          <a:effectRef idx="0">
            <a:schemeClr val="dk1"/>
          </a:effectRef>
          <a:fontRef idx="minor">
            <a:schemeClr val="tx1"/>
          </a:fontRef>
        </p:style>
      </p:cxnSp>
      <p:cxnSp>
        <p:nvCxnSpPr>
          <p:cNvPr id="12" name="Connettore 2 11"/>
          <p:cNvCxnSpPr/>
          <p:nvPr/>
        </p:nvCxnSpPr>
        <p:spPr>
          <a:xfrm>
            <a:off x="2461846" y="2656121"/>
            <a:ext cx="5852160" cy="0"/>
          </a:xfrm>
          <a:prstGeom prst="straightConnector1">
            <a:avLst/>
          </a:prstGeom>
          <a:ln>
            <a:solidFill>
              <a:srgbClr val="003300"/>
            </a:solidFill>
            <a:tailEnd type="triangle"/>
          </a:ln>
        </p:spPr>
        <p:style>
          <a:lnRef idx="1">
            <a:schemeClr val="dk1"/>
          </a:lnRef>
          <a:fillRef idx="0">
            <a:schemeClr val="dk1"/>
          </a:fillRef>
          <a:effectRef idx="0">
            <a:schemeClr val="dk1"/>
          </a:effectRef>
          <a:fontRef idx="minor">
            <a:schemeClr val="tx1"/>
          </a:fontRef>
        </p:style>
      </p:cxnSp>
      <p:sp>
        <p:nvSpPr>
          <p:cNvPr id="13" name="CasellaDiTesto 12"/>
          <p:cNvSpPr txBox="1"/>
          <p:nvPr/>
        </p:nvSpPr>
        <p:spPr>
          <a:xfrm>
            <a:off x="8341475" y="2539994"/>
            <a:ext cx="2879763" cy="400110"/>
          </a:xfrm>
          <a:prstGeom prst="rect">
            <a:avLst/>
          </a:prstGeom>
          <a:noFill/>
        </p:spPr>
        <p:txBody>
          <a:bodyPr wrap="square" rtlCol="0">
            <a:spAutoFit/>
          </a:bodyPr>
          <a:lstStyle/>
          <a:p>
            <a:r>
              <a:rPr lang="it-IT" sz="2000" dirty="0" smtClean="0">
                <a:solidFill>
                  <a:srgbClr val="003300"/>
                </a:solidFill>
                <a:latin typeface="Times New Roman" panose="02020603050405020304" pitchFamily="18" charset="0"/>
                <a:cs typeface="Times New Roman" panose="02020603050405020304" pitchFamily="18" charset="0"/>
              </a:rPr>
              <a:t>Competenza Trasversale</a:t>
            </a:r>
            <a:endParaRPr lang="it-IT" sz="2000" dirty="0">
              <a:solidFill>
                <a:srgbClr val="003300"/>
              </a:solidFill>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5311140" y="2016432"/>
            <a:ext cx="2651174" cy="400110"/>
          </a:xfrm>
          <a:prstGeom prst="rect">
            <a:avLst/>
          </a:prstGeom>
          <a:noFill/>
        </p:spPr>
        <p:txBody>
          <a:bodyPr wrap="square" rtlCol="0">
            <a:spAutoFit/>
          </a:bodyPr>
          <a:lstStyle/>
          <a:p>
            <a:r>
              <a:rPr lang="it-IT" sz="2000" dirty="0" smtClean="0">
                <a:latin typeface="Times New Roman" panose="02020603050405020304" pitchFamily="18" charset="0"/>
                <a:cs typeface="Times New Roman" panose="02020603050405020304" pitchFamily="18" charset="0"/>
              </a:rPr>
              <a:t>Ecosistema disciplinare</a:t>
            </a:r>
            <a:endParaRPr lang="it-IT" sz="2000" dirty="0">
              <a:latin typeface="Times New Roman" panose="02020603050405020304" pitchFamily="18" charset="0"/>
              <a:cs typeface="Times New Roman" panose="02020603050405020304" pitchFamily="18" charset="0"/>
            </a:endParaRPr>
          </a:p>
        </p:txBody>
      </p:sp>
      <p:sp>
        <p:nvSpPr>
          <p:cNvPr id="15" name="CasellaDiTesto 14"/>
          <p:cNvSpPr txBox="1"/>
          <p:nvPr/>
        </p:nvSpPr>
        <p:spPr>
          <a:xfrm>
            <a:off x="2616591" y="1397041"/>
            <a:ext cx="2946009" cy="400110"/>
          </a:xfrm>
          <a:prstGeom prst="rect">
            <a:avLst/>
          </a:prstGeom>
          <a:noFill/>
        </p:spPr>
        <p:txBody>
          <a:bodyPr wrap="square" rtlCol="0">
            <a:spAutoFit/>
          </a:bodyPr>
          <a:lstStyle/>
          <a:p>
            <a:r>
              <a:rPr lang="it-IT" sz="2000" dirty="0" smtClean="0">
                <a:latin typeface="Times New Roman" panose="02020603050405020304" pitchFamily="18" charset="0"/>
                <a:cs typeface="Times New Roman" panose="02020603050405020304" pitchFamily="18" charset="0"/>
              </a:rPr>
              <a:t>Competenza Longitudinale</a:t>
            </a:r>
            <a:endParaRPr lang="it-IT" sz="2000" dirty="0">
              <a:latin typeface="Times New Roman" panose="02020603050405020304" pitchFamily="18" charset="0"/>
              <a:cs typeface="Times New Roman" panose="02020603050405020304" pitchFamily="18" charset="0"/>
            </a:endParaRPr>
          </a:p>
        </p:txBody>
      </p:sp>
      <p:cxnSp>
        <p:nvCxnSpPr>
          <p:cNvPr id="20" name="Connettore 2 19"/>
          <p:cNvCxnSpPr/>
          <p:nvPr/>
        </p:nvCxnSpPr>
        <p:spPr>
          <a:xfrm flipH="1" flipV="1">
            <a:off x="4068460" y="1790700"/>
            <a:ext cx="2389" cy="50673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nettore 2 21"/>
          <p:cNvCxnSpPr/>
          <p:nvPr/>
        </p:nvCxnSpPr>
        <p:spPr>
          <a:xfrm flipH="1" flipV="1">
            <a:off x="4916336" y="1790700"/>
            <a:ext cx="2389" cy="50673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ttore 2 22"/>
          <p:cNvCxnSpPr/>
          <p:nvPr/>
        </p:nvCxnSpPr>
        <p:spPr>
          <a:xfrm flipH="1" flipV="1">
            <a:off x="3220584" y="1790700"/>
            <a:ext cx="2389" cy="50673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CasellaDiTesto 23"/>
          <p:cNvSpPr txBox="1"/>
          <p:nvPr/>
        </p:nvSpPr>
        <p:spPr>
          <a:xfrm>
            <a:off x="5289452" y="4467225"/>
            <a:ext cx="1822678" cy="369332"/>
          </a:xfrm>
          <a:prstGeom prst="rect">
            <a:avLst/>
          </a:prstGeom>
          <a:noFill/>
        </p:spPr>
        <p:txBody>
          <a:bodyPr wrap="square" rtlCol="0">
            <a:spAutoFit/>
          </a:bodyPr>
          <a:lstStyle/>
          <a:p>
            <a:r>
              <a:rPr lang="it-IT" dirty="0" smtClean="0"/>
              <a:t>…  …  …  …  …  …  </a:t>
            </a:r>
            <a:endParaRPr lang="it-IT" dirty="0"/>
          </a:p>
        </p:txBody>
      </p:sp>
    </p:spTree>
    <p:extLst>
      <p:ext uri="{BB962C8B-B14F-4D97-AF65-F5344CB8AC3E}">
        <p14:creationId xmlns:p14="http://schemas.microsoft.com/office/powerpoint/2010/main" val="280721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10838"/>
            <a:ext cx="12191999" cy="2185214"/>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Competenze </a:t>
            </a:r>
            <a:r>
              <a:rPr lang="it-IT" sz="3200" b="1" dirty="0">
                <a:solidFill>
                  <a:srgbClr val="FF0000"/>
                </a:solidFill>
                <a:latin typeface="Times New Roman" panose="02020603050405020304" pitchFamily="18" charset="0"/>
                <a:cs typeface="Times New Roman" panose="02020603050405020304" pitchFamily="18" charset="0"/>
              </a:rPr>
              <a:t>C</a:t>
            </a:r>
            <a:r>
              <a:rPr lang="it-IT" sz="3200" b="1" dirty="0" smtClean="0">
                <a:solidFill>
                  <a:srgbClr val="FF0000"/>
                </a:solidFill>
                <a:latin typeface="Times New Roman" panose="02020603050405020304" pitchFamily="18" charset="0"/>
                <a:cs typeface="Times New Roman" panose="02020603050405020304" pitchFamily="18" charset="0"/>
              </a:rPr>
              <a:t>ognitive Disciplinari (1)</a:t>
            </a:r>
          </a:p>
          <a:p>
            <a:pPr algn="ctr"/>
            <a:r>
              <a:rPr lang="it-IT" sz="1200" b="1" i="1" dirty="0" smtClean="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rPr>
              <a:t>Franco </a:t>
            </a:r>
            <a:r>
              <a:rPr lang="it-IT" sz="1200" i="1" dirty="0" err="1" smtClean="0">
                <a:latin typeface="Times New Roman" panose="02020603050405020304" pitchFamily="18" charset="0"/>
                <a:cs typeface="Times New Roman" panose="02020603050405020304" pitchFamily="18" charset="0"/>
              </a:rPr>
              <a:t>Frabboni</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«Verso una scuola delle competenze» – «Annali della Pubblica Istruzione, </a:t>
            </a:r>
            <a:r>
              <a:rPr lang="it-IT" sz="1200" i="1" dirty="0" smtClean="0">
                <a:latin typeface="Times New Roman" panose="02020603050405020304" pitchFamily="18" charset="0"/>
                <a:cs typeface="Times New Roman" panose="02020603050405020304" pitchFamily="18" charset="0"/>
              </a:rPr>
              <a:t>1999: </a:t>
            </a:r>
            <a:r>
              <a:rPr lang="it-IT" sz="1200" i="1" dirty="0">
                <a:latin typeface="Times New Roman" panose="02020603050405020304" pitchFamily="18" charset="0"/>
                <a:cs typeface="Times New Roman" panose="02020603050405020304" pitchFamily="18" charset="0"/>
                <a:hlinkClick r:id="rId2"/>
              </a:rPr>
              <a:t>https://</a:t>
            </a:r>
            <a:r>
              <a:rPr lang="it-IT" sz="1200" i="1" dirty="0" smtClean="0">
                <a:latin typeface="Times New Roman" panose="02020603050405020304" pitchFamily="18" charset="0"/>
                <a:cs typeface="Times New Roman" panose="02020603050405020304" pitchFamily="18" charset="0"/>
                <a:hlinkClick r:id="rId2"/>
              </a:rPr>
              <a:t>www.icrsa.edu.it/sito/attachments/article/1442/frabbon.pdf</a:t>
            </a:r>
            <a:r>
              <a:rPr lang="it-IT" sz="1200" i="1" dirty="0" smtClean="0">
                <a:latin typeface="Times New Roman" panose="02020603050405020304" pitchFamily="18" charset="0"/>
                <a:cs typeface="Times New Roman" panose="02020603050405020304" pitchFamily="18" charset="0"/>
              </a:rPr>
              <a:t>; </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 L’introduzione nel curricolo d’istituto e le Linee guida - A cura di Emiliano Barbuto –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pp. </a:t>
            </a:r>
            <a:r>
              <a:rPr lang="it-IT" sz="1200" i="1" dirty="0" smtClean="0">
                <a:latin typeface="Times New Roman" panose="02020603050405020304" pitchFamily="18" charset="0"/>
                <a:cs typeface="Times New Roman" panose="02020603050405020304" pitchFamily="18" charset="0"/>
              </a:rPr>
              <a:t>98, 99)</a:t>
            </a:r>
            <a:endParaRPr lang="it-IT" sz="1200" i="1" dirty="0">
              <a:latin typeface="Times New Roman" panose="02020603050405020304" pitchFamily="18" charset="0"/>
              <a:cs typeface="Times New Roman" panose="02020603050405020304" pitchFamily="18" charset="0"/>
            </a:endParaRPr>
          </a:p>
          <a:p>
            <a:pPr algn="ctr"/>
            <a:endParaRPr lang="it-IT" sz="1600" i="1" dirty="0" smtClean="0">
              <a:latin typeface="Times New Roman" panose="02020603050405020304" pitchFamily="18" charset="0"/>
              <a:cs typeface="Times New Roman" panose="02020603050405020304" pitchFamily="18" charset="0"/>
            </a:endParaRPr>
          </a:p>
          <a:p>
            <a:pPr algn="ctr"/>
            <a:endParaRPr lang="it-IT" sz="1600" i="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Lo studio di una disciplina è in grado di far maturare delle competenze cognitive e mette in evidenza un’intelligenza specifica (Gardner). Le competenze cognitive disciplinari comprendono:</a:t>
            </a:r>
            <a:endParaRPr lang="it-IT" sz="2400" dirty="0">
              <a:latin typeface="Times New Roman" panose="02020603050405020304" pitchFamily="18" charset="0"/>
              <a:cs typeface="Times New Roman" panose="02020603050405020304" pitchFamily="18" charset="0"/>
            </a:endParaRPr>
          </a:p>
        </p:txBody>
      </p:sp>
      <p:sp>
        <p:nvSpPr>
          <p:cNvPr id="2" name="CasellaDiTesto 1"/>
          <p:cNvSpPr txBox="1"/>
          <p:nvPr/>
        </p:nvSpPr>
        <p:spPr>
          <a:xfrm>
            <a:off x="1185551" y="3203551"/>
            <a:ext cx="3235569" cy="400110"/>
          </a:xfrm>
          <a:prstGeom prst="rect">
            <a:avLst/>
          </a:prstGeom>
          <a:solidFill>
            <a:srgbClr val="FFFF99"/>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Competenze </a:t>
            </a:r>
            <a:r>
              <a:rPr lang="it-IT" sz="2000" dirty="0" err="1" smtClean="0">
                <a:latin typeface="Times New Roman" panose="02020603050405020304" pitchFamily="18" charset="0"/>
                <a:cs typeface="Times New Roman" panose="02020603050405020304" pitchFamily="18" charset="0"/>
              </a:rPr>
              <a:t>Monocognitive</a:t>
            </a:r>
            <a:endParaRPr lang="it-IT" sz="2000" dirty="0">
              <a:latin typeface="Times New Roman" panose="02020603050405020304" pitchFamily="18" charset="0"/>
              <a:cs typeface="Times New Roman" panose="02020603050405020304" pitchFamily="18" charset="0"/>
            </a:endParaRPr>
          </a:p>
        </p:txBody>
      </p:sp>
      <p:sp>
        <p:nvSpPr>
          <p:cNvPr id="5" name="CasellaDiTesto 4"/>
          <p:cNvSpPr txBox="1"/>
          <p:nvPr/>
        </p:nvSpPr>
        <p:spPr>
          <a:xfrm>
            <a:off x="6998671" y="6242040"/>
            <a:ext cx="3235569" cy="400110"/>
          </a:xfrm>
          <a:prstGeom prst="rect">
            <a:avLst/>
          </a:prstGeom>
          <a:solidFill>
            <a:srgbClr val="FF99FF"/>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Competenze estetiche</a:t>
            </a:r>
            <a:endParaRPr lang="it-IT" sz="2000"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998670" y="5668375"/>
            <a:ext cx="3235569" cy="400110"/>
          </a:xfrm>
          <a:prstGeom prst="rect">
            <a:avLst/>
          </a:prstGeom>
          <a:solidFill>
            <a:srgbClr val="FF99FF"/>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Competenze euristiche</a:t>
            </a:r>
            <a:endParaRPr lang="it-IT" sz="2000"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a:off x="6998669" y="4310223"/>
            <a:ext cx="3235569" cy="400110"/>
          </a:xfrm>
          <a:prstGeom prst="rect">
            <a:avLst/>
          </a:prstGeom>
          <a:solidFill>
            <a:srgbClr val="99FF66"/>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Competenze logiche</a:t>
            </a:r>
            <a:endParaRPr lang="it-IT" sz="2000"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a:off x="6998669" y="4896310"/>
            <a:ext cx="3235569" cy="400110"/>
          </a:xfrm>
          <a:prstGeom prst="rect">
            <a:avLst/>
          </a:prstGeom>
          <a:solidFill>
            <a:srgbClr val="99FF66"/>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Competenze metodologiche</a:t>
            </a:r>
            <a:endParaRPr lang="it-IT" sz="2000"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6997263" y="3570661"/>
            <a:ext cx="3235569" cy="400110"/>
          </a:xfrm>
          <a:prstGeom prst="rect">
            <a:avLst/>
          </a:prstGeom>
          <a:solidFill>
            <a:srgbClr val="FFFF99"/>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Linguaggio</a:t>
            </a:r>
            <a:endParaRPr lang="it-IT" sz="2000"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6997263" y="2991038"/>
            <a:ext cx="3235569" cy="400110"/>
          </a:xfrm>
          <a:prstGeom prst="rect">
            <a:avLst/>
          </a:prstGeom>
          <a:solidFill>
            <a:srgbClr val="FFFF99"/>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Conoscenze</a:t>
            </a:r>
            <a:endParaRPr lang="it-IT" sz="2000" dirty="0">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1185551" y="5941887"/>
            <a:ext cx="3235569" cy="400110"/>
          </a:xfrm>
          <a:prstGeom prst="rect">
            <a:avLst/>
          </a:prstGeom>
          <a:solidFill>
            <a:srgbClr val="FF99FF"/>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Competenze </a:t>
            </a:r>
            <a:r>
              <a:rPr lang="it-IT" sz="2000" dirty="0" err="1" smtClean="0">
                <a:latin typeface="Times New Roman" panose="02020603050405020304" pitchFamily="18" charset="0"/>
                <a:cs typeface="Times New Roman" panose="02020603050405020304" pitchFamily="18" charset="0"/>
              </a:rPr>
              <a:t>Fantacognitive</a:t>
            </a:r>
            <a:endParaRPr lang="it-IT" sz="200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1185551" y="4601102"/>
            <a:ext cx="3235569" cy="400110"/>
          </a:xfrm>
          <a:prstGeom prst="rect">
            <a:avLst/>
          </a:prstGeom>
          <a:solidFill>
            <a:srgbClr val="99FF66"/>
          </a:solidFill>
          <a:ln>
            <a:solidFill>
              <a:schemeClr val="tx1"/>
            </a:solidFill>
          </a:ln>
        </p:spPr>
        <p:txBody>
          <a:bodyPr wrap="square" rtlCol="0">
            <a:spAutoFit/>
          </a:bodyPr>
          <a:lstStyle/>
          <a:p>
            <a:pPr algn="ctr"/>
            <a:r>
              <a:rPr lang="it-IT" sz="2000" dirty="0" smtClean="0">
                <a:latin typeface="Times New Roman" panose="02020603050405020304" pitchFamily="18" charset="0"/>
                <a:cs typeface="Times New Roman" panose="02020603050405020304" pitchFamily="18" charset="0"/>
              </a:rPr>
              <a:t>Competenze Metacognitive</a:t>
            </a:r>
            <a:endParaRPr lang="it-IT" sz="2000" dirty="0">
              <a:latin typeface="Times New Roman" panose="02020603050405020304" pitchFamily="18" charset="0"/>
              <a:cs typeface="Times New Roman" panose="02020603050405020304" pitchFamily="18" charset="0"/>
            </a:endParaRPr>
          </a:p>
        </p:txBody>
      </p:sp>
      <p:cxnSp>
        <p:nvCxnSpPr>
          <p:cNvPr id="13" name="Connettore diritto 12"/>
          <p:cNvCxnSpPr/>
          <p:nvPr/>
        </p:nvCxnSpPr>
        <p:spPr>
          <a:xfrm>
            <a:off x="4421120" y="3458957"/>
            <a:ext cx="1178170" cy="0"/>
          </a:xfrm>
          <a:prstGeom prst="line">
            <a:avLst/>
          </a:prstGeom>
        </p:spPr>
        <p:style>
          <a:lnRef idx="1">
            <a:schemeClr val="dk1"/>
          </a:lnRef>
          <a:fillRef idx="0">
            <a:schemeClr val="dk1"/>
          </a:fillRef>
          <a:effectRef idx="0">
            <a:schemeClr val="dk1"/>
          </a:effectRef>
          <a:fontRef idx="minor">
            <a:schemeClr val="tx1"/>
          </a:fontRef>
        </p:style>
      </p:cxnSp>
      <p:cxnSp>
        <p:nvCxnSpPr>
          <p:cNvPr id="15" name="Connettore diritto 14"/>
          <p:cNvCxnSpPr/>
          <p:nvPr/>
        </p:nvCxnSpPr>
        <p:spPr>
          <a:xfrm>
            <a:off x="5599290" y="3160434"/>
            <a:ext cx="0" cy="629961"/>
          </a:xfrm>
          <a:prstGeom prst="line">
            <a:avLst/>
          </a:prstGeom>
        </p:spPr>
        <p:style>
          <a:lnRef idx="1">
            <a:schemeClr val="dk1"/>
          </a:lnRef>
          <a:fillRef idx="0">
            <a:schemeClr val="dk1"/>
          </a:fillRef>
          <a:effectRef idx="0">
            <a:schemeClr val="dk1"/>
          </a:effectRef>
          <a:fontRef idx="minor">
            <a:schemeClr val="tx1"/>
          </a:fontRef>
        </p:style>
      </p:cxnSp>
      <p:cxnSp>
        <p:nvCxnSpPr>
          <p:cNvPr id="17" name="Connettore diritto 16"/>
          <p:cNvCxnSpPr/>
          <p:nvPr/>
        </p:nvCxnSpPr>
        <p:spPr>
          <a:xfrm>
            <a:off x="4421120" y="4801157"/>
            <a:ext cx="1178170" cy="0"/>
          </a:xfrm>
          <a:prstGeom prst="line">
            <a:avLst/>
          </a:prstGeom>
        </p:spPr>
        <p:style>
          <a:lnRef idx="1">
            <a:schemeClr val="dk1"/>
          </a:lnRef>
          <a:fillRef idx="0">
            <a:schemeClr val="dk1"/>
          </a:fillRef>
          <a:effectRef idx="0">
            <a:schemeClr val="dk1"/>
          </a:effectRef>
          <a:fontRef idx="minor">
            <a:schemeClr val="tx1"/>
          </a:fontRef>
        </p:style>
      </p:cxnSp>
      <p:cxnSp>
        <p:nvCxnSpPr>
          <p:cNvPr id="18" name="Connettore diritto 17"/>
          <p:cNvCxnSpPr/>
          <p:nvPr/>
        </p:nvCxnSpPr>
        <p:spPr>
          <a:xfrm>
            <a:off x="4422527" y="6141942"/>
            <a:ext cx="1178170" cy="0"/>
          </a:xfrm>
          <a:prstGeom prst="line">
            <a:avLst/>
          </a:prstGeom>
        </p:spPr>
        <p:style>
          <a:lnRef idx="1">
            <a:schemeClr val="dk1"/>
          </a:lnRef>
          <a:fillRef idx="0">
            <a:schemeClr val="dk1"/>
          </a:fillRef>
          <a:effectRef idx="0">
            <a:schemeClr val="dk1"/>
          </a:effectRef>
          <a:fontRef idx="minor">
            <a:schemeClr val="tx1"/>
          </a:fontRef>
        </p:style>
      </p:cxnSp>
      <p:cxnSp>
        <p:nvCxnSpPr>
          <p:cNvPr id="19" name="Connettore diritto 18"/>
          <p:cNvCxnSpPr/>
          <p:nvPr/>
        </p:nvCxnSpPr>
        <p:spPr>
          <a:xfrm>
            <a:off x="5600695" y="4499214"/>
            <a:ext cx="0" cy="580739"/>
          </a:xfrm>
          <a:prstGeom prst="line">
            <a:avLst/>
          </a:prstGeom>
        </p:spPr>
        <p:style>
          <a:lnRef idx="1">
            <a:schemeClr val="dk1"/>
          </a:lnRef>
          <a:fillRef idx="0">
            <a:schemeClr val="dk1"/>
          </a:fillRef>
          <a:effectRef idx="0">
            <a:schemeClr val="dk1"/>
          </a:effectRef>
          <a:fontRef idx="minor">
            <a:schemeClr val="tx1"/>
          </a:fontRef>
        </p:style>
      </p:cxnSp>
      <p:cxnSp>
        <p:nvCxnSpPr>
          <p:cNvPr id="20" name="Connettore diritto 19"/>
          <p:cNvCxnSpPr/>
          <p:nvPr/>
        </p:nvCxnSpPr>
        <p:spPr>
          <a:xfrm>
            <a:off x="5600697" y="5851573"/>
            <a:ext cx="0" cy="580739"/>
          </a:xfrm>
          <a:prstGeom prst="line">
            <a:avLst/>
          </a:prstGeom>
        </p:spPr>
        <p:style>
          <a:lnRef idx="1">
            <a:schemeClr val="dk1"/>
          </a:lnRef>
          <a:fillRef idx="0">
            <a:schemeClr val="dk1"/>
          </a:fillRef>
          <a:effectRef idx="0">
            <a:schemeClr val="dk1"/>
          </a:effectRef>
          <a:fontRef idx="minor">
            <a:schemeClr val="tx1"/>
          </a:fontRef>
        </p:style>
      </p:cxnSp>
      <p:cxnSp>
        <p:nvCxnSpPr>
          <p:cNvPr id="22" name="Connettore 2 21"/>
          <p:cNvCxnSpPr/>
          <p:nvPr/>
        </p:nvCxnSpPr>
        <p:spPr>
          <a:xfrm>
            <a:off x="5599290" y="3156158"/>
            <a:ext cx="1397973" cy="12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8" name="Connettore 2 27"/>
          <p:cNvCxnSpPr/>
          <p:nvPr/>
        </p:nvCxnSpPr>
        <p:spPr>
          <a:xfrm>
            <a:off x="5599290" y="3783863"/>
            <a:ext cx="1397973" cy="12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Connettore 2 29"/>
          <p:cNvCxnSpPr/>
          <p:nvPr/>
        </p:nvCxnSpPr>
        <p:spPr>
          <a:xfrm>
            <a:off x="5600695" y="4517862"/>
            <a:ext cx="1397973" cy="12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Connettore 2 30"/>
          <p:cNvCxnSpPr/>
          <p:nvPr/>
        </p:nvCxnSpPr>
        <p:spPr>
          <a:xfrm>
            <a:off x="5600697" y="5079953"/>
            <a:ext cx="1397973" cy="12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ttore 2 31"/>
          <p:cNvCxnSpPr/>
          <p:nvPr/>
        </p:nvCxnSpPr>
        <p:spPr>
          <a:xfrm>
            <a:off x="5602105" y="5865947"/>
            <a:ext cx="1397973" cy="12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Connettore 2 32"/>
          <p:cNvCxnSpPr/>
          <p:nvPr/>
        </p:nvCxnSpPr>
        <p:spPr>
          <a:xfrm>
            <a:off x="5600697" y="6434319"/>
            <a:ext cx="1397973" cy="122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342310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69277" y="211407"/>
            <a:ext cx="11447584" cy="6370975"/>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Le categorie delle competenze cognitive trasversali</a:t>
            </a:r>
          </a:p>
          <a:p>
            <a:pPr algn="ctr"/>
            <a:r>
              <a:rPr lang="it-IT" sz="1200" b="1" i="1" dirty="0" smtClean="0">
                <a:latin typeface="Times New Roman" panose="02020603050405020304" pitchFamily="18" charset="0"/>
                <a:cs typeface="Times New Roman" panose="02020603050405020304" pitchFamily="18" charset="0"/>
              </a:rPr>
              <a:t>(</a:t>
            </a:r>
            <a:r>
              <a:rPr lang="it-IT" sz="1200" i="1" dirty="0" smtClean="0">
                <a:latin typeface="Times New Roman" panose="02020603050405020304" pitchFamily="18" charset="0"/>
                <a:cs typeface="Times New Roman" panose="02020603050405020304" pitchFamily="18" charset="0"/>
              </a:rPr>
              <a:t>Franco </a:t>
            </a:r>
            <a:r>
              <a:rPr lang="it-IT" sz="1200" i="1" dirty="0" err="1" smtClean="0">
                <a:latin typeface="Times New Roman" panose="02020603050405020304" pitchFamily="18" charset="0"/>
                <a:cs typeface="Times New Roman" panose="02020603050405020304" pitchFamily="18" charset="0"/>
              </a:rPr>
              <a:t>Frabboni</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«Verso una scuola delle competenze» – «Annali della Pubblica Istruzione, </a:t>
            </a:r>
            <a:r>
              <a:rPr lang="it-IT" sz="1200" i="1" dirty="0" smtClean="0">
                <a:latin typeface="Times New Roman" panose="02020603050405020304" pitchFamily="18" charset="0"/>
                <a:cs typeface="Times New Roman" panose="02020603050405020304" pitchFamily="18" charset="0"/>
              </a:rPr>
              <a:t>1999: </a:t>
            </a:r>
            <a:r>
              <a:rPr lang="it-IT" sz="1200" i="1" dirty="0">
                <a:latin typeface="Times New Roman" panose="02020603050405020304" pitchFamily="18" charset="0"/>
                <a:cs typeface="Times New Roman" panose="02020603050405020304" pitchFamily="18" charset="0"/>
                <a:hlinkClick r:id="rId2"/>
              </a:rPr>
              <a:t>https://</a:t>
            </a:r>
            <a:r>
              <a:rPr lang="it-IT" sz="1200" i="1" dirty="0" smtClean="0">
                <a:latin typeface="Times New Roman" panose="02020603050405020304" pitchFamily="18" charset="0"/>
                <a:cs typeface="Times New Roman" panose="02020603050405020304" pitchFamily="18" charset="0"/>
                <a:hlinkClick r:id="rId2"/>
              </a:rPr>
              <a:t>www.icrsa.edu.it/sito/attachments/article/1442/frabbon.pdf</a:t>
            </a:r>
            <a:r>
              <a:rPr lang="it-IT" sz="1200" i="1" dirty="0" smtClean="0">
                <a:latin typeface="Times New Roman" panose="02020603050405020304" pitchFamily="18" charset="0"/>
                <a:cs typeface="Times New Roman" panose="02020603050405020304" pitchFamily="18" charset="0"/>
              </a:rPr>
              <a:t>; </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 L’introduzione nel curricolo d’istituto e le Linee guida - A cura di Emiliano Barbuto –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pp. </a:t>
            </a:r>
            <a:r>
              <a:rPr lang="it-IT" sz="1200" i="1" dirty="0" smtClean="0">
                <a:latin typeface="Times New Roman" panose="02020603050405020304" pitchFamily="18" charset="0"/>
                <a:cs typeface="Times New Roman" panose="02020603050405020304" pitchFamily="18" charset="0"/>
              </a:rPr>
              <a:t>100-102)</a:t>
            </a:r>
            <a:endParaRPr lang="it-IT" sz="1200" i="1" dirty="0">
              <a:latin typeface="Times New Roman" panose="02020603050405020304" pitchFamily="18" charset="0"/>
              <a:cs typeface="Times New Roman" panose="02020603050405020304" pitchFamily="18" charset="0"/>
            </a:endParaRPr>
          </a:p>
          <a:p>
            <a:pPr algn="ctr"/>
            <a:endParaRPr lang="it-IT" sz="1600" i="1" dirty="0" smtClean="0">
              <a:latin typeface="Times New Roman" panose="02020603050405020304" pitchFamily="18" charset="0"/>
              <a:cs typeface="Times New Roman" panose="02020603050405020304" pitchFamily="18" charset="0"/>
            </a:endParaRPr>
          </a:p>
          <a:p>
            <a:pPr algn="ctr"/>
            <a:endParaRPr lang="it-IT" sz="2400" i="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La trasversalità può essere intesa come:</a:t>
            </a:r>
          </a:p>
          <a:p>
            <a:pPr algn="just"/>
            <a:endParaRPr lang="it-IT" sz="24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it-IT" sz="2400" b="1" dirty="0" smtClean="0">
                <a:solidFill>
                  <a:srgbClr val="002060"/>
                </a:solidFill>
                <a:latin typeface="Times New Roman" panose="02020603050405020304" pitchFamily="18" charset="0"/>
                <a:cs typeface="Times New Roman" panose="02020603050405020304" pitchFamily="18" charset="0"/>
              </a:rPr>
              <a:t>Multidisciplinarità.</a:t>
            </a:r>
            <a:r>
              <a:rPr lang="it-IT" sz="2400" dirty="0" smtClean="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U</a:t>
            </a:r>
            <a:r>
              <a:rPr lang="it-IT" sz="2400" dirty="0" smtClean="0">
                <a:latin typeface="Times New Roman" panose="02020603050405020304" pitchFamily="18" charset="0"/>
                <a:cs typeface="Times New Roman" panose="02020603050405020304" pitchFamily="18" charset="0"/>
              </a:rPr>
              <a:t>n </a:t>
            </a:r>
            <a:r>
              <a:rPr lang="it-IT" sz="2400" dirty="0">
                <a:latin typeface="Times New Roman" panose="02020603050405020304" pitchFamily="18" charset="0"/>
                <a:cs typeface="Times New Roman" panose="02020603050405020304" pitchFamily="18" charset="0"/>
              </a:rPr>
              <a:t>argomento/tema disciplinare </a:t>
            </a:r>
            <a:r>
              <a:rPr lang="it-IT" sz="2400" dirty="0" smtClean="0">
                <a:latin typeface="Times New Roman" panose="02020603050405020304" pitchFamily="18" charset="0"/>
                <a:cs typeface="Times New Roman" panose="02020603050405020304" pitchFamily="18" charset="0"/>
              </a:rPr>
              <a:t>riceve </a:t>
            </a:r>
            <a:r>
              <a:rPr lang="it-IT" sz="2400" dirty="0">
                <a:latin typeface="Times New Roman" panose="02020603050405020304" pitchFamily="18" charset="0"/>
                <a:cs typeface="Times New Roman" panose="02020603050405020304" pitchFamily="18" charset="0"/>
              </a:rPr>
              <a:t>un apporto </a:t>
            </a:r>
            <a:r>
              <a:rPr lang="it-IT" sz="2400" dirty="0" err="1">
                <a:latin typeface="Times New Roman" panose="02020603050405020304" pitchFamily="18" charset="0"/>
                <a:cs typeface="Times New Roman" panose="02020603050405020304" pitchFamily="18" charset="0"/>
              </a:rPr>
              <a:t>monocognitivo</a:t>
            </a:r>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da </a:t>
            </a:r>
            <a:r>
              <a:rPr lang="it-IT" sz="2400" dirty="0">
                <a:latin typeface="Times New Roman" panose="02020603050405020304" pitchFamily="18" charset="0"/>
                <a:cs typeface="Times New Roman" panose="02020603050405020304" pitchFamily="18" charset="0"/>
              </a:rPr>
              <a:t>altre </a:t>
            </a:r>
            <a:r>
              <a:rPr lang="it-IT" sz="2400" dirty="0" smtClean="0">
                <a:latin typeface="Times New Roman" panose="02020603050405020304" pitchFamily="18" charset="0"/>
                <a:cs typeface="Times New Roman" panose="02020603050405020304" pitchFamily="18" charset="0"/>
              </a:rPr>
              <a:t>discipline «affini», </a:t>
            </a:r>
            <a:r>
              <a:rPr lang="it-IT" sz="2400" dirty="0">
                <a:latin typeface="Times New Roman" panose="02020603050405020304" pitchFamily="18" charset="0"/>
                <a:cs typeface="Times New Roman" panose="02020603050405020304" pitchFamily="18" charset="0"/>
              </a:rPr>
              <a:t>appartenenti allo stesso ambito </a:t>
            </a:r>
            <a:r>
              <a:rPr lang="it-IT" sz="2400" dirty="0" smtClean="0">
                <a:latin typeface="Times New Roman" panose="02020603050405020304" pitchFamily="18" charset="0"/>
                <a:cs typeface="Times New Roman" panose="02020603050405020304" pitchFamily="18" charset="0"/>
              </a:rPr>
              <a:t>curricolare: </a:t>
            </a:r>
            <a:r>
              <a:rPr lang="it-IT" sz="2400" dirty="0" smtClean="0">
                <a:solidFill>
                  <a:srgbClr val="002060"/>
                </a:solidFill>
                <a:latin typeface="Times New Roman" panose="02020603050405020304" pitchFamily="18" charset="0"/>
                <a:cs typeface="Times New Roman" panose="02020603050405020304" pitchFamily="18" charset="0"/>
              </a:rPr>
              <a:t>trasversalità lineare.</a:t>
            </a:r>
          </a:p>
          <a:p>
            <a:pPr marL="342900" indent="-342900" algn="just">
              <a:buFont typeface="Arial" panose="020B0604020202020204" pitchFamily="34" charset="0"/>
              <a:buChar char="•"/>
            </a:pPr>
            <a:endParaRPr lang="it-IT" sz="24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it-IT" sz="2400" b="1" dirty="0" smtClean="0">
                <a:solidFill>
                  <a:srgbClr val="003300"/>
                </a:solidFill>
                <a:latin typeface="Times New Roman" panose="02020603050405020304" pitchFamily="18" charset="0"/>
                <a:cs typeface="Times New Roman" panose="02020603050405020304" pitchFamily="18" charset="0"/>
              </a:rPr>
              <a:t>Interdisciplinarità</a:t>
            </a:r>
            <a:r>
              <a:rPr lang="it-IT" sz="2400" dirty="0">
                <a:latin typeface="Times New Roman" panose="02020603050405020304" pitchFamily="18" charset="0"/>
                <a:cs typeface="Times New Roman" panose="02020603050405020304" pitchFamily="18" charset="0"/>
              </a:rPr>
              <a:t>.</a:t>
            </a:r>
            <a:r>
              <a:rPr lang="it-IT" sz="2400" dirty="0" smtClean="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U</a:t>
            </a:r>
            <a:r>
              <a:rPr lang="it-IT" sz="2400" dirty="0" smtClean="0">
                <a:latin typeface="Times New Roman" panose="02020603050405020304" pitchFamily="18" charset="0"/>
                <a:cs typeface="Times New Roman" panose="02020603050405020304" pitchFamily="18" charset="0"/>
              </a:rPr>
              <a:t>n argomento/tema </a:t>
            </a:r>
            <a:r>
              <a:rPr lang="it-IT" sz="2400" dirty="0">
                <a:latin typeface="Times New Roman" panose="02020603050405020304" pitchFamily="18" charset="0"/>
                <a:cs typeface="Times New Roman" panose="02020603050405020304" pitchFamily="18" charset="0"/>
              </a:rPr>
              <a:t>disciplinare oppure un </a:t>
            </a:r>
            <a:r>
              <a:rPr lang="it-IT" sz="2400" dirty="0" smtClean="0">
                <a:latin typeface="Times New Roman" panose="02020603050405020304" pitchFamily="18" charset="0"/>
                <a:cs typeface="Times New Roman" panose="02020603050405020304" pitchFamily="18" charset="0"/>
              </a:rPr>
              <a:t>«oggetto» </a:t>
            </a:r>
            <a:r>
              <a:rPr lang="it-IT" sz="2400" dirty="0">
                <a:latin typeface="Times New Roman" panose="02020603050405020304" pitchFamily="18" charset="0"/>
                <a:cs typeface="Times New Roman" panose="02020603050405020304" pitchFamily="18" charset="0"/>
              </a:rPr>
              <a:t>di ricerca extracurricolare </a:t>
            </a:r>
            <a:r>
              <a:rPr lang="it-IT" sz="2400" dirty="0" smtClean="0">
                <a:latin typeface="Times New Roman" panose="02020603050405020304" pitchFamily="18" charset="0"/>
                <a:cs typeface="Times New Roman" panose="02020603050405020304" pitchFamily="18" charset="0"/>
              </a:rPr>
              <a:t>ricevono </a:t>
            </a:r>
            <a:r>
              <a:rPr lang="it-IT" sz="2400" dirty="0">
                <a:latin typeface="Times New Roman" panose="02020603050405020304" pitchFamily="18" charset="0"/>
                <a:cs typeface="Times New Roman" panose="02020603050405020304" pitchFamily="18" charset="0"/>
              </a:rPr>
              <a:t>un apporto mono e metacognitivo </a:t>
            </a:r>
            <a:r>
              <a:rPr lang="it-IT" sz="2400" dirty="0" smtClean="0">
                <a:latin typeface="Times New Roman" panose="02020603050405020304" pitchFamily="18" charset="0"/>
                <a:cs typeface="Times New Roman" panose="02020603050405020304" pitchFamily="18" charset="0"/>
              </a:rPr>
              <a:t>da altre discipline, </a:t>
            </a:r>
            <a:r>
              <a:rPr lang="it-IT" sz="2400" dirty="0">
                <a:latin typeface="Times New Roman" panose="02020603050405020304" pitchFamily="18" charset="0"/>
                <a:cs typeface="Times New Roman" panose="02020603050405020304" pitchFamily="18" charset="0"/>
              </a:rPr>
              <a:t>affini o </a:t>
            </a:r>
            <a:r>
              <a:rPr lang="it-IT" sz="2400" dirty="0" smtClean="0">
                <a:latin typeface="Times New Roman" panose="02020603050405020304" pitchFamily="18" charset="0"/>
                <a:cs typeface="Times New Roman" panose="02020603050405020304" pitchFamily="18" charset="0"/>
              </a:rPr>
              <a:t>non: </a:t>
            </a:r>
            <a:r>
              <a:rPr lang="it-IT" sz="2400" dirty="0" smtClean="0">
                <a:solidFill>
                  <a:srgbClr val="003300"/>
                </a:solidFill>
                <a:latin typeface="Times New Roman" panose="02020603050405020304" pitchFamily="18" charset="0"/>
                <a:cs typeface="Times New Roman" panose="02020603050405020304" pitchFamily="18" charset="0"/>
              </a:rPr>
              <a:t>trasversalità composita</a:t>
            </a:r>
            <a:r>
              <a:rPr lang="it-IT" sz="2400" dirty="0" smtClean="0">
                <a:solidFill>
                  <a:srgbClr val="008000"/>
                </a:solidFill>
                <a:latin typeface="Times New Roman" panose="02020603050405020304" pitchFamily="18" charset="0"/>
                <a:cs typeface="Times New Roman" panose="02020603050405020304" pitchFamily="18" charset="0"/>
              </a:rPr>
              <a:t>.</a:t>
            </a:r>
          </a:p>
          <a:p>
            <a:pPr algn="just"/>
            <a:endParaRPr lang="it-IT" sz="24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it-IT" sz="2400" b="1" dirty="0" err="1" smtClean="0">
                <a:solidFill>
                  <a:srgbClr val="CC0066"/>
                </a:solidFill>
                <a:latin typeface="Times New Roman" panose="02020603050405020304" pitchFamily="18" charset="0"/>
                <a:cs typeface="Times New Roman" panose="02020603050405020304" pitchFamily="18" charset="0"/>
              </a:rPr>
              <a:t>Transdisciplinarità</a:t>
            </a:r>
            <a:r>
              <a:rPr lang="it-IT" sz="2400" dirty="0" smtClean="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un </a:t>
            </a:r>
            <a:r>
              <a:rPr lang="it-IT" sz="2400" dirty="0" smtClean="0">
                <a:latin typeface="Times New Roman" panose="02020603050405020304" pitchFamily="18" charset="0"/>
                <a:cs typeface="Times New Roman" panose="02020603050405020304" pitchFamily="18" charset="0"/>
              </a:rPr>
              <a:t>«oggetto» </a:t>
            </a:r>
            <a:r>
              <a:rPr lang="it-IT" sz="2400" dirty="0">
                <a:latin typeface="Times New Roman" panose="02020603050405020304" pitchFamily="18" charset="0"/>
                <a:cs typeface="Times New Roman" panose="02020603050405020304" pitchFamily="18" charset="0"/>
              </a:rPr>
              <a:t>di ricerca </a:t>
            </a:r>
            <a:r>
              <a:rPr lang="it-IT" sz="2400" dirty="0" smtClean="0">
                <a:latin typeface="Times New Roman" panose="02020603050405020304" pitchFamily="18" charset="0"/>
                <a:cs typeface="Times New Roman" panose="02020603050405020304" pitchFamily="18" charset="0"/>
              </a:rPr>
              <a:t>riceve </a:t>
            </a:r>
            <a:r>
              <a:rPr lang="it-IT" sz="2400" dirty="0">
                <a:latin typeface="Times New Roman" panose="02020603050405020304" pitchFamily="18" charset="0"/>
                <a:cs typeface="Times New Roman" panose="02020603050405020304" pitchFamily="18" charset="0"/>
              </a:rPr>
              <a:t>un apporto dall’intero sistema disciplinare (</a:t>
            </a:r>
            <a:r>
              <a:rPr lang="it-IT" sz="2400" dirty="0" smtClean="0">
                <a:latin typeface="Times New Roman" panose="02020603050405020304" pitchFamily="18" charset="0"/>
                <a:cs typeface="Times New Roman" panose="02020603050405020304" pitchFamily="18" charset="0"/>
              </a:rPr>
              <a:t>mono-meta-</a:t>
            </a:r>
            <a:r>
              <a:rPr lang="it-IT" sz="2400" dirty="0" err="1" smtClean="0">
                <a:latin typeface="Times New Roman" panose="02020603050405020304" pitchFamily="18" charset="0"/>
                <a:cs typeface="Times New Roman" panose="02020603050405020304" pitchFamily="18" charset="0"/>
              </a:rPr>
              <a:t>fantadisciplinare</a:t>
            </a:r>
            <a:r>
              <a:rPr lang="it-IT" sz="2400" dirty="0" smtClean="0">
                <a:latin typeface="Times New Roman" panose="02020603050405020304" pitchFamily="18" charset="0"/>
                <a:cs typeface="Times New Roman" panose="02020603050405020304" pitchFamily="18" charset="0"/>
              </a:rPr>
              <a:t>). Le discipline sono destrutturate rispetto alla loro usuale organizzazione e vengono ricostruite secondo nuove configurazioni.</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915099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2192000" cy="6863417"/>
          </a:xfrm>
          <a:prstGeom prst="rect">
            <a:avLst/>
          </a:prstGeom>
        </p:spPr>
        <p:txBody>
          <a:bodyPr wrap="square">
            <a:spAutoFit/>
          </a:bodyPr>
          <a:lstStyle/>
          <a:p>
            <a:pPr algn="ctr"/>
            <a:r>
              <a:rPr lang="it-IT" sz="2800" b="1" dirty="0" smtClean="0">
                <a:solidFill>
                  <a:srgbClr val="FF0000"/>
                </a:solidFill>
                <a:latin typeface="Times New Roman" panose="02020603050405020304" pitchFamily="18" charset="0"/>
                <a:cs typeface="Times New Roman" panose="02020603050405020304" pitchFamily="18" charset="0"/>
              </a:rPr>
              <a:t>Esempi di competenze multi-, inter- e transdisciplinari nell’Educazione civica </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A cura di </a:t>
            </a:r>
            <a:r>
              <a:rPr lang="it-IT" sz="1200" i="1" dirty="0" err="1" smtClean="0">
                <a:latin typeface="Times New Roman" panose="02020603050405020304" pitchFamily="18" charset="0"/>
                <a:cs typeface="Times New Roman" panose="02020603050405020304" pitchFamily="18" charset="0"/>
              </a:rPr>
              <a:t>E.Barbuto</a:t>
            </a:r>
            <a:r>
              <a:rPr lang="it-IT" sz="1200" i="1" dirty="0" smtClean="0">
                <a:latin typeface="Times New Roman" panose="02020603050405020304" pitchFamily="18" charset="0"/>
                <a:cs typeface="Times New Roman" panose="02020603050405020304" pitchFamily="18" charset="0"/>
              </a:rPr>
              <a:t>.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2020, </a:t>
            </a:r>
            <a:r>
              <a:rPr lang="it-IT" sz="1200" i="1" dirty="0" smtClean="0">
                <a:latin typeface="Times New Roman" panose="02020603050405020304" pitchFamily="18" charset="0"/>
                <a:cs typeface="Times New Roman" panose="02020603050405020304" pitchFamily="18" charset="0"/>
              </a:rPr>
              <a:t>p.98,100-102)</a:t>
            </a:r>
            <a:endParaRPr lang="it-IT" sz="1200" i="1" dirty="0">
              <a:latin typeface="Times New Roman" panose="02020603050405020304" pitchFamily="18" charset="0"/>
              <a:cs typeface="Times New Roman" panose="02020603050405020304" pitchFamily="18" charset="0"/>
            </a:endParaRPr>
          </a:p>
          <a:p>
            <a:pPr algn="just"/>
            <a:endParaRPr lang="it-IT" sz="1600" i="1" dirty="0" smtClean="0">
              <a:latin typeface="Times New Roman" panose="02020603050405020304" pitchFamily="18" charset="0"/>
              <a:cs typeface="Times New Roman" panose="02020603050405020304" pitchFamily="18" charset="0"/>
            </a:endParaRPr>
          </a:p>
          <a:p>
            <a:pPr algn="just"/>
            <a:r>
              <a:rPr lang="it-IT" sz="2400" i="1" dirty="0">
                <a:latin typeface="Times New Roman" panose="02020603050405020304" pitchFamily="18" charset="0"/>
                <a:cs typeface="Times New Roman" panose="02020603050405020304" pitchFamily="18" charset="0"/>
              </a:rPr>
              <a:t>«L’insegnamento dell’Educazione civica apre le porte ad una didattica trasversale che </a:t>
            </a:r>
            <a:r>
              <a:rPr lang="it-IT" sz="2400" i="1" dirty="0" smtClean="0">
                <a:latin typeface="Times New Roman" panose="02020603050405020304" pitchFamily="18" charset="0"/>
                <a:cs typeface="Times New Roman" panose="02020603050405020304" pitchFamily="18" charset="0"/>
              </a:rPr>
              <a:t>raccolga </a:t>
            </a:r>
            <a:r>
              <a:rPr lang="it-IT" sz="2400" i="1" dirty="0">
                <a:latin typeface="Times New Roman" panose="02020603050405020304" pitchFamily="18" charset="0"/>
                <a:cs typeface="Times New Roman" panose="02020603050405020304" pitchFamily="18" charset="0"/>
              </a:rPr>
              <a:t>conoscenze e abilità da più discipline e sia in grado di fonderle in modo </a:t>
            </a:r>
            <a:r>
              <a:rPr lang="it-IT" sz="2400" i="1" dirty="0" smtClean="0">
                <a:latin typeface="Times New Roman" panose="02020603050405020304" pitchFamily="18" charset="0"/>
                <a:cs typeface="Times New Roman" panose="02020603050405020304" pitchFamily="18" charset="0"/>
              </a:rPr>
              <a:t>coerente». </a:t>
            </a:r>
            <a:r>
              <a:rPr lang="it-IT" sz="2400" dirty="0" smtClean="0">
                <a:latin typeface="Times New Roman" panose="02020603050405020304" pitchFamily="18" charset="0"/>
                <a:cs typeface="Times New Roman" panose="02020603050405020304" pitchFamily="18" charset="0"/>
              </a:rPr>
              <a:t>(E. Barbuto)</a:t>
            </a:r>
            <a:endParaRPr lang="it-IT" sz="1600" dirty="0">
              <a:latin typeface="Times New Roman" panose="02020603050405020304" pitchFamily="18" charset="0"/>
              <a:cs typeface="Times New Roman" panose="02020603050405020304" pitchFamily="18" charset="0"/>
            </a:endParaRPr>
          </a:p>
          <a:p>
            <a:pPr algn="just"/>
            <a:endParaRPr lang="it-IT" sz="2400" i="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it-IT" sz="2400" b="1" dirty="0" smtClean="0">
                <a:solidFill>
                  <a:srgbClr val="002060"/>
                </a:solidFill>
                <a:latin typeface="Times New Roman" panose="02020603050405020304" pitchFamily="18" charset="0"/>
                <a:cs typeface="Times New Roman" panose="02020603050405020304" pitchFamily="18" charset="0"/>
              </a:rPr>
              <a:t>Multidisciplinarità</a:t>
            </a:r>
            <a:r>
              <a:rPr lang="it-IT" sz="2400" dirty="0" smtClean="0">
                <a:latin typeface="Times New Roman" panose="02020603050405020304" pitchFamily="18" charset="0"/>
                <a:cs typeface="Times New Roman" panose="02020603050405020304" pitchFamily="18" charset="0"/>
              </a:rPr>
              <a:t>: nell’ambito della tematica dell’Unione Europea (nucleo concettuale Costituzione) si può inquadrare anche l’argomento da un punto di vista storico e geografico (coinvolgendo anche queste due discipline).</a:t>
            </a:r>
          </a:p>
          <a:p>
            <a:pPr algn="just"/>
            <a:endParaRPr lang="it-IT" sz="24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it-IT" sz="2400" b="1" dirty="0" smtClean="0">
                <a:solidFill>
                  <a:srgbClr val="008000"/>
                </a:solidFill>
                <a:latin typeface="Times New Roman" panose="02020603050405020304" pitchFamily="18" charset="0"/>
                <a:cs typeface="Times New Roman" panose="02020603050405020304" pitchFamily="18" charset="0"/>
              </a:rPr>
              <a:t>Interdisciplinarità</a:t>
            </a:r>
            <a:r>
              <a:rPr lang="it-IT" sz="2400" dirty="0" smtClean="0">
                <a:latin typeface="Times New Roman" panose="02020603050405020304" pitchFamily="18" charset="0"/>
                <a:cs typeface="Times New Roman" panose="02020603050405020304" pitchFamily="18" charset="0"/>
              </a:rPr>
              <a:t>: il tema del disagio giovanile (nucleo concettuale Sviluppo  sostenibile) può riguardare la Letteratura, le Scienze naturali, la Religione, le Scienze motorie e sportive, le Scienze giuridiche ed economiche e le Scienze umane.</a:t>
            </a:r>
          </a:p>
          <a:p>
            <a:pPr algn="just"/>
            <a:endParaRPr lang="it-IT" sz="24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it-IT" sz="2400" b="1" dirty="0" err="1" smtClean="0">
                <a:solidFill>
                  <a:srgbClr val="D60093"/>
                </a:solidFill>
                <a:latin typeface="Times New Roman" panose="02020603050405020304" pitchFamily="18" charset="0"/>
                <a:cs typeface="Times New Roman" panose="02020603050405020304" pitchFamily="18" charset="0"/>
              </a:rPr>
              <a:t>Transdisciplinarità</a:t>
            </a:r>
            <a:r>
              <a:rPr lang="it-IT" sz="2400" dirty="0" smtClean="0">
                <a:latin typeface="Times New Roman" panose="02020603050405020304" pitchFamily="18" charset="0"/>
                <a:cs typeface="Times New Roman" panose="02020603050405020304" pitchFamily="18" charset="0"/>
              </a:rPr>
              <a:t>: l’insegnamento trasversale dell’Educazione civica potrebbe essere intesa come </a:t>
            </a:r>
            <a:r>
              <a:rPr lang="it-IT" sz="2400" i="1" dirty="0" smtClean="0">
                <a:latin typeface="Times New Roman" panose="02020603050405020304" pitchFamily="18" charset="0"/>
                <a:cs typeface="Times New Roman" panose="02020603050405020304" pitchFamily="18" charset="0"/>
              </a:rPr>
              <a:t>«una nuova disciplina che destruttura parzialmente </a:t>
            </a:r>
            <a:r>
              <a:rPr lang="it-IT" sz="2400" i="1" dirty="0" err="1" smtClean="0">
                <a:latin typeface="Times New Roman" panose="02020603050405020304" pitchFamily="18" charset="0"/>
                <a:cs typeface="Times New Roman" panose="02020603050405020304" pitchFamily="18" charset="0"/>
              </a:rPr>
              <a:t>saperi</a:t>
            </a:r>
            <a:r>
              <a:rPr lang="it-IT" sz="2400" i="1" dirty="0" smtClean="0">
                <a:latin typeface="Times New Roman" panose="02020603050405020304" pitchFamily="18" charset="0"/>
                <a:cs typeface="Times New Roman" panose="02020603050405020304" pitchFamily="18" charset="0"/>
              </a:rPr>
              <a:t> di altre discipline anche molto distanti tra loro, e cerca di osservarli sotto una nuova prospettiva che può essere quella dell’</a:t>
            </a:r>
            <a:r>
              <a:rPr lang="it-IT" sz="2400" b="1" i="1" dirty="0" smtClean="0">
                <a:latin typeface="Times New Roman" panose="02020603050405020304" pitchFamily="18" charset="0"/>
                <a:cs typeface="Times New Roman" panose="02020603050405020304" pitchFamily="18" charset="0"/>
              </a:rPr>
              <a:t>uomo e della dignità</a:t>
            </a:r>
            <a:r>
              <a:rPr lang="it-IT" sz="2400" i="1" dirty="0" smtClean="0">
                <a:latin typeface="Times New Roman" panose="02020603050405020304" pitchFamily="18" charset="0"/>
                <a:cs typeface="Times New Roman" panose="02020603050405020304" pitchFamily="18" charset="0"/>
              </a:rPr>
              <a:t>, analizzata da un punto di vista giuridico, scientifico e tecnologico» </a:t>
            </a:r>
            <a:r>
              <a:rPr lang="it-IT" sz="2400" dirty="0">
                <a:latin typeface="Times New Roman" panose="02020603050405020304" pitchFamily="18" charset="0"/>
                <a:cs typeface="Times New Roman" panose="02020603050405020304" pitchFamily="18" charset="0"/>
              </a:rPr>
              <a:t>(E. Barbuto</a:t>
            </a:r>
            <a:r>
              <a:rPr lang="it-IT" sz="2400" dirty="0" smtClean="0">
                <a:latin typeface="Times New Roman" panose="02020603050405020304" pitchFamily="18" charset="0"/>
                <a:cs typeface="Times New Roman" panose="02020603050405020304" pitchFamily="18" charset="0"/>
              </a:rPr>
              <a:t>).</a:t>
            </a:r>
            <a:endParaRPr lang="it-IT"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3352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7640" y="135880"/>
            <a:ext cx="11795760" cy="4832092"/>
          </a:xfrm>
          <a:prstGeom prst="rect">
            <a:avLst/>
          </a:prstGeom>
        </p:spPr>
        <p:txBody>
          <a:bodyPr wrap="square">
            <a:spAutoFit/>
          </a:bodyPr>
          <a:lstStyle/>
          <a:p>
            <a:pPr algn="ctr"/>
            <a:r>
              <a:rPr lang="it-IT" sz="3200" b="1" dirty="0" err="1" smtClean="0">
                <a:solidFill>
                  <a:srgbClr val="FF0000"/>
                </a:solidFill>
                <a:latin typeface="Times New Roman" panose="02020603050405020304" pitchFamily="18" charset="0"/>
                <a:cs typeface="Times New Roman" panose="02020603050405020304" pitchFamily="18" charset="0"/>
              </a:rPr>
              <a:t>Transdisciplinarità</a:t>
            </a:r>
            <a:r>
              <a:rPr lang="it-IT" sz="3200" b="1" dirty="0" smtClean="0">
                <a:solidFill>
                  <a:srgbClr val="FF0000"/>
                </a:solidFill>
                <a:latin typeface="Times New Roman" panose="02020603050405020304" pitchFamily="18" charset="0"/>
                <a:cs typeface="Times New Roman" panose="02020603050405020304" pitchFamily="18" charset="0"/>
              </a:rPr>
              <a:t> </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a:t>
            </a:r>
            <a:r>
              <a:rPr lang="it-IT" sz="1200" i="1" dirty="0" err="1">
                <a:latin typeface="Times New Roman" panose="02020603050405020304" pitchFamily="18" charset="0"/>
                <a:cs typeface="Times New Roman" panose="02020603050405020304" pitchFamily="18" charset="0"/>
              </a:rPr>
              <a:t>E.Barbuto</a:t>
            </a:r>
            <a:r>
              <a:rPr lang="it-IT" sz="1200" i="1" dirty="0">
                <a:latin typeface="Times New Roman" panose="02020603050405020304" pitchFamily="18" charset="0"/>
                <a:cs typeface="Times New Roman" panose="02020603050405020304" pitchFamily="18" charset="0"/>
              </a:rPr>
              <a:t>.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 102-107)</a:t>
            </a:r>
            <a:endParaRPr lang="it-IT" sz="1200" i="1" dirty="0">
              <a:latin typeface="Times New Roman" panose="02020603050405020304" pitchFamily="18" charset="0"/>
              <a:cs typeface="Times New Roman" panose="02020603050405020304" pitchFamily="18" charset="0"/>
            </a:endParaRPr>
          </a:p>
          <a:p>
            <a:pPr algn="just"/>
            <a:endParaRPr lang="it-IT" sz="2400" i="1"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400" dirty="0" smtClean="0">
                <a:latin typeface="Times New Roman" panose="02020603050405020304" pitchFamily="18" charset="0"/>
                <a:cs typeface="Times New Roman" panose="02020603050405020304" pitchFamily="18" charset="0"/>
              </a:rPr>
              <a:t>La </a:t>
            </a:r>
            <a:r>
              <a:rPr lang="it-IT" sz="2400" dirty="0" err="1" smtClean="0">
                <a:latin typeface="Times New Roman" panose="02020603050405020304" pitchFamily="18" charset="0"/>
                <a:cs typeface="Times New Roman" panose="02020603050405020304" pitchFamily="18" charset="0"/>
              </a:rPr>
              <a:t>transdisciplinarità</a:t>
            </a:r>
            <a:r>
              <a:rPr lang="it-IT" sz="2400" dirty="0" smtClean="0">
                <a:latin typeface="Times New Roman" panose="02020603050405020304" pitchFamily="18" charset="0"/>
                <a:cs typeface="Times New Roman" panose="02020603050405020304" pitchFamily="18" charset="0"/>
              </a:rPr>
              <a:t> è stata introdotta da </a:t>
            </a:r>
            <a:r>
              <a:rPr lang="it-IT" sz="2400" dirty="0" err="1" smtClean="0">
                <a:latin typeface="Times New Roman" panose="02020603050405020304" pitchFamily="18" charset="0"/>
                <a:cs typeface="Times New Roman" panose="02020603050405020304" pitchFamily="18" charset="0"/>
              </a:rPr>
              <a:t>Piaget</a:t>
            </a:r>
            <a:r>
              <a:rPr lang="it-IT" sz="2400" dirty="0" smtClean="0">
                <a:latin typeface="Times New Roman" panose="02020603050405020304" pitchFamily="18" charset="0"/>
                <a:cs typeface="Times New Roman" panose="02020603050405020304" pitchFamily="18" charset="0"/>
              </a:rPr>
              <a:t> nel 1970.</a:t>
            </a:r>
          </a:p>
          <a:p>
            <a:pPr marL="342900" indent="-342900">
              <a:buFont typeface="Wingdings" panose="05000000000000000000" pitchFamily="2" charset="2"/>
              <a:buChar char="Ø"/>
            </a:pPr>
            <a:endParaRPr lang="it-IT" sz="2400"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Ø"/>
            </a:pPr>
            <a:r>
              <a:rPr lang="it-IT" sz="2400" dirty="0" err="1" smtClean="0">
                <a:latin typeface="Times New Roman" panose="02020603050405020304" pitchFamily="18" charset="0"/>
                <a:cs typeface="Times New Roman" panose="02020603050405020304" pitchFamily="18" charset="0"/>
              </a:rPr>
              <a:t>Basarab</a:t>
            </a:r>
            <a:r>
              <a:rPr lang="it-IT" sz="2400" dirty="0" smtClean="0">
                <a:latin typeface="Times New Roman" panose="02020603050405020304" pitchFamily="18" charset="0"/>
                <a:cs typeface="Times New Roman" panose="02020603050405020304" pitchFamily="18" charset="0"/>
              </a:rPr>
              <a:t> </a:t>
            </a:r>
            <a:r>
              <a:rPr lang="it-IT" sz="2400" dirty="0" err="1" smtClean="0">
                <a:latin typeface="Times New Roman" panose="02020603050405020304" pitchFamily="18" charset="0"/>
                <a:cs typeface="Times New Roman" panose="02020603050405020304" pitchFamily="18" charset="0"/>
              </a:rPr>
              <a:t>Nicolescu</a:t>
            </a:r>
            <a:r>
              <a:rPr lang="it-IT" sz="2400" dirty="0" smtClean="0">
                <a:latin typeface="Times New Roman" panose="02020603050405020304" pitchFamily="18" charset="0"/>
                <a:cs typeface="Times New Roman" panose="02020603050405020304" pitchFamily="18" charset="0"/>
              </a:rPr>
              <a:t>, Edgar </a:t>
            </a:r>
            <a:r>
              <a:rPr lang="it-IT" sz="2400" dirty="0" err="1" smtClean="0">
                <a:latin typeface="Times New Roman" panose="02020603050405020304" pitchFamily="18" charset="0"/>
                <a:cs typeface="Times New Roman" panose="02020603050405020304" pitchFamily="18" charset="0"/>
              </a:rPr>
              <a:t>Morin</a:t>
            </a:r>
            <a:r>
              <a:rPr lang="it-IT" sz="2400" dirty="0" smtClean="0">
                <a:latin typeface="Times New Roman" panose="02020603050405020304" pitchFamily="18" charset="0"/>
                <a:cs typeface="Times New Roman" panose="02020603050405020304" pitchFamily="18" charset="0"/>
              </a:rPr>
              <a:t> e Lima De </a:t>
            </a:r>
            <a:r>
              <a:rPr lang="it-IT" sz="2400" dirty="0" err="1" smtClean="0">
                <a:latin typeface="Times New Roman" panose="02020603050405020304" pitchFamily="18" charset="0"/>
                <a:cs typeface="Times New Roman" panose="02020603050405020304" pitchFamily="18" charset="0"/>
              </a:rPr>
              <a:t>Freitas</a:t>
            </a:r>
            <a:r>
              <a:rPr lang="it-IT" sz="2400" dirty="0" smtClean="0">
                <a:latin typeface="Times New Roman" panose="02020603050405020304" pitchFamily="18" charset="0"/>
                <a:cs typeface="Times New Roman" panose="02020603050405020304" pitchFamily="18" charset="0"/>
              </a:rPr>
              <a:t> nel 1994 redigono la </a:t>
            </a:r>
            <a:r>
              <a:rPr lang="it-IT" sz="2400" b="1" i="1" dirty="0" smtClean="0">
                <a:latin typeface="Times New Roman" panose="02020603050405020304" pitchFamily="18" charset="0"/>
                <a:cs typeface="Times New Roman" panose="02020603050405020304" pitchFamily="18" charset="0"/>
              </a:rPr>
              <a:t>«Carta della </a:t>
            </a:r>
            <a:r>
              <a:rPr lang="it-IT" sz="2400" b="1" i="1" dirty="0" err="1" smtClean="0">
                <a:latin typeface="Times New Roman" panose="02020603050405020304" pitchFamily="18" charset="0"/>
                <a:cs typeface="Times New Roman" panose="02020603050405020304" pitchFamily="18" charset="0"/>
              </a:rPr>
              <a:t>transdisciplinarità</a:t>
            </a:r>
            <a:r>
              <a:rPr lang="it-IT" sz="2400" b="1" i="1" dirty="0" smtClean="0">
                <a:latin typeface="Times New Roman" panose="02020603050405020304" pitchFamily="18" charset="0"/>
                <a:cs typeface="Times New Roman" panose="02020603050405020304" pitchFamily="18" charset="0"/>
              </a:rPr>
              <a:t>»</a:t>
            </a:r>
            <a:r>
              <a:rPr lang="it-IT" sz="2400" b="1"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composta da 15 </a:t>
            </a:r>
            <a:r>
              <a:rPr lang="it-IT" sz="2400" dirty="0">
                <a:latin typeface="Times New Roman" panose="02020603050405020304" pitchFamily="18" charset="0"/>
                <a:cs typeface="Times New Roman" panose="02020603050405020304" pitchFamily="18" charset="0"/>
              </a:rPr>
              <a:t>articoli </a:t>
            </a:r>
            <a:r>
              <a:rPr lang="it-IT" sz="1200" i="1" dirty="0">
                <a:latin typeface="Times New Roman" panose="02020603050405020304" pitchFamily="18" charset="0"/>
                <a:cs typeface="Times New Roman" panose="02020603050405020304" pitchFamily="18" charset="0"/>
              </a:rPr>
              <a:t>(https://</a:t>
            </a:r>
            <a:r>
              <a:rPr lang="it-IT" sz="1200" i="1" dirty="0" smtClean="0">
                <a:latin typeface="Times New Roman" panose="02020603050405020304" pitchFamily="18" charset="0"/>
                <a:cs typeface="Times New Roman" panose="02020603050405020304" pitchFamily="18" charset="0"/>
              </a:rPr>
              <a:t>disf.org/carta-transdisciplinarieta)</a:t>
            </a:r>
          </a:p>
          <a:p>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   </a:t>
            </a:r>
            <a:r>
              <a:rPr lang="it-IT" sz="2400" i="1" dirty="0" smtClean="0">
                <a:latin typeface="Times New Roman" panose="02020603050405020304" pitchFamily="18" charset="0"/>
                <a:cs typeface="Times New Roman" panose="02020603050405020304" pitchFamily="18" charset="0"/>
              </a:rPr>
              <a:t>Art. 3: «</a:t>
            </a:r>
            <a:r>
              <a:rPr lang="it-IT" sz="2400" i="1" dirty="0">
                <a:latin typeface="Times New Roman" panose="02020603050405020304" pitchFamily="18" charset="0"/>
                <a:cs typeface="Times New Roman" panose="02020603050405020304" pitchFamily="18" charset="0"/>
              </a:rPr>
              <a:t>La </a:t>
            </a:r>
            <a:r>
              <a:rPr lang="it-IT" sz="2400" i="1" dirty="0" err="1">
                <a:latin typeface="Times New Roman" panose="02020603050405020304" pitchFamily="18" charset="0"/>
                <a:cs typeface="Times New Roman" panose="02020603050405020304" pitchFamily="18" charset="0"/>
              </a:rPr>
              <a:t>transdisciplinarità</a:t>
            </a:r>
            <a:r>
              <a:rPr lang="it-IT" sz="2400" i="1" dirty="0">
                <a:latin typeface="Times New Roman" panose="02020603050405020304" pitchFamily="18" charset="0"/>
                <a:cs typeface="Times New Roman" panose="02020603050405020304" pitchFamily="18" charset="0"/>
              </a:rPr>
              <a:t> è </a:t>
            </a:r>
            <a:r>
              <a:rPr lang="it-IT" sz="2400" i="1" u="sng" dirty="0">
                <a:latin typeface="Times New Roman" panose="02020603050405020304" pitchFamily="18" charset="0"/>
                <a:cs typeface="Times New Roman" panose="02020603050405020304" pitchFamily="18" charset="0"/>
              </a:rPr>
              <a:t>complementare all'approccio disciplinare</a:t>
            </a:r>
            <a:r>
              <a:rPr lang="it-IT" sz="2400" i="1" dirty="0">
                <a:latin typeface="Times New Roman" panose="02020603050405020304" pitchFamily="18" charset="0"/>
                <a:cs typeface="Times New Roman" panose="02020603050405020304" pitchFamily="18" charset="0"/>
              </a:rPr>
              <a:t>; essa fa emergere dal confronto delle discipline l'esistenza di nuovi dati, che fanno giunzione o snodo fra le discipline stesse; essa </a:t>
            </a:r>
            <a:r>
              <a:rPr lang="it-IT" sz="2400" i="1" u="sng" dirty="0">
                <a:latin typeface="Times New Roman" panose="02020603050405020304" pitchFamily="18" charset="0"/>
                <a:cs typeface="Times New Roman" panose="02020603050405020304" pitchFamily="18" charset="0"/>
              </a:rPr>
              <a:t>ci offre una nuova visione della Natura e della Realtà</a:t>
            </a:r>
            <a:r>
              <a:rPr lang="it-IT" sz="2400" i="1" dirty="0">
                <a:latin typeface="Times New Roman" panose="02020603050405020304" pitchFamily="18" charset="0"/>
                <a:cs typeface="Times New Roman" panose="02020603050405020304" pitchFamily="18" charset="0"/>
              </a:rPr>
              <a:t>. La </a:t>
            </a:r>
            <a:r>
              <a:rPr lang="it-IT" sz="2400" i="1" dirty="0" err="1">
                <a:latin typeface="Times New Roman" panose="02020603050405020304" pitchFamily="18" charset="0"/>
                <a:cs typeface="Times New Roman" panose="02020603050405020304" pitchFamily="18" charset="0"/>
              </a:rPr>
              <a:t>transdisciplinarità</a:t>
            </a:r>
            <a:r>
              <a:rPr lang="it-IT" sz="2400" i="1" dirty="0">
                <a:latin typeface="Times New Roman" panose="02020603050405020304" pitchFamily="18" charset="0"/>
                <a:cs typeface="Times New Roman" panose="02020603050405020304" pitchFamily="18" charset="0"/>
              </a:rPr>
              <a:t> </a:t>
            </a:r>
            <a:r>
              <a:rPr lang="it-IT" sz="2400" i="1" u="sng" dirty="0">
                <a:latin typeface="Times New Roman" panose="02020603050405020304" pitchFamily="18" charset="0"/>
                <a:cs typeface="Times New Roman" panose="02020603050405020304" pitchFamily="18" charset="0"/>
              </a:rPr>
              <a:t>non cerca il dominio fra più discipline, ma l'apertura delle discipline a ciò che le accomuna e a ciò che le </a:t>
            </a:r>
            <a:r>
              <a:rPr lang="it-IT" sz="2400" i="1" u="sng" dirty="0" smtClean="0">
                <a:latin typeface="Times New Roman" panose="02020603050405020304" pitchFamily="18" charset="0"/>
                <a:cs typeface="Times New Roman" panose="02020603050405020304" pitchFamily="18" charset="0"/>
              </a:rPr>
              <a:t>supera</a:t>
            </a:r>
            <a:r>
              <a:rPr lang="it-IT" sz="2400" i="1" dirty="0" smtClean="0">
                <a:latin typeface="Times New Roman" panose="02020603050405020304" pitchFamily="18" charset="0"/>
                <a:cs typeface="Times New Roman" panose="02020603050405020304" pitchFamily="18" charset="0"/>
              </a:rPr>
              <a:t>».</a:t>
            </a:r>
          </a:p>
          <a:p>
            <a:endParaRPr lang="it-IT" sz="2400" i="1" dirty="0">
              <a:latin typeface="Times New Roman" panose="02020603050405020304" pitchFamily="18" charset="0"/>
              <a:cs typeface="Times New Roman" panose="02020603050405020304" pitchFamily="18" charset="0"/>
            </a:endParaRPr>
          </a:p>
        </p:txBody>
      </p:sp>
      <p:pic>
        <p:nvPicPr>
          <p:cNvPr id="2050" name="Picture 2" descr="Interdisciplinarità e transdisciplinarità"/>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3437" y="4684542"/>
            <a:ext cx="3440283" cy="185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702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7640" y="135880"/>
            <a:ext cx="11795760" cy="5509200"/>
          </a:xfrm>
          <a:prstGeom prst="rect">
            <a:avLst/>
          </a:prstGeom>
        </p:spPr>
        <p:txBody>
          <a:bodyPr wrap="square">
            <a:spAutoFit/>
          </a:bodyPr>
          <a:lstStyle/>
          <a:p>
            <a:pPr algn="ctr"/>
            <a:r>
              <a:rPr lang="it-IT" sz="3200" b="1" dirty="0" err="1" smtClean="0">
                <a:solidFill>
                  <a:srgbClr val="FF0000"/>
                </a:solidFill>
                <a:latin typeface="Times New Roman" panose="02020603050405020304" pitchFamily="18" charset="0"/>
                <a:cs typeface="Times New Roman" panose="02020603050405020304" pitchFamily="18" charset="0"/>
              </a:rPr>
              <a:t>Transdisciplinarità</a:t>
            </a:r>
            <a:r>
              <a:rPr lang="it-IT" sz="3200" b="1" dirty="0" smtClean="0">
                <a:solidFill>
                  <a:srgbClr val="FF0000"/>
                </a:solidFill>
                <a:latin typeface="Times New Roman" panose="02020603050405020304" pitchFamily="18" charset="0"/>
                <a:cs typeface="Times New Roman" panose="02020603050405020304" pitchFamily="18" charset="0"/>
              </a:rPr>
              <a:t> e complessità</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a:t>
            </a:r>
            <a:r>
              <a:rPr lang="it-IT" sz="1200" i="1" dirty="0" err="1">
                <a:latin typeface="Times New Roman" panose="02020603050405020304" pitchFamily="18" charset="0"/>
                <a:cs typeface="Times New Roman" panose="02020603050405020304" pitchFamily="18" charset="0"/>
              </a:rPr>
              <a:t>E.Barbuto</a:t>
            </a:r>
            <a:r>
              <a:rPr lang="it-IT" sz="1200" i="1" dirty="0">
                <a:latin typeface="Times New Roman" panose="02020603050405020304" pitchFamily="18" charset="0"/>
                <a:cs typeface="Times New Roman" panose="02020603050405020304" pitchFamily="18" charset="0"/>
              </a:rPr>
              <a:t>.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 102-107)</a:t>
            </a:r>
            <a:endParaRPr lang="it-IT" sz="1200" i="1" dirty="0">
              <a:latin typeface="Times New Roman" panose="02020603050405020304" pitchFamily="18" charset="0"/>
              <a:cs typeface="Times New Roman" panose="02020603050405020304" pitchFamily="18" charset="0"/>
            </a:endParaRPr>
          </a:p>
          <a:p>
            <a:pPr algn="just"/>
            <a:endParaRPr lang="it-IT" sz="2400" i="1" dirty="0" smtClean="0">
              <a:latin typeface="Times New Roman" panose="02020603050405020304" pitchFamily="18" charset="0"/>
              <a:cs typeface="Times New Roman" panose="02020603050405020304" pitchFamily="18" charset="0"/>
            </a:endParaRPr>
          </a:p>
          <a:p>
            <a:pPr algn="just"/>
            <a:r>
              <a:rPr lang="it-IT" sz="2400" dirty="0">
                <a:latin typeface="Times New Roman" panose="02020603050405020304" pitchFamily="18" charset="0"/>
                <a:cs typeface="Times New Roman" panose="02020603050405020304" pitchFamily="18" charset="0"/>
              </a:rPr>
              <a:t>Edgar </a:t>
            </a:r>
            <a:r>
              <a:rPr lang="it-IT" sz="2400" dirty="0" err="1">
                <a:latin typeface="Times New Roman" panose="02020603050405020304" pitchFamily="18" charset="0"/>
                <a:cs typeface="Times New Roman" panose="02020603050405020304" pitchFamily="18" charset="0"/>
              </a:rPr>
              <a:t>Morin</a:t>
            </a:r>
            <a:r>
              <a:rPr lang="it-IT" sz="2400" dirty="0">
                <a:latin typeface="Times New Roman" panose="02020603050405020304" pitchFamily="18" charset="0"/>
                <a:cs typeface="Times New Roman" panose="02020603050405020304" pitchFamily="18" charset="0"/>
              </a:rPr>
              <a:t> nella «Sfida alla complessità» (2011) afferma che </a:t>
            </a:r>
            <a:r>
              <a:rPr lang="it-IT" sz="2400" i="1" dirty="0">
                <a:latin typeface="Times New Roman" panose="02020603050405020304" pitchFamily="18" charset="0"/>
                <a:cs typeface="Times New Roman" panose="02020603050405020304" pitchFamily="18" charset="0"/>
              </a:rPr>
              <a:t>«l’incapacità di trattare la complessità è un risultato del nostro sistema educativo»</a:t>
            </a:r>
            <a:r>
              <a:rPr lang="it-IT" sz="2400" dirty="0">
                <a:latin typeface="Times New Roman" panose="02020603050405020304" pitchFamily="18" charset="0"/>
                <a:cs typeface="Times New Roman" panose="02020603050405020304" pitchFamily="18" charset="0"/>
              </a:rPr>
              <a:t>. Esso si basa su quattro </a:t>
            </a:r>
            <a:r>
              <a:rPr lang="it-IT" sz="2400" i="1" dirty="0">
                <a:latin typeface="Times New Roman" panose="02020603050405020304" pitchFamily="18" charset="0"/>
                <a:cs typeface="Times New Roman" panose="02020603050405020304" pitchFamily="18" charset="0"/>
              </a:rPr>
              <a:t>«pilastri della certezza» («ordine», «separabilità», «riduzione», «logica induttiva-deduttiva»). </a:t>
            </a:r>
            <a:r>
              <a:rPr lang="it-IT" sz="2400" dirty="0">
                <a:latin typeface="Times New Roman" panose="02020603050405020304" pitchFamily="18" charset="0"/>
                <a:cs typeface="Times New Roman" panose="02020603050405020304" pitchFamily="18" charset="0"/>
              </a:rPr>
              <a:t>Invece</a:t>
            </a:r>
            <a:r>
              <a:rPr lang="it-IT" sz="2400" i="1" dirty="0">
                <a:latin typeface="Times New Roman" panose="02020603050405020304" pitchFamily="18" charset="0"/>
                <a:cs typeface="Times New Roman" panose="02020603050405020304" pitchFamily="18" charset="0"/>
              </a:rPr>
              <a:t> «tutto è complesso, la realtà </a:t>
            </a:r>
            <a:r>
              <a:rPr lang="it-IT" sz="2400" i="1" dirty="0" smtClean="0">
                <a:latin typeface="Times New Roman" panose="02020603050405020304" pitchFamily="18" charset="0"/>
                <a:cs typeface="Times New Roman" panose="02020603050405020304" pitchFamily="18" charset="0"/>
              </a:rPr>
              <a:t>fisica</a:t>
            </a:r>
            <a:r>
              <a:rPr lang="it-IT" sz="2400" i="1" dirty="0">
                <a:latin typeface="Times New Roman" panose="02020603050405020304" pitchFamily="18" charset="0"/>
                <a:cs typeface="Times New Roman" panose="02020603050405020304" pitchFamily="18" charset="0"/>
              </a:rPr>
              <a:t>, la logica, la vita, l’essere umano, la società, la biosfera, l’era planetaria.» </a:t>
            </a:r>
            <a:r>
              <a:rPr lang="it-IT" sz="1200" i="1" dirty="0">
                <a:latin typeface="Times New Roman" panose="02020603050405020304" pitchFamily="18" charset="0"/>
                <a:cs typeface="Times New Roman" panose="02020603050405020304" pitchFamily="18" charset="0"/>
              </a:rPr>
              <a:t>(https://docplayer.it/63516969-I-pilastri-di-certezza-edgar-morin-la-sfida-della-complessita.html)</a:t>
            </a:r>
            <a:endParaRPr lang="it-IT" sz="1200" b="1" i="1" dirty="0">
              <a:solidFill>
                <a:srgbClr val="000000"/>
              </a:solidFill>
              <a:latin typeface="Times New Roman" panose="02020603050405020304" pitchFamily="18" charset="0"/>
              <a:cs typeface="Times New Roman" panose="02020603050405020304" pitchFamily="18" charset="0"/>
            </a:endParaRPr>
          </a:p>
          <a:p>
            <a:pPr algn="just"/>
            <a:endParaRPr lang="it-IT" sz="24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L’Educazione civica rappresenta </a:t>
            </a:r>
            <a:r>
              <a:rPr lang="it-IT" sz="2400" i="1" dirty="0" smtClean="0">
                <a:latin typeface="Times New Roman" panose="02020603050405020304" pitchFamily="18" charset="0"/>
                <a:cs typeface="Times New Roman" panose="02020603050405020304" pitchFamily="18" charset="0"/>
              </a:rPr>
              <a:t>«lo scenario in cui affrontare la complessità» </a:t>
            </a:r>
            <a:r>
              <a:rPr lang="it-IT" sz="2400" dirty="0" smtClean="0">
                <a:latin typeface="Times New Roman" panose="02020603050405020304" pitchFamily="18" charset="0"/>
                <a:cs typeface="Times New Roman" panose="02020603050405020304" pitchFamily="18" charset="0"/>
              </a:rPr>
              <a:t>(E. Barbuto):</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crea un ponte e una sintesi tra Cultura umanistica e Cultura scientifica;</a:t>
            </a:r>
          </a:p>
          <a:p>
            <a:pPr marL="342900" indent="-342900" algn="just">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l</a:t>
            </a:r>
            <a:r>
              <a:rPr lang="it-IT" sz="2400" dirty="0" smtClean="0">
                <a:latin typeface="Times New Roman" panose="02020603050405020304" pitchFamily="18" charset="0"/>
                <a:cs typeface="Times New Roman" panose="02020603050405020304" pitchFamily="18" charset="0"/>
              </a:rPr>
              <a:t>a progettazione di </a:t>
            </a:r>
            <a:r>
              <a:rPr lang="it-IT" sz="2400" dirty="0" err="1" smtClean="0">
                <a:latin typeface="Times New Roman" panose="02020603050405020304" pitchFamily="18" charset="0"/>
                <a:cs typeface="Times New Roman" panose="02020603050405020304" pitchFamily="18" charset="0"/>
              </a:rPr>
              <a:t>UdA</a:t>
            </a:r>
            <a:r>
              <a:rPr lang="it-IT" sz="2400" dirty="0" smtClean="0">
                <a:latin typeface="Times New Roman" panose="02020603050405020304" pitchFamily="18" charset="0"/>
                <a:cs typeface="Times New Roman" panose="02020603050405020304" pitchFamily="18" charset="0"/>
              </a:rPr>
              <a:t> dovrebbe spingere i docenti a ragionare su problematiche complesse.</a:t>
            </a:r>
          </a:p>
          <a:p>
            <a:pPr marL="342900" indent="-342900" algn="just">
              <a:buFont typeface="Wingdings" panose="05000000000000000000" pitchFamily="2" charset="2"/>
              <a:buChar char="§"/>
            </a:pPr>
            <a:endParaRPr lang="it-IT" sz="2400" dirty="0">
              <a:latin typeface="Times New Roman" panose="02020603050405020304" pitchFamily="18" charset="0"/>
              <a:cs typeface="Times New Roman" panose="02020603050405020304" pitchFamily="18" charset="0"/>
            </a:endParaRPr>
          </a:p>
          <a:p>
            <a:pPr algn="just"/>
            <a:endParaRPr lang="it-IT" sz="2000" b="1" dirty="0" smtClean="0">
              <a:latin typeface="Times New Roman" panose="02020603050405020304" pitchFamily="18" charset="0"/>
              <a:cs typeface="Times New Roman" panose="02020603050405020304" pitchFamily="18" charset="0"/>
            </a:endParaRPr>
          </a:p>
        </p:txBody>
      </p:sp>
      <p:pic>
        <p:nvPicPr>
          <p:cNvPr id="1026" name="Picture 2" descr="Clima Archivi ⋆ Pagina 14 di 18 ⋆ Legambien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4766" y="5136069"/>
            <a:ext cx="2951456" cy="153322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251028" y="5863353"/>
            <a:ext cx="3137096" cy="830997"/>
          </a:xfrm>
          <a:prstGeom prst="rect">
            <a:avLst/>
          </a:prstGeom>
          <a:noFill/>
        </p:spPr>
        <p:txBody>
          <a:bodyPr wrap="square" rtlCol="0">
            <a:spAutoFit/>
          </a:bodyPr>
          <a:lstStyle/>
          <a:p>
            <a:r>
              <a:rPr lang="it-IT" sz="2400" b="1" dirty="0" smtClean="0"/>
              <a:t>Cambiamenti </a:t>
            </a:r>
          </a:p>
          <a:p>
            <a:r>
              <a:rPr lang="it-IT" sz="2400" b="1" dirty="0" smtClean="0"/>
              <a:t>climatici</a:t>
            </a:r>
            <a:endParaRPr lang="it-IT" sz="2400" b="1" dirty="0"/>
          </a:p>
        </p:txBody>
      </p:sp>
      <p:pic>
        <p:nvPicPr>
          <p:cNvPr id="1028" name="Picture 4" descr="Che cosa vuol dire essere umani? Il punto di vista olisti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5777" y="5096741"/>
            <a:ext cx="1687293" cy="165776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7215004" y="5902681"/>
            <a:ext cx="3137096" cy="830997"/>
          </a:xfrm>
          <a:prstGeom prst="rect">
            <a:avLst/>
          </a:prstGeom>
          <a:noFill/>
        </p:spPr>
        <p:txBody>
          <a:bodyPr wrap="square" rtlCol="0">
            <a:spAutoFit/>
          </a:bodyPr>
          <a:lstStyle/>
          <a:p>
            <a:r>
              <a:rPr lang="it-IT" sz="2400" b="1" dirty="0" smtClean="0"/>
              <a:t>Salute e benessere dell’essere umano</a:t>
            </a:r>
            <a:endParaRPr lang="it-IT" sz="2400" b="1" dirty="0"/>
          </a:p>
        </p:txBody>
      </p:sp>
    </p:spTree>
    <p:extLst>
      <p:ext uri="{BB962C8B-B14F-4D97-AF65-F5344CB8AC3E}">
        <p14:creationId xmlns:p14="http://schemas.microsoft.com/office/powerpoint/2010/main" val="42732968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0"/>
            <a:ext cx="11765280" cy="954107"/>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Gli scenari internazionali delle Competenze (1)</a:t>
            </a:r>
          </a:p>
          <a:p>
            <a:endParaRPr lang="it-IT" sz="2400" dirty="0">
              <a:latin typeface="Times New Roman" panose="02020603050405020304" pitchFamily="18" charset="0"/>
              <a:cs typeface="Times New Roman" panose="02020603050405020304" pitchFamily="18" charset="0"/>
            </a:endParaRPr>
          </a:p>
        </p:txBody>
      </p:sp>
      <p:graphicFrame>
        <p:nvGraphicFramePr>
          <p:cNvPr id="3" name="Tabella 2"/>
          <p:cNvGraphicFramePr>
            <a:graphicFrameLocks noGrp="1"/>
          </p:cNvGraphicFramePr>
          <p:nvPr>
            <p:extLst/>
          </p:nvPr>
        </p:nvGraphicFramePr>
        <p:xfrm>
          <a:off x="228600" y="613880"/>
          <a:ext cx="11765280" cy="6137440"/>
        </p:xfrm>
        <a:graphic>
          <a:graphicData uri="http://schemas.openxmlformats.org/drawingml/2006/table">
            <a:tbl>
              <a:tblPr firstRow="1" firstCol="1" bandRow="1">
                <a:tableStyleId>{21E4AEA4-8DFA-4A89-87EB-49C32662AFE0}</a:tableStyleId>
              </a:tblPr>
              <a:tblGrid>
                <a:gridCol w="5710340">
                  <a:extLst>
                    <a:ext uri="{9D8B030D-6E8A-4147-A177-3AD203B41FA5}">
                      <a16:colId xmlns:a16="http://schemas.microsoft.com/office/drawing/2014/main" val="3789076535"/>
                    </a:ext>
                  </a:extLst>
                </a:gridCol>
                <a:gridCol w="6054940">
                  <a:extLst>
                    <a:ext uri="{9D8B030D-6E8A-4147-A177-3AD203B41FA5}">
                      <a16:colId xmlns:a16="http://schemas.microsoft.com/office/drawing/2014/main" val="3672567955"/>
                    </a:ext>
                  </a:extLst>
                </a:gridCol>
              </a:tblGrid>
              <a:tr h="325520">
                <a:tc gridSpan="2">
                  <a:txBody>
                    <a:bodyPr/>
                    <a:lstStyle/>
                    <a:p>
                      <a:pPr algn="ctr">
                        <a:spcAft>
                          <a:spcPts val="0"/>
                        </a:spcAft>
                      </a:pPr>
                      <a:r>
                        <a:rPr lang="it-IT" sz="2000" b="1" dirty="0" smtClean="0">
                          <a:solidFill>
                            <a:schemeClr val="tx1"/>
                          </a:solidFill>
                          <a:effectLst/>
                          <a:latin typeface="Times New Roman" panose="02020603050405020304" pitchFamily="18" charset="0"/>
                          <a:cs typeface="Times New Roman" panose="02020603050405020304" pitchFamily="18" charset="0"/>
                        </a:rPr>
                        <a:t>COMPETENZE CHIAVE PER L’APPRENDIMENTO PERMANENTE</a:t>
                      </a:r>
                      <a:r>
                        <a:rPr lang="it-IT" sz="2000" b="1" dirty="0">
                          <a:effectLst/>
                          <a:latin typeface="Times New Roman" panose="02020603050405020304" pitchFamily="18" charset="0"/>
                          <a:cs typeface="Times New Roman" panose="02020603050405020304" pitchFamily="18" charset="0"/>
                        </a:rPr>
                        <a:t> </a:t>
                      </a:r>
                      <a:endParaRPr lang="it-IT"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it-IT"/>
                    </a:p>
                  </a:txBody>
                  <a:tcPr/>
                </a:tc>
                <a:extLst>
                  <a:ext uri="{0D108BD9-81ED-4DB2-BD59-A6C34878D82A}">
                    <a16:rowId xmlns:a16="http://schemas.microsoft.com/office/drawing/2014/main" val="567572277"/>
                  </a:ext>
                </a:extLst>
              </a:tr>
              <a:tr h="325520">
                <a:tc>
                  <a:txBody>
                    <a:bodyPr/>
                    <a:lstStyle/>
                    <a:p>
                      <a:pPr algn="ctr">
                        <a:spcAft>
                          <a:spcPts val="0"/>
                        </a:spcAft>
                      </a:pPr>
                      <a:r>
                        <a:rPr lang="it-IT" sz="2000" b="1" i="1" dirty="0" smtClean="0">
                          <a:solidFill>
                            <a:schemeClr val="bg1"/>
                          </a:solidFill>
                          <a:latin typeface="Times New Roman" panose="02020603050405020304" pitchFamily="18" charset="0"/>
                          <a:cs typeface="Times New Roman" panose="02020603050405020304" pitchFamily="18" charset="0"/>
                        </a:rPr>
                        <a:t>Raccomandazione del 18 dicembre 2006</a:t>
                      </a:r>
                      <a:r>
                        <a:rPr lang="it-IT" sz="2000" b="1" i="1" dirty="0">
                          <a:solidFill>
                            <a:schemeClr val="bg1"/>
                          </a:solidFill>
                          <a:effectLst/>
                          <a:latin typeface="Times New Roman" panose="02020603050405020304" pitchFamily="18" charset="0"/>
                          <a:cs typeface="Times New Roman" panose="02020603050405020304" pitchFamily="18" charset="0"/>
                        </a:rPr>
                        <a:t> </a:t>
                      </a:r>
                      <a:endParaRPr lang="it-IT" sz="2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it-IT" sz="2000" b="1" i="1" dirty="0" smtClean="0">
                          <a:solidFill>
                            <a:schemeClr val="tx1"/>
                          </a:solidFill>
                          <a:latin typeface="Times New Roman" panose="02020603050405020304" pitchFamily="18" charset="0"/>
                          <a:cs typeface="Times New Roman" panose="02020603050405020304" pitchFamily="18" charset="0"/>
                        </a:rPr>
                        <a:t>Raccomandazione del 22 maggio 2018</a:t>
                      </a:r>
                      <a:endParaRPr lang="it-IT" sz="2000" b="1" i="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6570684"/>
                  </a:ext>
                </a:extLst>
              </a:tr>
              <a:tr h="4754554">
                <a:tc>
                  <a:txBody>
                    <a:bodyPr/>
                    <a:lstStyle/>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1.Comunicazione nella madrelingua</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2. Comunicazione nelle lingue straniere</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3. Competenza matematica e competenze di base in scienza e tecnologia</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4. Competenza digitale</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5. Imparare a imparare</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6. Competenze sociali e civiche</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7. Spirito di iniziativa e imprenditorialità</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8.Consapevolezza ed espressione culturale</a:t>
                      </a:r>
                    </a:p>
                    <a:p>
                      <a:pPr algn="just">
                        <a:spcAft>
                          <a:spcPts val="0"/>
                        </a:spcAft>
                      </a:pPr>
                      <a:r>
                        <a:rPr lang="it-IT" sz="2000" dirty="0">
                          <a:solidFill>
                            <a:schemeClr val="bg1"/>
                          </a:solidFill>
                          <a:effectLst/>
                          <a:latin typeface="Times New Roman" panose="02020603050405020304" pitchFamily="18" charset="0"/>
                          <a:cs typeface="Times New Roman" panose="02020603050405020304" pitchFamily="18" charset="0"/>
                        </a:rPr>
                        <a:t> </a:t>
                      </a:r>
                      <a:endParaRPr lang="it-IT" sz="2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it-IT" sz="2000" dirty="0">
                          <a:effectLst/>
                          <a:latin typeface="Times New Roman" panose="02020603050405020304" pitchFamily="18" charset="0"/>
                          <a:cs typeface="Times New Roman" panose="02020603050405020304" pitchFamily="18" charset="0"/>
                        </a:rPr>
                        <a:t>1.Competenza alfabetica funzionale</a:t>
                      </a:r>
                    </a:p>
                    <a:p>
                      <a:pPr algn="just">
                        <a:spcAft>
                          <a:spcPts val="0"/>
                        </a:spcAft>
                      </a:pPr>
                      <a:r>
                        <a:rPr lang="it-IT" sz="2000" dirty="0">
                          <a:effectLst/>
                          <a:latin typeface="Times New Roman" panose="02020603050405020304" pitchFamily="18" charset="0"/>
                          <a:cs typeface="Times New Roman" panose="02020603050405020304" pitchFamily="18" charset="0"/>
                        </a:rPr>
                        <a:t> </a:t>
                      </a:r>
                    </a:p>
                    <a:p>
                      <a:pPr algn="just">
                        <a:spcAft>
                          <a:spcPts val="0"/>
                        </a:spcAft>
                      </a:pPr>
                      <a:r>
                        <a:rPr lang="it-IT" sz="2000" dirty="0">
                          <a:effectLst/>
                          <a:latin typeface="Times New Roman" panose="02020603050405020304" pitchFamily="18" charset="0"/>
                          <a:cs typeface="Times New Roman" panose="02020603050405020304" pitchFamily="18" charset="0"/>
                        </a:rPr>
                        <a:t>2. Competenza multilinguistica</a:t>
                      </a:r>
                    </a:p>
                    <a:p>
                      <a:pPr algn="just">
                        <a:spcAft>
                          <a:spcPts val="0"/>
                        </a:spcAft>
                      </a:pPr>
                      <a:r>
                        <a:rPr lang="it-IT" sz="2000" dirty="0">
                          <a:effectLst/>
                          <a:latin typeface="Times New Roman" panose="02020603050405020304" pitchFamily="18" charset="0"/>
                          <a:cs typeface="Times New Roman" panose="02020603050405020304" pitchFamily="18" charset="0"/>
                        </a:rPr>
                        <a:t> </a:t>
                      </a:r>
                    </a:p>
                    <a:p>
                      <a:pPr>
                        <a:spcAft>
                          <a:spcPts val="0"/>
                        </a:spcAft>
                      </a:pPr>
                      <a:r>
                        <a:rPr lang="it-IT" sz="2000" dirty="0">
                          <a:effectLst/>
                          <a:latin typeface="Times New Roman" panose="02020603050405020304" pitchFamily="18" charset="0"/>
                          <a:cs typeface="Times New Roman" panose="02020603050405020304" pitchFamily="18" charset="0"/>
                        </a:rPr>
                        <a:t>3. Competenza matematica e competenza in scienze, tecnologie e ingegneria </a:t>
                      </a:r>
                    </a:p>
                    <a:p>
                      <a:pPr algn="just">
                        <a:spcAft>
                          <a:spcPts val="0"/>
                        </a:spcAft>
                      </a:pPr>
                      <a:r>
                        <a:rPr lang="it-IT" sz="2000" dirty="0">
                          <a:effectLst/>
                          <a:latin typeface="Times New Roman" panose="02020603050405020304" pitchFamily="18" charset="0"/>
                          <a:cs typeface="Times New Roman" panose="02020603050405020304" pitchFamily="18" charset="0"/>
                        </a:rPr>
                        <a:t> </a:t>
                      </a:r>
                    </a:p>
                    <a:p>
                      <a:pPr algn="just">
                        <a:spcAft>
                          <a:spcPts val="0"/>
                        </a:spcAft>
                      </a:pPr>
                      <a:r>
                        <a:rPr lang="it-IT" sz="2000" dirty="0">
                          <a:effectLst/>
                          <a:latin typeface="Times New Roman" panose="02020603050405020304" pitchFamily="18" charset="0"/>
                          <a:cs typeface="Times New Roman" panose="02020603050405020304" pitchFamily="18" charset="0"/>
                        </a:rPr>
                        <a:t>4. Competenza digitale</a:t>
                      </a:r>
                    </a:p>
                    <a:p>
                      <a:pPr algn="just">
                        <a:spcAft>
                          <a:spcPts val="0"/>
                        </a:spcAft>
                      </a:pPr>
                      <a:r>
                        <a:rPr lang="it-IT" sz="2000" dirty="0">
                          <a:effectLst/>
                          <a:latin typeface="Times New Roman" panose="02020603050405020304" pitchFamily="18" charset="0"/>
                          <a:cs typeface="Times New Roman" panose="02020603050405020304" pitchFamily="18" charset="0"/>
                        </a:rPr>
                        <a:t> </a:t>
                      </a:r>
                    </a:p>
                    <a:p>
                      <a:pPr>
                        <a:spcAft>
                          <a:spcPts val="0"/>
                        </a:spcAft>
                      </a:pPr>
                      <a:r>
                        <a:rPr lang="it-IT" sz="2000" dirty="0">
                          <a:effectLst/>
                          <a:latin typeface="Times New Roman" panose="02020603050405020304" pitchFamily="18" charset="0"/>
                          <a:cs typeface="Times New Roman" panose="02020603050405020304" pitchFamily="18" charset="0"/>
                        </a:rPr>
                        <a:t>5. Competenza personale, sociale e capacità di imparare a imparare</a:t>
                      </a:r>
                    </a:p>
                    <a:p>
                      <a:pPr algn="just">
                        <a:spcAft>
                          <a:spcPts val="0"/>
                        </a:spcAft>
                      </a:pPr>
                      <a:r>
                        <a:rPr lang="it-IT" sz="2000" dirty="0">
                          <a:effectLst/>
                          <a:latin typeface="Times New Roman" panose="02020603050405020304" pitchFamily="18" charset="0"/>
                          <a:cs typeface="Times New Roman" panose="02020603050405020304" pitchFamily="18" charset="0"/>
                        </a:rPr>
                        <a:t> </a:t>
                      </a:r>
                    </a:p>
                    <a:p>
                      <a:pPr>
                        <a:spcAft>
                          <a:spcPts val="0"/>
                        </a:spcAft>
                      </a:pPr>
                      <a:r>
                        <a:rPr lang="it-IT" sz="2000" dirty="0">
                          <a:effectLst/>
                          <a:latin typeface="Times New Roman" panose="02020603050405020304" pitchFamily="18" charset="0"/>
                          <a:cs typeface="Times New Roman" panose="02020603050405020304" pitchFamily="18" charset="0"/>
                        </a:rPr>
                        <a:t>6. Competenza in materia di cittadinanza </a:t>
                      </a:r>
                    </a:p>
                    <a:p>
                      <a:pPr algn="just">
                        <a:spcAft>
                          <a:spcPts val="0"/>
                        </a:spcAft>
                      </a:pPr>
                      <a:r>
                        <a:rPr lang="it-IT" sz="2000" dirty="0">
                          <a:effectLst/>
                          <a:latin typeface="Times New Roman" panose="02020603050405020304" pitchFamily="18" charset="0"/>
                          <a:cs typeface="Times New Roman" panose="02020603050405020304" pitchFamily="18" charset="0"/>
                        </a:rPr>
                        <a:t> </a:t>
                      </a:r>
                    </a:p>
                    <a:p>
                      <a:pPr algn="just">
                        <a:spcAft>
                          <a:spcPts val="0"/>
                        </a:spcAft>
                      </a:pPr>
                      <a:r>
                        <a:rPr lang="it-IT" sz="2000" dirty="0">
                          <a:effectLst/>
                          <a:latin typeface="Times New Roman" panose="02020603050405020304" pitchFamily="18" charset="0"/>
                          <a:cs typeface="Times New Roman" panose="02020603050405020304" pitchFamily="18" charset="0"/>
                        </a:rPr>
                        <a:t>7. Competenza imprenditoriale</a:t>
                      </a:r>
                    </a:p>
                    <a:p>
                      <a:pPr algn="just">
                        <a:spcAft>
                          <a:spcPts val="0"/>
                        </a:spcAft>
                      </a:pPr>
                      <a:r>
                        <a:rPr lang="it-IT" sz="2000" dirty="0">
                          <a:effectLst/>
                          <a:latin typeface="Times New Roman" panose="02020603050405020304" pitchFamily="18" charset="0"/>
                          <a:cs typeface="Times New Roman" panose="02020603050405020304" pitchFamily="18" charset="0"/>
                        </a:rPr>
                        <a:t> </a:t>
                      </a:r>
                    </a:p>
                    <a:p>
                      <a:pPr>
                        <a:spcAft>
                          <a:spcPts val="0"/>
                        </a:spcAft>
                      </a:pPr>
                      <a:r>
                        <a:rPr lang="it-IT" sz="2000" dirty="0">
                          <a:effectLst/>
                          <a:latin typeface="Times New Roman" panose="02020603050405020304" pitchFamily="18" charset="0"/>
                          <a:cs typeface="Times New Roman" panose="02020603050405020304" pitchFamily="18" charset="0"/>
                        </a:rPr>
                        <a:t>8 .Competenza in materia di consapevolezza ed espressione culturali  </a:t>
                      </a:r>
                      <a:endParaRPr lang="it-IT"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6204958"/>
                  </a:ext>
                </a:extLst>
              </a:tr>
            </a:tbl>
          </a:graphicData>
        </a:graphic>
      </p:graphicFrame>
    </p:spTree>
    <p:extLst>
      <p:ext uri="{BB962C8B-B14F-4D97-AF65-F5344CB8AC3E}">
        <p14:creationId xmlns:p14="http://schemas.microsoft.com/office/powerpoint/2010/main" val="27354883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35811"/>
            <a:ext cx="12192000" cy="2062103"/>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Gli scenari internazionali delle Competenze </a:t>
            </a:r>
            <a:r>
              <a:rPr lang="it-IT" sz="3200" b="1" dirty="0" smtClean="0">
                <a:solidFill>
                  <a:srgbClr val="FF0000"/>
                </a:solidFill>
                <a:latin typeface="Times New Roman" panose="02020603050405020304" pitchFamily="18" charset="0"/>
                <a:cs typeface="Times New Roman" panose="02020603050405020304" pitchFamily="18" charset="0"/>
              </a:rPr>
              <a:t>(1)</a:t>
            </a:r>
            <a:endParaRPr lang="it-IT" sz="3200" b="1" dirty="0">
              <a:solidFill>
                <a:srgbClr val="FF0000"/>
              </a:solidFill>
              <a:latin typeface="Times New Roman" panose="02020603050405020304" pitchFamily="18" charset="0"/>
              <a:cs typeface="Times New Roman" panose="02020603050405020304" pitchFamily="18" charset="0"/>
            </a:endParaRPr>
          </a:p>
          <a:p>
            <a:pPr algn="ctr"/>
            <a:r>
              <a:rPr lang="it-IT" sz="2800" b="1" dirty="0" smtClean="0">
                <a:latin typeface="Times New Roman" panose="02020603050405020304" pitchFamily="18" charset="0"/>
                <a:cs typeface="Times New Roman" panose="02020603050405020304" pitchFamily="18" charset="0"/>
              </a:rPr>
              <a:t>Competenze chiave europee e nuclei concettuali dell’insegnamento trasversale di Educazione civica </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 A cura di Emiliano Barbuto,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 56</a:t>
            </a:r>
            <a:r>
              <a:rPr lang="it-IT" sz="1600" i="1" dirty="0" smtClean="0">
                <a:latin typeface="Times New Roman" panose="02020603050405020304" pitchFamily="18" charset="0"/>
                <a:cs typeface="Times New Roman" panose="02020603050405020304" pitchFamily="18" charset="0"/>
              </a:rPr>
              <a:t>)</a:t>
            </a:r>
          </a:p>
          <a:p>
            <a:endParaRPr lang="it-IT" sz="2400" dirty="0" smtClean="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545119" y="6262340"/>
            <a:ext cx="4097216" cy="369332"/>
          </a:xfrm>
          <a:prstGeom prst="rect">
            <a:avLst/>
          </a:prstGeom>
          <a:solidFill>
            <a:srgbClr val="CCECFF"/>
          </a:solidFill>
          <a:ln>
            <a:solidFill>
              <a:schemeClr val="tx1"/>
            </a:solidFill>
          </a:ln>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Competenza digitale</a:t>
            </a:r>
            <a:endParaRPr lang="it-IT"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545119" y="3555654"/>
            <a:ext cx="4097217" cy="646331"/>
          </a:xfrm>
          <a:prstGeom prst="rect">
            <a:avLst/>
          </a:prstGeom>
          <a:solidFill>
            <a:srgbClr val="CCECFF"/>
          </a:solidFill>
          <a:ln>
            <a:solidFill>
              <a:schemeClr val="tx1"/>
            </a:solidFill>
          </a:ln>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Competenza matematica e competenza in scienze, tecnologie e ingegneria</a:t>
            </a:r>
            <a:endParaRPr lang="it-IT" dirty="0">
              <a:latin typeface="Times New Roman" panose="02020603050405020304" pitchFamily="18" charset="0"/>
              <a:cs typeface="Times New Roman" panose="02020603050405020304" pitchFamily="18" charset="0"/>
            </a:endParaRPr>
          </a:p>
        </p:txBody>
      </p:sp>
      <p:sp>
        <p:nvSpPr>
          <p:cNvPr id="5" name="CasellaDiTesto 4"/>
          <p:cNvSpPr txBox="1"/>
          <p:nvPr/>
        </p:nvSpPr>
        <p:spPr>
          <a:xfrm>
            <a:off x="545119" y="4459023"/>
            <a:ext cx="4097217" cy="646331"/>
          </a:xfrm>
          <a:prstGeom prst="rect">
            <a:avLst/>
          </a:prstGeom>
          <a:solidFill>
            <a:srgbClr val="CCECFF"/>
          </a:solidFill>
          <a:ln>
            <a:solidFill>
              <a:schemeClr val="tx1"/>
            </a:solidFill>
          </a:ln>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Competenza personale, sociale, e capacità di imparare a imparare</a:t>
            </a:r>
            <a:endParaRPr lang="it-IT"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a:off x="545123" y="5392596"/>
            <a:ext cx="4097214" cy="646331"/>
          </a:xfrm>
          <a:prstGeom prst="rect">
            <a:avLst/>
          </a:prstGeom>
          <a:solidFill>
            <a:srgbClr val="CCECFF"/>
          </a:solidFill>
          <a:ln>
            <a:solidFill>
              <a:schemeClr val="tx1"/>
            </a:solidFill>
          </a:ln>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Competenza in materia di consapevolezza ed espressione culturali</a:t>
            </a:r>
            <a:endParaRPr lang="it-IT"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a:off x="545121" y="2915645"/>
            <a:ext cx="4097214" cy="369332"/>
          </a:xfrm>
          <a:prstGeom prst="rect">
            <a:avLst/>
          </a:prstGeom>
          <a:solidFill>
            <a:srgbClr val="CCECFF"/>
          </a:solidFill>
          <a:ln>
            <a:solidFill>
              <a:schemeClr val="tx1"/>
            </a:solidFill>
          </a:ln>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Competenza in materia di cittadinanza</a:t>
            </a:r>
            <a:endParaRPr lang="it-IT"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545120" y="1721638"/>
            <a:ext cx="4097215" cy="923330"/>
          </a:xfrm>
          <a:prstGeom prst="rect">
            <a:avLst/>
          </a:prstGeom>
          <a:solidFill>
            <a:srgbClr val="CCECFF"/>
          </a:solidFill>
          <a:ln>
            <a:solidFill>
              <a:schemeClr val="tx1"/>
            </a:solidFill>
          </a:ln>
        </p:spPr>
        <p:txBody>
          <a:bodyPr wrap="square" rtlCol="0">
            <a:spAutoFit/>
          </a:bodyPr>
          <a:lstStyle/>
          <a:p>
            <a:pPr algn="ctr"/>
            <a:r>
              <a:rPr lang="it-IT" b="1" dirty="0" smtClean="0">
                <a:latin typeface="Times New Roman" panose="02020603050405020304" pitchFamily="18" charset="0"/>
                <a:cs typeface="Times New Roman" panose="02020603050405020304" pitchFamily="18" charset="0"/>
              </a:rPr>
              <a:t>Competenze chiave per l’apprendimento permanente</a:t>
            </a:r>
          </a:p>
          <a:p>
            <a:pPr algn="ctr"/>
            <a:r>
              <a:rPr lang="it-IT" dirty="0" err="1" smtClean="0">
                <a:latin typeface="Times New Roman" panose="02020603050405020304" pitchFamily="18" charset="0"/>
                <a:cs typeface="Times New Roman" panose="02020603050405020304" pitchFamily="18" charset="0"/>
              </a:rPr>
              <a:t>Raccom</a:t>
            </a:r>
            <a:r>
              <a:rPr lang="it-IT" dirty="0" smtClean="0">
                <a:latin typeface="Times New Roman" panose="02020603050405020304" pitchFamily="18" charset="0"/>
                <a:cs typeface="Times New Roman" panose="02020603050405020304" pitchFamily="18" charset="0"/>
              </a:rPr>
              <a:t>. </a:t>
            </a:r>
            <a:r>
              <a:rPr lang="it-IT" dirty="0" err="1" smtClean="0">
                <a:latin typeface="Times New Roman" panose="02020603050405020304" pitchFamily="18" charset="0"/>
                <a:cs typeface="Times New Roman" panose="02020603050405020304" pitchFamily="18" charset="0"/>
              </a:rPr>
              <a:t>Cons</a:t>
            </a:r>
            <a:r>
              <a:rPr lang="it-IT" dirty="0" smtClean="0">
                <a:latin typeface="Times New Roman" panose="02020603050405020304" pitchFamily="18" charset="0"/>
                <a:cs typeface="Times New Roman" panose="02020603050405020304" pitchFamily="18" charset="0"/>
              </a:rPr>
              <a:t>. UE 22/05/2018</a:t>
            </a:r>
            <a:endParaRPr lang="it-IT"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7625857" y="1758842"/>
            <a:ext cx="4097215" cy="923330"/>
          </a:xfrm>
          <a:prstGeom prst="rect">
            <a:avLst/>
          </a:prstGeom>
          <a:solidFill>
            <a:srgbClr val="FFFF99"/>
          </a:solidFill>
          <a:ln>
            <a:solidFill>
              <a:schemeClr val="tx1"/>
            </a:solidFill>
          </a:ln>
        </p:spPr>
        <p:txBody>
          <a:bodyPr wrap="square" rtlCol="0">
            <a:spAutoFit/>
          </a:bodyPr>
          <a:lstStyle/>
          <a:p>
            <a:pPr algn="ctr"/>
            <a:r>
              <a:rPr lang="it-IT" b="1" dirty="0" smtClean="0">
                <a:latin typeface="Times New Roman" panose="02020603050405020304" pitchFamily="18" charset="0"/>
                <a:cs typeface="Times New Roman" panose="02020603050405020304" pitchFamily="18" charset="0"/>
              </a:rPr>
              <a:t>Nuclei concettuali dell’Insegnamento Trasversale di Educazione Civica</a:t>
            </a:r>
          </a:p>
          <a:p>
            <a:pPr algn="ctr"/>
            <a:r>
              <a:rPr lang="it-IT" dirty="0" err="1" smtClean="0">
                <a:latin typeface="Times New Roman" panose="02020603050405020304" pitchFamily="18" charset="0"/>
                <a:cs typeface="Times New Roman" panose="02020603050405020304" pitchFamily="18" charset="0"/>
              </a:rPr>
              <a:t>All</a:t>
            </a:r>
            <a:r>
              <a:rPr lang="it-IT" dirty="0" smtClean="0">
                <a:latin typeface="Times New Roman" panose="02020603050405020304" pitchFamily="18" charset="0"/>
                <a:cs typeface="Times New Roman" panose="02020603050405020304" pitchFamily="18" charset="0"/>
              </a:rPr>
              <a:t>. A D.M. n. 35 del 22/06/2020</a:t>
            </a:r>
            <a:endParaRPr lang="it-IT" b="1" dirty="0">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7625856" y="6262340"/>
            <a:ext cx="4097216" cy="369332"/>
          </a:xfrm>
          <a:prstGeom prst="rect">
            <a:avLst/>
          </a:prstGeom>
          <a:solidFill>
            <a:srgbClr val="FFFF99"/>
          </a:solidFill>
          <a:ln>
            <a:solidFill>
              <a:schemeClr val="tx1"/>
            </a:solidFill>
          </a:ln>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Cittadinanza digitale</a:t>
            </a:r>
            <a:endParaRPr lang="it-IT"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7625856" y="4510671"/>
            <a:ext cx="4097216" cy="369332"/>
          </a:xfrm>
          <a:prstGeom prst="rect">
            <a:avLst/>
          </a:prstGeom>
          <a:solidFill>
            <a:srgbClr val="FFFF99"/>
          </a:solidFill>
          <a:ln>
            <a:solidFill>
              <a:schemeClr val="tx1"/>
            </a:solidFill>
          </a:ln>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Sviluppo sostenibile</a:t>
            </a:r>
            <a:endParaRPr lang="it-IT" dirty="0">
              <a:latin typeface="Times New Roman" panose="02020603050405020304" pitchFamily="18" charset="0"/>
              <a:cs typeface="Times New Roman" panose="02020603050405020304" pitchFamily="18" charset="0"/>
            </a:endParaRPr>
          </a:p>
        </p:txBody>
      </p:sp>
      <p:sp>
        <p:nvSpPr>
          <p:cNvPr id="13" name="CasellaDiTesto 12"/>
          <p:cNvSpPr txBox="1"/>
          <p:nvPr/>
        </p:nvSpPr>
        <p:spPr>
          <a:xfrm>
            <a:off x="7625856" y="2998388"/>
            <a:ext cx="4097216" cy="369332"/>
          </a:xfrm>
          <a:prstGeom prst="rect">
            <a:avLst/>
          </a:prstGeom>
          <a:solidFill>
            <a:srgbClr val="FFFF99"/>
          </a:solidFill>
          <a:ln>
            <a:solidFill>
              <a:schemeClr val="tx1"/>
            </a:solidFill>
          </a:ln>
        </p:spPr>
        <p:txBody>
          <a:bodyPr wrap="square" rtlCol="0">
            <a:spAutoFit/>
          </a:bodyPr>
          <a:lstStyle/>
          <a:p>
            <a:pPr algn="ctr"/>
            <a:r>
              <a:rPr lang="it-IT" dirty="0" smtClean="0">
                <a:latin typeface="Times New Roman" panose="02020603050405020304" pitchFamily="18" charset="0"/>
                <a:cs typeface="Times New Roman" panose="02020603050405020304" pitchFamily="18" charset="0"/>
              </a:rPr>
              <a:t>Costituzione</a:t>
            </a:r>
            <a:endParaRPr lang="it-IT" dirty="0">
              <a:latin typeface="Times New Roman" panose="02020603050405020304" pitchFamily="18" charset="0"/>
              <a:cs typeface="Times New Roman" panose="02020603050405020304" pitchFamily="18" charset="0"/>
            </a:endParaRPr>
          </a:p>
        </p:txBody>
      </p:sp>
      <p:cxnSp>
        <p:nvCxnSpPr>
          <p:cNvPr id="15" name="Connettore 2 14"/>
          <p:cNvCxnSpPr>
            <a:stCxn id="3" idx="3"/>
          </p:cNvCxnSpPr>
          <p:nvPr/>
        </p:nvCxnSpPr>
        <p:spPr>
          <a:xfrm>
            <a:off x="4642335" y="6447006"/>
            <a:ext cx="284871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ttore 2 16"/>
          <p:cNvCxnSpPr/>
          <p:nvPr/>
        </p:nvCxnSpPr>
        <p:spPr>
          <a:xfrm>
            <a:off x="4642334" y="3100311"/>
            <a:ext cx="2848710" cy="13853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nettore 2 18"/>
          <p:cNvCxnSpPr>
            <a:stCxn id="8" idx="3"/>
          </p:cNvCxnSpPr>
          <p:nvPr/>
        </p:nvCxnSpPr>
        <p:spPr>
          <a:xfrm>
            <a:off x="4642335" y="3100311"/>
            <a:ext cx="2848711" cy="8177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Connettore 2 26"/>
          <p:cNvCxnSpPr/>
          <p:nvPr/>
        </p:nvCxnSpPr>
        <p:spPr>
          <a:xfrm>
            <a:off x="4642334" y="3842634"/>
            <a:ext cx="2848710" cy="810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2" name="Connettore 2 31"/>
          <p:cNvCxnSpPr>
            <a:stCxn id="7" idx="3"/>
          </p:cNvCxnSpPr>
          <p:nvPr/>
        </p:nvCxnSpPr>
        <p:spPr>
          <a:xfrm flipV="1">
            <a:off x="4642337" y="5011980"/>
            <a:ext cx="2848707" cy="7037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Connettore 2 33"/>
          <p:cNvCxnSpPr>
            <a:stCxn id="5" idx="3"/>
          </p:cNvCxnSpPr>
          <p:nvPr/>
        </p:nvCxnSpPr>
        <p:spPr>
          <a:xfrm>
            <a:off x="4642336" y="4782189"/>
            <a:ext cx="2848708" cy="723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69853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67640" y="135880"/>
            <a:ext cx="11795760" cy="6432530"/>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Gli scenari internazionali delle Competenze (2)</a:t>
            </a:r>
          </a:p>
          <a:p>
            <a:pPr algn="ctr"/>
            <a:r>
              <a:rPr lang="it-IT" sz="1200" i="1" dirty="0" smtClean="0">
                <a:latin typeface="Times New Roman" panose="02020603050405020304" pitchFamily="18" charset="0"/>
                <a:cs typeface="Times New Roman" panose="02020603050405020304" pitchFamily="18" charset="0"/>
              </a:rPr>
              <a:t>(</a:t>
            </a:r>
            <a:r>
              <a:rPr lang="it-IT" sz="1200" i="1" dirty="0" smtClean="0">
                <a:latin typeface="Times New Roman" panose="02020603050405020304" pitchFamily="18" charset="0"/>
                <a:cs typeface="Times New Roman" panose="02020603050405020304" pitchFamily="18" charset="0"/>
                <a:hlinkClick r:id="rId2"/>
              </a:rPr>
              <a:t>https</a:t>
            </a:r>
            <a:r>
              <a:rPr lang="it-IT" sz="1200" i="1" dirty="0">
                <a:latin typeface="Times New Roman" panose="02020603050405020304" pitchFamily="18" charset="0"/>
                <a:cs typeface="Times New Roman" panose="02020603050405020304" pitchFamily="18" charset="0"/>
                <a:hlinkClick r:id="rId2"/>
              </a:rPr>
              <a:t>://</a:t>
            </a:r>
            <a:r>
              <a:rPr lang="it-IT" sz="1200" i="1" dirty="0" smtClean="0">
                <a:latin typeface="Times New Roman" panose="02020603050405020304" pitchFamily="18" charset="0"/>
                <a:cs typeface="Times New Roman" panose="02020603050405020304" pitchFamily="18" charset="0"/>
                <a:hlinkClick r:id="rId2"/>
              </a:rPr>
              <a:t>www.lifeskills.it/le-10-lifeskills</a:t>
            </a:r>
            <a:r>
              <a:rPr lang="it-IT" sz="1200" b="1" i="1" dirty="0" smtClean="0">
                <a:latin typeface="Times New Roman" panose="02020603050405020304" pitchFamily="18" charset="0"/>
                <a:cs typeface="Times New Roman" panose="02020603050405020304" pitchFamily="18" charset="0"/>
                <a:hlinkClick r:id="rId2"/>
              </a:rPr>
              <a:t>/</a:t>
            </a:r>
            <a:r>
              <a:rPr lang="it-IT" sz="1200" b="1" i="1" dirty="0" smtClean="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Franca </a:t>
            </a:r>
            <a:r>
              <a:rPr lang="it-IT" sz="1200" i="1" dirty="0">
                <a:latin typeface="Times New Roman" panose="02020603050405020304" pitchFamily="18" charset="0"/>
                <a:cs typeface="Times New Roman" panose="02020603050405020304" pitchFamily="18" charset="0"/>
              </a:rPr>
              <a:t>Da Re – Costituzione e Cittadinanza per educare cittadini globali – Riflessioni per un Curricolo di Educazione civica – </a:t>
            </a:r>
            <a:r>
              <a:rPr lang="it-IT" sz="1200" i="1" dirty="0" err="1">
                <a:latin typeface="Times New Roman" panose="02020603050405020304" pitchFamily="18" charset="0"/>
                <a:cs typeface="Times New Roman" panose="02020603050405020304" pitchFamily="18" charset="0"/>
              </a:rPr>
              <a:t>Pearson</a:t>
            </a:r>
            <a:r>
              <a:rPr lang="it-IT" sz="1200" i="1" dirty="0">
                <a:latin typeface="Times New Roman" panose="02020603050405020304" pitchFamily="18" charset="0"/>
                <a:cs typeface="Times New Roman" panose="02020603050405020304" pitchFamily="18" charset="0"/>
              </a:rPr>
              <a:t> Academy, </a:t>
            </a:r>
            <a:r>
              <a:rPr lang="it-IT" sz="1200" i="1" dirty="0" smtClean="0">
                <a:latin typeface="Times New Roman" panose="02020603050405020304" pitchFamily="18" charset="0"/>
                <a:cs typeface="Times New Roman" panose="02020603050405020304" pitchFamily="18" charset="0"/>
              </a:rPr>
              <a:t>2019, pp. 48-54; Competenza </a:t>
            </a:r>
            <a:r>
              <a:rPr lang="it-IT" sz="1200" i="1" dirty="0">
                <a:latin typeface="Times New Roman" panose="02020603050405020304" pitchFamily="18" charset="0"/>
                <a:cs typeface="Times New Roman" panose="02020603050405020304" pitchFamily="18" charset="0"/>
              </a:rPr>
              <a:t>è cittadinanza – A cura di Giancarlo Cerini – Maggioli Editore, </a:t>
            </a:r>
            <a:r>
              <a:rPr lang="it-IT" sz="1200" i="1" dirty="0" smtClean="0">
                <a:latin typeface="Times New Roman" panose="02020603050405020304" pitchFamily="18" charset="0"/>
                <a:cs typeface="Times New Roman" panose="02020603050405020304" pitchFamily="18" charset="0"/>
              </a:rPr>
              <a:t>2019, pp. 125-132)</a:t>
            </a:r>
            <a:endParaRPr lang="it-IT" sz="1200" i="1" dirty="0">
              <a:latin typeface="Times New Roman" panose="02020603050405020304" pitchFamily="18" charset="0"/>
              <a:cs typeface="Times New Roman" panose="02020603050405020304" pitchFamily="18" charset="0"/>
            </a:endParaRPr>
          </a:p>
          <a:p>
            <a:pPr algn="ctr"/>
            <a:endParaRPr lang="it-IT" sz="1200" i="1" dirty="0">
              <a:latin typeface="Times New Roman" panose="02020603050405020304" pitchFamily="18" charset="0"/>
              <a:cs typeface="Times New Roman" panose="02020603050405020304" pitchFamily="18" charset="0"/>
            </a:endParaRP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r>
              <a:rPr lang="it-IT" sz="2400" b="1" dirty="0" smtClean="0">
                <a:latin typeface="Times New Roman" panose="02020603050405020304" pitchFamily="18" charset="0"/>
                <a:cs typeface="Times New Roman" panose="02020603050405020304" pitchFamily="18" charset="0"/>
              </a:rPr>
              <a:t>Le </a:t>
            </a:r>
            <a:r>
              <a:rPr lang="it-IT" sz="2400" b="1" i="1" dirty="0" smtClean="0">
                <a:latin typeface="Times New Roman" panose="02020603050405020304" pitchFamily="18" charset="0"/>
                <a:cs typeface="Times New Roman" panose="02020603050405020304" pitchFamily="18" charset="0"/>
              </a:rPr>
              <a:t>life </a:t>
            </a:r>
            <a:r>
              <a:rPr lang="it-IT" sz="2400" b="1" i="1" dirty="0" err="1" smtClean="0">
                <a:latin typeface="Times New Roman" panose="02020603050405020304" pitchFamily="18" charset="0"/>
                <a:cs typeface="Times New Roman" panose="02020603050405020304" pitchFamily="18" charset="0"/>
              </a:rPr>
              <a:t>skills</a:t>
            </a:r>
            <a:r>
              <a:rPr lang="it-IT" sz="2400" b="1" i="1" dirty="0" smtClean="0">
                <a:latin typeface="Times New Roman" panose="02020603050405020304" pitchFamily="18" charset="0"/>
                <a:cs typeface="Times New Roman" panose="02020603050405020304" pitchFamily="18" charset="0"/>
              </a:rPr>
              <a:t> </a:t>
            </a:r>
            <a:r>
              <a:rPr lang="it-IT" sz="2400" b="1" dirty="0" smtClean="0">
                <a:latin typeface="Times New Roman" panose="02020603050405020304" pitchFamily="18" charset="0"/>
                <a:cs typeface="Times New Roman" panose="02020603050405020304" pitchFamily="18" charset="0"/>
              </a:rPr>
              <a:t>dell’OMS</a:t>
            </a:r>
          </a:p>
          <a:p>
            <a:r>
              <a:rPr lang="it-IT" sz="2400" dirty="0" smtClean="0">
                <a:latin typeface="Times New Roman" panose="02020603050405020304" pitchFamily="18" charset="0"/>
                <a:cs typeface="Times New Roman" panose="02020603050405020304" pitchFamily="18" charset="0"/>
              </a:rPr>
              <a:t>Nel </a:t>
            </a:r>
            <a:r>
              <a:rPr lang="it-IT" sz="2400" dirty="0">
                <a:latin typeface="Times New Roman" panose="02020603050405020304" pitchFamily="18" charset="0"/>
                <a:cs typeface="Times New Roman" panose="02020603050405020304" pitchFamily="18" charset="0"/>
              </a:rPr>
              <a:t>1993 l’OMS in un documento denominato “</a:t>
            </a:r>
            <a:r>
              <a:rPr lang="it-IT" sz="2400" i="1" dirty="0">
                <a:latin typeface="Times New Roman" panose="02020603050405020304" pitchFamily="18" charset="0"/>
                <a:cs typeface="Times New Roman" panose="02020603050405020304" pitchFamily="18" charset="0"/>
              </a:rPr>
              <a:t>Life </a:t>
            </a:r>
            <a:r>
              <a:rPr lang="it-IT" sz="2400" i="1" dirty="0" err="1">
                <a:latin typeface="Times New Roman" panose="02020603050405020304" pitchFamily="18" charset="0"/>
                <a:cs typeface="Times New Roman" panose="02020603050405020304" pitchFamily="18" charset="0"/>
              </a:rPr>
              <a:t>Skills</a:t>
            </a:r>
            <a:r>
              <a:rPr lang="it-IT" sz="2400" i="1" dirty="0">
                <a:latin typeface="Times New Roman" panose="02020603050405020304" pitchFamily="18" charset="0"/>
                <a:cs typeface="Times New Roman" panose="02020603050405020304" pitchFamily="18" charset="0"/>
              </a:rPr>
              <a:t> </a:t>
            </a:r>
            <a:r>
              <a:rPr lang="it-IT" sz="2400" i="1" dirty="0" err="1">
                <a:latin typeface="Times New Roman" panose="02020603050405020304" pitchFamily="18" charset="0"/>
                <a:cs typeface="Times New Roman" panose="02020603050405020304" pitchFamily="18" charset="0"/>
              </a:rPr>
              <a:t>education</a:t>
            </a:r>
            <a:r>
              <a:rPr lang="it-IT" sz="2400" i="1" dirty="0">
                <a:latin typeface="Times New Roman" panose="02020603050405020304" pitchFamily="18" charset="0"/>
                <a:cs typeface="Times New Roman" panose="02020603050405020304" pitchFamily="18" charset="0"/>
              </a:rPr>
              <a:t> in </a:t>
            </a:r>
            <a:r>
              <a:rPr lang="it-IT" sz="2400" i="1" dirty="0" err="1">
                <a:latin typeface="Times New Roman" panose="02020603050405020304" pitchFamily="18" charset="0"/>
                <a:cs typeface="Times New Roman" panose="02020603050405020304" pitchFamily="18" charset="0"/>
              </a:rPr>
              <a:t>schools</a:t>
            </a:r>
            <a:r>
              <a:rPr lang="it-IT" sz="2400" dirty="0">
                <a:latin typeface="Times New Roman" panose="02020603050405020304" pitchFamily="18" charset="0"/>
                <a:cs typeface="Times New Roman" panose="02020603050405020304" pitchFamily="18" charset="0"/>
              </a:rPr>
              <a:t>” invitava le scuole e le agenzie educative a sviluppare le “</a:t>
            </a:r>
            <a:r>
              <a:rPr lang="it-IT" sz="2400" i="1" dirty="0">
                <a:latin typeface="Times New Roman" panose="02020603050405020304" pitchFamily="18" charset="0"/>
                <a:cs typeface="Times New Roman" panose="02020603050405020304" pitchFamily="18" charset="0"/>
              </a:rPr>
              <a:t>life </a:t>
            </a:r>
            <a:r>
              <a:rPr lang="it-IT" sz="2400" i="1" dirty="0" err="1">
                <a:latin typeface="Times New Roman" panose="02020603050405020304" pitchFamily="18" charset="0"/>
                <a:cs typeface="Times New Roman" panose="02020603050405020304" pitchFamily="18" charset="0"/>
              </a:rPr>
              <a:t>skills</a:t>
            </a:r>
            <a:r>
              <a:rPr lang="it-IT" sz="2400" dirty="0">
                <a:latin typeface="Times New Roman" panose="02020603050405020304" pitchFamily="18" charset="0"/>
                <a:cs typeface="Times New Roman" panose="02020603050405020304" pitchFamily="18" charset="0"/>
              </a:rPr>
              <a:t>” per promuovere una maturazione globale della persona e del cittadino. </a:t>
            </a:r>
            <a:endParaRPr lang="it-IT" sz="2400" dirty="0" smtClean="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Le </a:t>
            </a:r>
            <a:r>
              <a:rPr lang="it-IT" sz="2400" dirty="0">
                <a:latin typeface="Times New Roman" panose="02020603050405020304" pitchFamily="18" charset="0"/>
                <a:cs typeface="Times New Roman" panose="02020603050405020304" pitchFamily="18" charset="0"/>
              </a:rPr>
              <a:t>“</a:t>
            </a:r>
            <a:r>
              <a:rPr lang="it-IT" sz="2400" b="1" i="1" dirty="0">
                <a:latin typeface="Times New Roman" panose="02020603050405020304" pitchFamily="18" charset="0"/>
                <a:cs typeface="Times New Roman" panose="02020603050405020304" pitchFamily="18" charset="0"/>
              </a:rPr>
              <a:t>life </a:t>
            </a:r>
            <a:r>
              <a:rPr lang="it-IT" sz="2400" b="1" i="1" dirty="0" err="1">
                <a:latin typeface="Times New Roman" panose="02020603050405020304" pitchFamily="18" charset="0"/>
                <a:cs typeface="Times New Roman" panose="02020603050405020304" pitchFamily="18" charset="0"/>
              </a:rPr>
              <a:t>skills</a:t>
            </a:r>
            <a:r>
              <a:rPr lang="it-IT" sz="2400" b="1" dirty="0">
                <a:latin typeface="Times New Roman" panose="02020603050405020304" pitchFamily="18" charset="0"/>
                <a:cs typeface="Times New Roman" panose="02020603050405020304" pitchFamily="18" charset="0"/>
              </a:rPr>
              <a:t>” o competenze trasversali </a:t>
            </a:r>
            <a:r>
              <a:rPr lang="it-IT" sz="2400" dirty="0">
                <a:latin typeface="Times New Roman" panose="02020603050405020304" pitchFamily="18" charset="0"/>
                <a:cs typeface="Times New Roman" panose="02020603050405020304" pitchFamily="18" charset="0"/>
              </a:rPr>
              <a:t>per la vita rendono l’individuo capace di affrontare le sfide della vita, assumendo atteggiamenti adattivi, efficaci e costruttivi. </a:t>
            </a:r>
            <a:r>
              <a:rPr lang="it-IT" sz="2400" dirty="0" smtClean="0">
                <a:latin typeface="Times New Roman" panose="02020603050405020304" pitchFamily="18" charset="0"/>
                <a:cs typeface="Times New Roman" panose="02020603050405020304" pitchFamily="18" charset="0"/>
              </a:rPr>
              <a:t>Il </a:t>
            </a:r>
            <a:r>
              <a:rPr lang="it-IT" sz="2400" dirty="0">
                <a:latin typeface="Times New Roman" panose="02020603050405020304" pitchFamily="18" charset="0"/>
                <a:cs typeface="Times New Roman" panose="02020603050405020304" pitchFamily="18" charset="0"/>
              </a:rPr>
              <a:t>nucleo fondamentale delle “</a:t>
            </a:r>
            <a:r>
              <a:rPr lang="it-IT" sz="2400" i="1" dirty="0">
                <a:latin typeface="Times New Roman" panose="02020603050405020304" pitchFamily="18" charset="0"/>
                <a:cs typeface="Times New Roman" panose="02020603050405020304" pitchFamily="18" charset="0"/>
              </a:rPr>
              <a:t>life </a:t>
            </a:r>
            <a:r>
              <a:rPr lang="it-IT" sz="2400" i="1" dirty="0" err="1">
                <a:latin typeface="Times New Roman" panose="02020603050405020304" pitchFamily="18" charset="0"/>
                <a:cs typeface="Times New Roman" panose="02020603050405020304" pitchFamily="18" charset="0"/>
              </a:rPr>
              <a:t>skills</a:t>
            </a:r>
            <a:r>
              <a:rPr lang="it-IT" sz="2400" dirty="0">
                <a:latin typeface="Times New Roman" panose="02020603050405020304" pitchFamily="18" charset="0"/>
                <a:cs typeface="Times New Roman" panose="02020603050405020304" pitchFamily="18" charset="0"/>
              </a:rPr>
              <a:t>” è costituito da 10 competenze</a:t>
            </a:r>
            <a:r>
              <a:rPr lang="it-IT" sz="2400" dirty="0" smtClean="0">
                <a:latin typeface="Times New Roman" panose="02020603050405020304" pitchFamily="18" charset="0"/>
                <a:cs typeface="Times New Roman" panose="02020603050405020304" pitchFamily="18" charset="0"/>
              </a:rPr>
              <a:t>:</a:t>
            </a:r>
          </a:p>
          <a:p>
            <a:endParaRPr lang="it-IT" sz="2400" dirty="0">
              <a:latin typeface="Times New Roman" panose="02020603050405020304" pitchFamily="18" charset="0"/>
              <a:cs typeface="Times New Roman" panose="02020603050405020304" pitchFamily="18" charset="0"/>
            </a:endParaRPr>
          </a:p>
          <a:p>
            <a:r>
              <a:rPr lang="it-IT" sz="2400" b="1" dirty="0" smtClean="0">
                <a:latin typeface="Times New Roman" panose="02020603050405020304" pitchFamily="18" charset="0"/>
                <a:cs typeface="Times New Roman" panose="02020603050405020304" pitchFamily="18" charset="0"/>
              </a:rPr>
              <a:t>1. Consapevolezza </a:t>
            </a:r>
            <a:r>
              <a:rPr lang="it-IT" sz="2400" b="1" dirty="0">
                <a:latin typeface="Times New Roman" panose="02020603050405020304" pitchFamily="18" charset="0"/>
                <a:cs typeface="Times New Roman" panose="02020603050405020304" pitchFamily="18" charset="0"/>
              </a:rPr>
              <a:t>di sé </a:t>
            </a:r>
            <a:r>
              <a:rPr lang="it-IT" sz="2400" b="1" dirty="0" smtClean="0">
                <a:latin typeface="Times New Roman" panose="02020603050405020304" pitchFamily="18" charset="0"/>
                <a:cs typeface="Times New Roman" panose="02020603050405020304" pitchFamily="18" charset="0"/>
              </a:rPr>
              <a:t>                                                             6. Empatia </a:t>
            </a:r>
          </a:p>
          <a:p>
            <a:r>
              <a:rPr lang="it-IT" sz="2400" b="1" dirty="0" smtClean="0">
                <a:latin typeface="Times New Roman" panose="02020603050405020304" pitchFamily="18" charset="0"/>
                <a:cs typeface="Times New Roman" panose="02020603050405020304" pitchFamily="18" charset="0"/>
              </a:rPr>
              <a:t>2. Gestione delle </a:t>
            </a:r>
            <a:r>
              <a:rPr lang="it-IT" sz="2400" b="1" dirty="0">
                <a:latin typeface="Times New Roman" panose="02020603050405020304" pitchFamily="18" charset="0"/>
                <a:cs typeface="Times New Roman" panose="02020603050405020304" pitchFamily="18" charset="0"/>
              </a:rPr>
              <a:t>emozioni </a:t>
            </a:r>
            <a:r>
              <a:rPr lang="it-IT" sz="2400" b="1" dirty="0" smtClean="0">
                <a:latin typeface="Times New Roman" panose="02020603050405020304" pitchFamily="18" charset="0"/>
                <a:cs typeface="Times New Roman" panose="02020603050405020304" pitchFamily="18" charset="0"/>
              </a:rPr>
              <a:t>                                                         7. Pensiero creativo </a:t>
            </a:r>
          </a:p>
          <a:p>
            <a:r>
              <a:rPr lang="it-IT" sz="2400" b="1" dirty="0" smtClean="0">
                <a:latin typeface="Times New Roman" panose="02020603050405020304" pitchFamily="18" charset="0"/>
                <a:cs typeface="Times New Roman" panose="02020603050405020304" pitchFamily="18" charset="0"/>
              </a:rPr>
              <a:t>3. Gestione </a:t>
            </a:r>
            <a:r>
              <a:rPr lang="it-IT" sz="2400" b="1" dirty="0">
                <a:latin typeface="Times New Roman" panose="02020603050405020304" pitchFamily="18" charset="0"/>
                <a:cs typeface="Times New Roman" panose="02020603050405020304" pitchFamily="18" charset="0"/>
              </a:rPr>
              <a:t>dello stress </a:t>
            </a:r>
            <a:r>
              <a:rPr lang="it-IT" sz="2400" b="1" dirty="0" smtClean="0">
                <a:latin typeface="Times New Roman" panose="02020603050405020304" pitchFamily="18" charset="0"/>
                <a:cs typeface="Times New Roman" panose="02020603050405020304" pitchFamily="18" charset="0"/>
              </a:rPr>
              <a:t>                                                               8. Pensiero </a:t>
            </a:r>
            <a:r>
              <a:rPr lang="it-IT" sz="2400" b="1" dirty="0">
                <a:latin typeface="Times New Roman" panose="02020603050405020304" pitchFamily="18" charset="0"/>
                <a:cs typeface="Times New Roman" panose="02020603050405020304" pitchFamily="18" charset="0"/>
              </a:rPr>
              <a:t>critico</a:t>
            </a:r>
            <a:endParaRPr lang="it-IT" sz="2400" b="1" dirty="0" smtClean="0">
              <a:latin typeface="Times New Roman" panose="02020603050405020304" pitchFamily="18" charset="0"/>
              <a:cs typeface="Times New Roman" panose="02020603050405020304" pitchFamily="18" charset="0"/>
            </a:endParaRPr>
          </a:p>
          <a:p>
            <a:r>
              <a:rPr lang="it-IT" sz="2400" b="1" dirty="0" smtClean="0">
                <a:latin typeface="Times New Roman" panose="02020603050405020304" pitchFamily="18" charset="0"/>
                <a:cs typeface="Times New Roman" panose="02020603050405020304" pitchFamily="18" charset="0"/>
              </a:rPr>
              <a:t>4. Comunicazione </a:t>
            </a:r>
            <a:r>
              <a:rPr lang="it-IT" sz="2400" b="1" dirty="0">
                <a:latin typeface="Times New Roman" panose="02020603050405020304" pitchFamily="18" charset="0"/>
                <a:cs typeface="Times New Roman" panose="02020603050405020304" pitchFamily="18" charset="0"/>
              </a:rPr>
              <a:t>efficace </a:t>
            </a:r>
            <a:r>
              <a:rPr lang="it-IT" sz="2400" b="1" dirty="0" smtClean="0">
                <a:latin typeface="Times New Roman" panose="02020603050405020304" pitchFamily="18" charset="0"/>
                <a:cs typeface="Times New Roman" panose="02020603050405020304" pitchFamily="18" charset="0"/>
              </a:rPr>
              <a:t>                                                         9. Prendere </a:t>
            </a:r>
            <a:r>
              <a:rPr lang="it-IT" sz="2400" b="1" dirty="0">
                <a:latin typeface="Times New Roman" panose="02020603050405020304" pitchFamily="18" charset="0"/>
                <a:cs typeface="Times New Roman" panose="02020603050405020304" pitchFamily="18" charset="0"/>
              </a:rPr>
              <a:t>decisioni</a:t>
            </a:r>
            <a:endParaRPr lang="it-IT" sz="2400" b="1" dirty="0" smtClean="0">
              <a:latin typeface="Times New Roman" panose="02020603050405020304" pitchFamily="18" charset="0"/>
              <a:cs typeface="Times New Roman" panose="02020603050405020304" pitchFamily="18" charset="0"/>
            </a:endParaRPr>
          </a:p>
          <a:p>
            <a:r>
              <a:rPr lang="it-IT" sz="2400" b="1" dirty="0" smtClean="0">
                <a:latin typeface="Times New Roman" panose="02020603050405020304" pitchFamily="18" charset="0"/>
                <a:cs typeface="Times New Roman" panose="02020603050405020304" pitchFamily="18" charset="0"/>
              </a:rPr>
              <a:t>5. Relazioni </a:t>
            </a:r>
            <a:r>
              <a:rPr lang="it-IT" sz="2400" b="1" dirty="0">
                <a:latin typeface="Times New Roman" panose="02020603050405020304" pitchFamily="18" charset="0"/>
                <a:cs typeface="Times New Roman" panose="02020603050405020304" pitchFamily="18" charset="0"/>
              </a:rPr>
              <a:t>efficaci </a:t>
            </a:r>
            <a:r>
              <a:rPr lang="it-IT" sz="2400" b="1" dirty="0" smtClean="0">
                <a:latin typeface="Times New Roman" panose="02020603050405020304" pitchFamily="18" charset="0"/>
                <a:cs typeface="Times New Roman" panose="02020603050405020304" pitchFamily="18" charset="0"/>
              </a:rPr>
              <a:t>                                                                    10. Risolvere problemi </a:t>
            </a:r>
            <a:endParaRPr lang="it-IT" sz="2400" b="1"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3233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0040" y="0"/>
            <a:ext cx="11871960" cy="1508105"/>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Gli scenari internazionali delle </a:t>
            </a:r>
            <a:r>
              <a:rPr lang="it-IT" sz="3200" b="1" dirty="0" smtClean="0">
                <a:solidFill>
                  <a:srgbClr val="FF0000"/>
                </a:solidFill>
                <a:latin typeface="Times New Roman" panose="02020603050405020304" pitchFamily="18" charset="0"/>
                <a:cs typeface="Times New Roman" panose="02020603050405020304" pitchFamily="18" charset="0"/>
              </a:rPr>
              <a:t>Competenze (3)</a:t>
            </a:r>
          </a:p>
          <a:p>
            <a:pPr algn="ctr"/>
            <a:r>
              <a:rPr lang="it-IT" sz="1200" i="1" dirty="0" smtClean="0">
                <a:latin typeface="Times New Roman" panose="02020603050405020304" pitchFamily="18" charset="0"/>
                <a:cs typeface="Times New Roman" panose="02020603050405020304" pitchFamily="18" charset="0"/>
              </a:rPr>
              <a:t>(</a:t>
            </a:r>
            <a:r>
              <a:rPr lang="it-IT" sz="1200" i="1" dirty="0" smtClean="0">
                <a:latin typeface="Times New Roman" panose="02020603050405020304" pitchFamily="18" charset="0"/>
                <a:cs typeface="Times New Roman" panose="02020603050405020304" pitchFamily="18" charset="0"/>
                <a:hlinkClick r:id="rId2"/>
              </a:rPr>
              <a:t>https</a:t>
            </a:r>
            <a:r>
              <a:rPr lang="it-IT" sz="1200" i="1" dirty="0">
                <a:latin typeface="Times New Roman" panose="02020603050405020304" pitchFamily="18" charset="0"/>
                <a:cs typeface="Times New Roman" panose="02020603050405020304" pitchFamily="18" charset="0"/>
                <a:hlinkClick r:id="rId2"/>
              </a:rPr>
              <a:t>://</a:t>
            </a:r>
            <a:r>
              <a:rPr lang="it-IT" sz="1200" i="1" dirty="0" smtClean="0">
                <a:latin typeface="Times New Roman" panose="02020603050405020304" pitchFamily="18" charset="0"/>
                <a:cs typeface="Times New Roman" panose="02020603050405020304" pitchFamily="18" charset="0"/>
                <a:hlinkClick r:id="rId2"/>
              </a:rPr>
              <a:t>rm.coe.int/competences-for-democratic-culture-resume-it-revised-web-a5/1680717a26</a:t>
            </a:r>
            <a:r>
              <a:rPr lang="it-IT" sz="1200" i="1" dirty="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Franca </a:t>
            </a:r>
            <a:r>
              <a:rPr lang="it-IT" sz="1200" i="1" dirty="0">
                <a:latin typeface="Times New Roman" panose="02020603050405020304" pitchFamily="18" charset="0"/>
                <a:cs typeface="Times New Roman" panose="02020603050405020304" pitchFamily="18" charset="0"/>
              </a:rPr>
              <a:t>Da Re – Costituzione e Cittadinanza per educare cittadini globali – Riflessioni per un Curricolo di Educazione civica – </a:t>
            </a:r>
            <a:r>
              <a:rPr lang="it-IT" sz="1200" i="1" dirty="0" err="1">
                <a:latin typeface="Times New Roman" panose="02020603050405020304" pitchFamily="18" charset="0"/>
                <a:cs typeface="Times New Roman" panose="02020603050405020304" pitchFamily="18" charset="0"/>
              </a:rPr>
              <a:t>Pearson</a:t>
            </a:r>
            <a:r>
              <a:rPr lang="it-IT" sz="1200" i="1" dirty="0">
                <a:latin typeface="Times New Roman" panose="02020603050405020304" pitchFamily="18" charset="0"/>
                <a:cs typeface="Times New Roman" panose="02020603050405020304" pitchFamily="18" charset="0"/>
              </a:rPr>
              <a:t> Academy, </a:t>
            </a:r>
            <a:r>
              <a:rPr lang="it-IT" sz="1200" i="1" dirty="0" smtClean="0">
                <a:latin typeface="Times New Roman" panose="02020603050405020304" pitchFamily="18" charset="0"/>
                <a:cs typeface="Times New Roman" panose="02020603050405020304" pitchFamily="18" charset="0"/>
              </a:rPr>
              <a:t>2019, pp. 44-45)</a:t>
            </a:r>
            <a:endParaRPr lang="it-IT" sz="1200" i="1" dirty="0">
              <a:latin typeface="Times New Roman" panose="02020603050405020304" pitchFamily="18" charset="0"/>
              <a:cs typeface="Times New Roman" panose="02020603050405020304" pitchFamily="18" charset="0"/>
            </a:endParaRPr>
          </a:p>
          <a:p>
            <a:pPr algn="ctr"/>
            <a:r>
              <a:rPr lang="it-IT" sz="1200" i="1" dirty="0" smtClean="0">
                <a:latin typeface="Times New Roman" panose="02020603050405020304" pitchFamily="18" charset="0"/>
                <a:cs typeface="Times New Roman" panose="02020603050405020304" pitchFamily="18" charset="0"/>
              </a:rPr>
              <a:t>)</a:t>
            </a: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p:txBody>
      </p:sp>
      <p:pic>
        <p:nvPicPr>
          <p:cNvPr id="3" name="Immagine 2"/>
          <p:cNvPicPr>
            <a:picLocks noChangeAspect="1"/>
          </p:cNvPicPr>
          <p:nvPr/>
        </p:nvPicPr>
        <p:blipFill>
          <a:blip r:embed="rId3"/>
          <a:stretch>
            <a:fillRect/>
          </a:stretch>
        </p:blipFill>
        <p:spPr>
          <a:xfrm>
            <a:off x="3682218" y="913689"/>
            <a:ext cx="8388951" cy="5822095"/>
          </a:xfrm>
          <a:prstGeom prst="rect">
            <a:avLst/>
          </a:prstGeom>
        </p:spPr>
      </p:pic>
      <p:sp>
        <p:nvSpPr>
          <p:cNvPr id="4" name="CasellaDiTesto 3"/>
          <p:cNvSpPr txBox="1"/>
          <p:nvPr/>
        </p:nvSpPr>
        <p:spPr>
          <a:xfrm>
            <a:off x="199209" y="856357"/>
            <a:ext cx="3362178" cy="6001643"/>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Il COE e la convivenza democratica</a:t>
            </a:r>
          </a:p>
          <a:p>
            <a:r>
              <a:rPr lang="it-IT" sz="2400" dirty="0" smtClean="0">
                <a:latin typeface="Times New Roman" panose="02020603050405020304" pitchFamily="18" charset="0"/>
                <a:cs typeface="Times New Roman" panose="02020603050405020304" pitchFamily="18" charset="0"/>
              </a:rPr>
              <a:t>Il Consiglio d’Europa nel 2016 ha pubblicato il documento </a:t>
            </a:r>
            <a:r>
              <a:rPr lang="it-IT" sz="2400" i="1" dirty="0" smtClean="0">
                <a:latin typeface="Times New Roman" panose="02020603050405020304" pitchFamily="18" charset="0"/>
                <a:cs typeface="Times New Roman" panose="02020603050405020304" pitchFamily="18" charset="0"/>
              </a:rPr>
              <a:t>«Competenze per una cultura della democrazia. Vivere </a:t>
            </a:r>
            <a:r>
              <a:rPr lang="it-IT" sz="2400" i="1" dirty="0">
                <a:latin typeface="Times New Roman" panose="02020603050405020304" pitchFamily="18" charset="0"/>
                <a:cs typeface="Times New Roman" panose="02020603050405020304" pitchFamily="18" charset="0"/>
              </a:rPr>
              <a:t>insieme in condizioni di parità in società democratiche e culturalmente diverse» </a:t>
            </a:r>
            <a:r>
              <a:rPr lang="it-IT" sz="2400" dirty="0" smtClean="0">
                <a:latin typeface="Times New Roman" panose="02020603050405020304" pitchFamily="18" charset="0"/>
                <a:cs typeface="Times New Roman" panose="02020603050405020304" pitchFamily="18" charset="0"/>
              </a:rPr>
              <a:t> necessarie </a:t>
            </a:r>
            <a:r>
              <a:rPr lang="it-IT" sz="2400" dirty="0">
                <a:latin typeface="Times New Roman" panose="02020603050405020304" pitchFamily="18" charset="0"/>
                <a:cs typeface="Times New Roman" panose="02020603050405020304" pitchFamily="18" charset="0"/>
              </a:rPr>
              <a:t>per partecipare </a:t>
            </a:r>
            <a:r>
              <a:rPr lang="it-IT" sz="2400" dirty="0" smtClean="0">
                <a:latin typeface="Times New Roman" panose="02020603050405020304" pitchFamily="18" charset="0"/>
                <a:cs typeface="Times New Roman" panose="02020603050405020304" pitchFamily="18" charset="0"/>
              </a:rPr>
              <a:t>a </a:t>
            </a:r>
            <a:r>
              <a:rPr lang="it-IT" sz="2400" dirty="0">
                <a:latin typeface="Times New Roman" panose="02020603050405020304" pitchFamily="18" charset="0"/>
                <a:cs typeface="Times New Roman" panose="02020603050405020304" pitchFamily="18" charset="0"/>
              </a:rPr>
              <a:t>una cultura della democrazia e vivere </a:t>
            </a:r>
            <a:r>
              <a:rPr lang="it-IT" sz="2400" dirty="0" smtClean="0">
                <a:latin typeface="Times New Roman" panose="02020603050405020304" pitchFamily="18" charset="0"/>
                <a:cs typeface="Times New Roman" panose="02020603050405020304" pitchFamily="18" charset="0"/>
              </a:rPr>
              <a:t>in pace con gli altri in società democratiche.</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6565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249679" y="1178561"/>
            <a:ext cx="9692640" cy="4154984"/>
          </a:xfrm>
          <a:prstGeom prst="rect">
            <a:avLst/>
          </a:prstGeom>
        </p:spPr>
        <p:txBody>
          <a:bodyPr wrap="square">
            <a:spAutoFit/>
          </a:bodyPr>
          <a:lstStyle/>
          <a:p>
            <a:pPr algn="ctr"/>
            <a:endParaRPr lang="it-IT" sz="3200" b="1" dirty="0">
              <a:solidFill>
                <a:srgbClr val="FF0000"/>
              </a:solidFill>
              <a:latin typeface="Times New Roman" panose="02020603050405020304" pitchFamily="18" charset="0"/>
              <a:cs typeface="Times New Roman" panose="02020603050405020304" pitchFamily="18" charset="0"/>
            </a:endParaRPr>
          </a:p>
          <a:p>
            <a:pPr marL="514350" indent="-514350" algn="ctr">
              <a:buAutoNum type="arabicParenR"/>
            </a:pPr>
            <a:r>
              <a:rPr lang="it-IT" sz="3200" b="1" dirty="0" smtClean="0">
                <a:solidFill>
                  <a:srgbClr val="FF0000"/>
                </a:solidFill>
                <a:latin typeface="Times New Roman" panose="02020603050405020304" pitchFamily="18" charset="0"/>
                <a:cs typeface="Times New Roman" panose="02020603050405020304" pitchFamily="18" charset="0"/>
              </a:rPr>
              <a:t>«IDENTIFICARE I RISULTATI ATTESI»:</a:t>
            </a:r>
          </a:p>
          <a:p>
            <a:pPr algn="ctr"/>
            <a:endParaRPr lang="it-IT" sz="3200" dirty="0" smtClean="0">
              <a:solidFill>
                <a:srgbClr val="FF0000"/>
              </a:solidFill>
              <a:latin typeface="Times New Roman" panose="02020603050405020304" pitchFamily="18" charset="0"/>
              <a:cs typeface="Times New Roman" panose="02020603050405020304" pitchFamily="18" charset="0"/>
            </a:endParaRPr>
          </a:p>
          <a:p>
            <a:pPr marL="514350" indent="-514350" algn="ctr">
              <a:buAutoNum type="alphaUcParenR"/>
            </a:pPr>
            <a:r>
              <a:rPr lang="it-IT" sz="2800" dirty="0" smtClean="0">
                <a:solidFill>
                  <a:srgbClr val="FF0000"/>
                </a:solidFill>
                <a:latin typeface="Times New Roman" panose="02020603050405020304" pitchFamily="18" charset="0"/>
                <a:cs typeface="Times New Roman" panose="02020603050405020304" pitchFamily="18" charset="0"/>
              </a:rPr>
              <a:t>Dal Profilo educativo, culturale e professionale (</a:t>
            </a:r>
            <a:r>
              <a:rPr lang="it-IT" sz="2800" dirty="0" err="1" smtClean="0">
                <a:solidFill>
                  <a:srgbClr val="FF0000"/>
                </a:solidFill>
                <a:latin typeface="Times New Roman" panose="02020603050405020304" pitchFamily="18" charset="0"/>
                <a:cs typeface="Times New Roman" panose="02020603050405020304" pitchFamily="18" charset="0"/>
              </a:rPr>
              <a:t>PECuP</a:t>
            </a:r>
            <a:r>
              <a:rPr lang="it-IT" sz="2800" dirty="0" smtClean="0">
                <a:solidFill>
                  <a:srgbClr val="FF0000"/>
                </a:solidFill>
                <a:latin typeface="Times New Roman" panose="02020603050405020304" pitchFamily="18" charset="0"/>
                <a:cs typeface="Times New Roman" panose="02020603050405020304" pitchFamily="18" charset="0"/>
              </a:rPr>
              <a:t>), agli Obiettivi Specifici di Apprendimento (OSA) o ai Risultati di Apprendimento (RA)</a:t>
            </a:r>
          </a:p>
          <a:p>
            <a:pPr algn="ctr"/>
            <a:endParaRPr lang="it-IT" sz="2800" dirty="0" smtClean="0">
              <a:solidFill>
                <a:srgbClr val="FF0000"/>
              </a:solidFill>
              <a:latin typeface="Times New Roman" panose="02020603050405020304" pitchFamily="18" charset="0"/>
              <a:cs typeface="Times New Roman" panose="02020603050405020304" pitchFamily="18" charset="0"/>
            </a:endParaRPr>
          </a:p>
          <a:p>
            <a:pPr algn="ctr"/>
            <a:endParaRPr lang="it-IT" sz="2800" dirty="0">
              <a:solidFill>
                <a:srgbClr val="FF0000"/>
              </a:solidFill>
              <a:latin typeface="Times New Roman" panose="02020603050405020304" pitchFamily="18" charset="0"/>
              <a:cs typeface="Times New Roman" panose="02020603050405020304" pitchFamily="18" charset="0"/>
            </a:endParaRPr>
          </a:p>
          <a:p>
            <a:pPr algn="ctr"/>
            <a:r>
              <a:rPr lang="it-IT" sz="2800" dirty="0" smtClean="0">
                <a:solidFill>
                  <a:srgbClr val="FF0000"/>
                </a:solidFill>
                <a:latin typeface="Times New Roman" panose="02020603050405020304" pitchFamily="18" charset="0"/>
                <a:cs typeface="Times New Roman" panose="02020603050405020304" pitchFamily="18" charset="0"/>
              </a:rPr>
              <a:t>B) Competenze disciplinari e trasversali</a:t>
            </a:r>
            <a:endParaRPr lang="it-IT" sz="2800" dirty="0">
              <a:solidFill>
                <a:srgbClr val="FF0000"/>
              </a:solidFill>
            </a:endParaRPr>
          </a:p>
        </p:txBody>
      </p:sp>
      <p:sp>
        <p:nvSpPr>
          <p:cNvPr id="3" name="Rettangolo 2"/>
          <p:cNvSpPr/>
          <p:nvPr/>
        </p:nvSpPr>
        <p:spPr>
          <a:xfrm>
            <a:off x="0" y="135855"/>
            <a:ext cx="12191999" cy="830997"/>
          </a:xfrm>
          <a:prstGeom prst="rect">
            <a:avLst/>
          </a:prstGeom>
        </p:spPr>
        <p:txBody>
          <a:bodyPr wrap="square">
            <a:spAutoFit/>
          </a:bodyPr>
          <a:lstStyle/>
          <a:p>
            <a:pPr algn="ctr"/>
            <a:r>
              <a:rPr lang="it-IT" sz="3200" b="1" dirty="0" smtClean="0">
                <a:latin typeface="Times New Roman" panose="02020603050405020304" pitchFamily="18" charset="0"/>
                <a:cs typeface="Times New Roman" panose="02020603050405020304" pitchFamily="18" charset="0"/>
              </a:rPr>
              <a:t>Fasi del processo di «progettazione </a:t>
            </a:r>
            <a:r>
              <a:rPr lang="it-IT" sz="3200" b="1" dirty="0">
                <a:latin typeface="Times New Roman" panose="02020603050405020304" pitchFamily="18" charset="0"/>
                <a:cs typeface="Times New Roman" panose="02020603050405020304" pitchFamily="18" charset="0"/>
              </a:rPr>
              <a:t>a </a:t>
            </a:r>
            <a:r>
              <a:rPr lang="it-IT" sz="3200" b="1" dirty="0" smtClean="0">
                <a:latin typeface="Times New Roman" panose="02020603050405020304" pitchFamily="18" charset="0"/>
                <a:cs typeface="Times New Roman" panose="02020603050405020304" pitchFamily="18" charset="0"/>
              </a:rPr>
              <a:t>ritroso» </a:t>
            </a:r>
            <a:r>
              <a:rPr lang="it-IT" sz="3200" b="1" dirty="0">
                <a:latin typeface="Times New Roman" panose="02020603050405020304" pitchFamily="18" charset="0"/>
                <a:cs typeface="Times New Roman" panose="02020603050405020304" pitchFamily="18" charset="0"/>
              </a:rPr>
              <a:t>di </a:t>
            </a:r>
            <a:r>
              <a:rPr lang="it-IT" sz="3200" b="1" dirty="0" err="1">
                <a:latin typeface="Times New Roman" panose="02020603050405020304" pitchFamily="18" charset="0"/>
                <a:cs typeface="Times New Roman" panose="02020603050405020304" pitchFamily="18" charset="0"/>
              </a:rPr>
              <a:t>Wiggins</a:t>
            </a:r>
            <a:r>
              <a:rPr lang="it-IT" sz="3200" b="1" dirty="0">
                <a:latin typeface="Times New Roman" panose="02020603050405020304" pitchFamily="18" charset="0"/>
                <a:cs typeface="Times New Roman" panose="02020603050405020304" pitchFamily="18" charset="0"/>
              </a:rPr>
              <a:t> e </a:t>
            </a:r>
            <a:r>
              <a:rPr lang="it-IT" sz="3200" b="1" dirty="0" err="1" smtClean="0">
                <a:latin typeface="Times New Roman" panose="02020603050405020304" pitchFamily="18" charset="0"/>
                <a:cs typeface="Times New Roman" panose="02020603050405020304" pitchFamily="18" charset="0"/>
              </a:rPr>
              <a:t>McTighe</a:t>
            </a:r>
            <a:endParaRPr lang="it-IT" sz="2400" b="1"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51666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0040" y="0"/>
            <a:ext cx="11871960" cy="1323439"/>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Gli </a:t>
            </a:r>
            <a:r>
              <a:rPr lang="it-IT" sz="3200" b="1" dirty="0">
                <a:solidFill>
                  <a:srgbClr val="FF0000"/>
                </a:solidFill>
                <a:latin typeface="Times New Roman" panose="02020603050405020304" pitchFamily="18" charset="0"/>
                <a:cs typeface="Times New Roman" panose="02020603050405020304" pitchFamily="18" charset="0"/>
              </a:rPr>
              <a:t>scenari internazionali delle Competenze </a:t>
            </a:r>
            <a:r>
              <a:rPr lang="it-IT" sz="3200" b="1" dirty="0" smtClean="0">
                <a:solidFill>
                  <a:srgbClr val="FF0000"/>
                </a:solidFill>
                <a:latin typeface="Times New Roman" panose="02020603050405020304" pitchFamily="18" charset="0"/>
                <a:cs typeface="Times New Roman" panose="02020603050405020304" pitchFamily="18" charset="0"/>
              </a:rPr>
              <a:t>(4)</a:t>
            </a:r>
            <a:endParaRPr lang="it-IT" sz="3200" b="1" dirty="0">
              <a:solidFill>
                <a:srgbClr val="FF0000"/>
              </a:solidFill>
              <a:latin typeface="Times New Roman" panose="02020603050405020304" pitchFamily="18" charset="0"/>
              <a:cs typeface="Times New Roman" panose="02020603050405020304" pitchFamily="18" charset="0"/>
            </a:endParaRPr>
          </a:p>
          <a:p>
            <a:pPr algn="ctr"/>
            <a:r>
              <a:rPr lang="it-IT" sz="1200" i="1" dirty="0" smtClean="0">
                <a:latin typeface="Times New Roman" panose="02020603050405020304" pitchFamily="18" charset="0"/>
                <a:cs typeface="Times New Roman" panose="02020603050405020304" pitchFamily="18" charset="0"/>
              </a:rPr>
              <a:t>(</a:t>
            </a:r>
            <a:r>
              <a:rPr lang="it-IT" sz="1200" i="1" dirty="0" smtClean="0">
                <a:latin typeface="Times New Roman" panose="02020603050405020304" pitchFamily="18" charset="0"/>
                <a:cs typeface="Times New Roman" panose="02020603050405020304" pitchFamily="18" charset="0"/>
                <a:hlinkClick r:id="rId2"/>
              </a:rPr>
              <a:t>https</a:t>
            </a:r>
            <a:r>
              <a:rPr lang="it-IT" sz="1200" i="1" dirty="0">
                <a:latin typeface="Times New Roman" panose="02020603050405020304" pitchFamily="18" charset="0"/>
                <a:cs typeface="Times New Roman" panose="02020603050405020304" pitchFamily="18" charset="0"/>
                <a:hlinkClick r:id="rId2"/>
              </a:rPr>
              <a:t>://</a:t>
            </a:r>
            <a:r>
              <a:rPr lang="it-IT" sz="1200" i="1" dirty="0" smtClean="0">
                <a:latin typeface="Times New Roman" panose="02020603050405020304" pitchFamily="18" charset="0"/>
                <a:cs typeface="Times New Roman" panose="02020603050405020304" pitchFamily="18" charset="0"/>
                <a:hlinkClick r:id="rId2"/>
              </a:rPr>
              <a:t>www.agid.gov.it/sites/default/files/repository_files/digcomp2-1_ita.pdf</a:t>
            </a:r>
            <a:r>
              <a:rPr lang="it-IT" sz="1200" i="1" dirty="0" smtClean="0">
                <a:latin typeface="Times New Roman" panose="02020603050405020304" pitchFamily="18" charset="0"/>
                <a:cs typeface="Times New Roman" panose="02020603050405020304" pitchFamily="18" charset="0"/>
              </a:rPr>
              <a:t>; Franca Da Re – Costituzione e Cittadinanza per educare cittadini globali – Riflessioni per un Curricolo di Educazione civica – </a:t>
            </a:r>
            <a:r>
              <a:rPr lang="it-IT" sz="1200" i="1" dirty="0" err="1" smtClean="0">
                <a:latin typeface="Times New Roman" panose="02020603050405020304" pitchFamily="18" charset="0"/>
                <a:cs typeface="Times New Roman" panose="02020603050405020304" pitchFamily="18" charset="0"/>
              </a:rPr>
              <a:t>Pearson</a:t>
            </a:r>
            <a:r>
              <a:rPr lang="it-IT" sz="1200" i="1" dirty="0" smtClean="0">
                <a:latin typeface="Times New Roman" panose="02020603050405020304" pitchFamily="18" charset="0"/>
                <a:cs typeface="Times New Roman" panose="02020603050405020304" pitchFamily="18" charset="0"/>
              </a:rPr>
              <a:t> Academy, 2019, pp.55-59)</a:t>
            </a: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140678" y="902523"/>
            <a:ext cx="3460652" cy="5940088"/>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Il DIGCOMP – Il quadro </a:t>
            </a:r>
            <a:r>
              <a:rPr lang="it-IT" sz="2400" b="1" dirty="0">
                <a:latin typeface="Times New Roman" panose="02020603050405020304" pitchFamily="18" charset="0"/>
                <a:cs typeface="Times New Roman" panose="02020603050405020304" pitchFamily="18" charset="0"/>
              </a:rPr>
              <a:t>di riferimento per le competenze digitali dei cittadini </a:t>
            </a:r>
            <a:r>
              <a:rPr lang="it-IT" sz="2400" b="1" dirty="0" smtClean="0">
                <a:latin typeface="Times New Roman" panose="02020603050405020304" pitchFamily="18" charset="0"/>
                <a:cs typeface="Times New Roman" panose="02020603050405020304" pitchFamily="18" charset="0"/>
              </a:rPr>
              <a:t>europei </a:t>
            </a:r>
          </a:p>
          <a:p>
            <a:r>
              <a:rPr lang="it-IT" sz="2000" dirty="0" smtClean="0">
                <a:latin typeface="Times New Roman" panose="02020603050405020304" pitchFamily="18" charset="0"/>
                <a:cs typeface="Times New Roman" panose="02020603050405020304" pitchFamily="18" charset="0"/>
              </a:rPr>
              <a:t>Rappresenta </a:t>
            </a:r>
            <a:r>
              <a:rPr lang="it-IT" sz="2000" dirty="0">
                <a:latin typeface="Times New Roman" panose="02020603050405020304" pitchFamily="18" charset="0"/>
                <a:cs typeface="Times New Roman" panose="02020603050405020304" pitchFamily="18" charset="0"/>
              </a:rPr>
              <a:t>uno strumento per migliorare le competenze digitali dei cittadini</a:t>
            </a:r>
            <a:r>
              <a:rPr lang="it-IT" sz="2000" dirty="0" smtClean="0">
                <a:latin typeface="Times New Roman" panose="02020603050405020304" pitchFamily="18" charset="0"/>
                <a:cs typeface="Times New Roman" panose="02020603050405020304" pitchFamily="18" charset="0"/>
              </a:rPr>
              <a:t>. </a:t>
            </a:r>
            <a:r>
              <a:rPr lang="it-IT" sz="2000" dirty="0">
                <a:latin typeface="Times New Roman" panose="02020603050405020304" pitchFamily="18" charset="0"/>
                <a:cs typeface="Times New Roman" panose="02020603050405020304" pitchFamily="18" charset="0"/>
              </a:rPr>
              <a:t>La versione </a:t>
            </a:r>
            <a:r>
              <a:rPr lang="it-IT" sz="2000" dirty="0" smtClean="0">
                <a:latin typeface="Times New Roman" panose="02020603050405020304" pitchFamily="18" charset="0"/>
                <a:cs typeface="Times New Roman" panose="02020603050405020304" pitchFamily="18" charset="0"/>
              </a:rPr>
              <a:t>attuale, </a:t>
            </a:r>
            <a:r>
              <a:rPr lang="it-IT" sz="2000" dirty="0" err="1" smtClean="0">
                <a:latin typeface="Times New Roman" panose="02020603050405020304" pitchFamily="18" charset="0"/>
                <a:cs typeface="Times New Roman" panose="02020603050405020304" pitchFamily="18" charset="0"/>
              </a:rPr>
              <a:t>DigComp</a:t>
            </a:r>
            <a:r>
              <a:rPr lang="it-IT" sz="2000" dirty="0" smtClean="0">
                <a:latin typeface="Times New Roman" panose="02020603050405020304" pitchFamily="18" charset="0"/>
                <a:cs typeface="Times New Roman" panose="02020603050405020304" pitchFamily="18" charset="0"/>
              </a:rPr>
              <a:t> 2.1, è </a:t>
            </a:r>
            <a:r>
              <a:rPr lang="it-IT" sz="2000" dirty="0">
                <a:latin typeface="Times New Roman" panose="02020603050405020304" pitchFamily="18" charset="0"/>
                <a:cs typeface="Times New Roman" panose="02020603050405020304" pitchFamily="18" charset="0"/>
              </a:rPr>
              <a:t>incentrata sull’ampliamento dai tre livelli iniziali di padronanza a una descrizione a otto livelli più particolareggiata e fornisce </a:t>
            </a:r>
            <a:r>
              <a:rPr lang="it-IT" sz="2000" dirty="0" smtClean="0">
                <a:latin typeface="Times New Roman" panose="02020603050405020304" pitchFamily="18" charset="0"/>
                <a:cs typeface="Times New Roman" panose="02020603050405020304" pitchFamily="18" charset="0"/>
              </a:rPr>
              <a:t>esempi. Le aree di competenza sono un punto di riferimento per la strutturazione del curricolo delle competenze digitali. </a:t>
            </a:r>
          </a:p>
        </p:txBody>
      </p:sp>
      <p:pic>
        <p:nvPicPr>
          <p:cNvPr id="6" name="Immagine 5"/>
          <p:cNvPicPr>
            <a:picLocks noChangeAspect="1"/>
          </p:cNvPicPr>
          <p:nvPr/>
        </p:nvPicPr>
        <p:blipFill>
          <a:blip r:embed="rId3"/>
          <a:stretch>
            <a:fillRect/>
          </a:stretch>
        </p:blipFill>
        <p:spPr>
          <a:xfrm>
            <a:off x="3700348" y="1115013"/>
            <a:ext cx="8491652" cy="5552572"/>
          </a:xfrm>
          <a:prstGeom prst="rect">
            <a:avLst/>
          </a:prstGeom>
        </p:spPr>
      </p:pic>
    </p:spTree>
    <p:extLst>
      <p:ext uri="{BB962C8B-B14F-4D97-AF65-F5344CB8AC3E}">
        <p14:creationId xmlns:p14="http://schemas.microsoft.com/office/powerpoint/2010/main" val="35482729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0040" y="0"/>
            <a:ext cx="11871960" cy="1323439"/>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Gli </a:t>
            </a:r>
            <a:r>
              <a:rPr lang="it-IT" sz="3200" b="1" dirty="0">
                <a:solidFill>
                  <a:srgbClr val="FF0000"/>
                </a:solidFill>
                <a:latin typeface="Times New Roman" panose="02020603050405020304" pitchFamily="18" charset="0"/>
                <a:cs typeface="Times New Roman" panose="02020603050405020304" pitchFamily="18" charset="0"/>
              </a:rPr>
              <a:t>scenari internazionali delle Competenze </a:t>
            </a:r>
            <a:r>
              <a:rPr lang="it-IT" sz="3200" b="1" dirty="0" smtClean="0">
                <a:solidFill>
                  <a:srgbClr val="FF0000"/>
                </a:solidFill>
                <a:latin typeface="Times New Roman" panose="02020603050405020304" pitchFamily="18" charset="0"/>
                <a:cs typeface="Times New Roman" panose="02020603050405020304" pitchFamily="18" charset="0"/>
              </a:rPr>
              <a:t>(5) </a:t>
            </a:r>
          </a:p>
          <a:p>
            <a:pPr algn="ctr"/>
            <a:r>
              <a:rPr lang="it-IT" sz="1200" i="1" dirty="0" smtClean="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hlinkClick r:id="rId2"/>
              </a:rPr>
              <a:t>https://www.weforum.org/about/world-economic-forum</a:t>
            </a:r>
            <a:r>
              <a:rPr lang="it-IT" sz="1200" i="1" dirty="0" smtClean="0">
                <a:latin typeface="Times New Roman" panose="02020603050405020304" pitchFamily="18" charset="0"/>
                <a:cs typeface="Times New Roman" panose="02020603050405020304" pitchFamily="18" charset="0"/>
                <a:hlinkClick r:id="rId2"/>
              </a:rPr>
              <a:t>/</a:t>
            </a:r>
            <a:r>
              <a:rPr lang="it-IT" sz="1200" i="1" dirty="0" smtClean="0">
                <a:latin typeface="Times New Roman" panose="02020603050405020304" pitchFamily="18" charset="0"/>
                <a:cs typeface="Times New Roman" panose="02020603050405020304" pitchFamily="18" charset="0"/>
              </a:rPr>
              <a:t>; Franca Da Re – Costituzione e Cittadinanza per educare cittadini globali – Riflessioni per un Curricolo di Educazione civica – </a:t>
            </a:r>
            <a:r>
              <a:rPr lang="it-IT" sz="1200" i="1" dirty="0" err="1" smtClean="0">
                <a:latin typeface="Times New Roman" panose="02020603050405020304" pitchFamily="18" charset="0"/>
                <a:cs typeface="Times New Roman" panose="02020603050405020304" pitchFamily="18" charset="0"/>
              </a:rPr>
              <a:t>Pearson</a:t>
            </a:r>
            <a:r>
              <a:rPr lang="it-IT" sz="1200" i="1" dirty="0" smtClean="0">
                <a:latin typeface="Times New Roman" panose="02020603050405020304" pitchFamily="18" charset="0"/>
                <a:cs typeface="Times New Roman" panose="02020603050405020304" pitchFamily="18" charset="0"/>
              </a:rPr>
              <a:t> Academy, 2019, pp.59-61)</a:t>
            </a: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284747" y="1070219"/>
            <a:ext cx="3460652" cy="3785652"/>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Le competenze per il XXI secolo del </a:t>
            </a:r>
            <a:r>
              <a:rPr lang="it-IT" sz="2400" b="1" i="1" dirty="0" smtClean="0">
                <a:latin typeface="Times New Roman" panose="02020603050405020304" pitchFamily="18" charset="0"/>
                <a:cs typeface="Times New Roman" panose="02020603050405020304" pitchFamily="18" charset="0"/>
              </a:rPr>
              <a:t>Word </a:t>
            </a:r>
            <a:r>
              <a:rPr lang="it-IT" sz="2400" b="1" i="1" dirty="0" err="1" smtClean="0">
                <a:latin typeface="Times New Roman" panose="02020603050405020304" pitchFamily="18" charset="0"/>
                <a:cs typeface="Times New Roman" panose="02020603050405020304" pitchFamily="18" charset="0"/>
              </a:rPr>
              <a:t>Economic</a:t>
            </a:r>
            <a:r>
              <a:rPr lang="it-IT" sz="2400" b="1" i="1" dirty="0" smtClean="0">
                <a:latin typeface="Times New Roman" panose="02020603050405020304" pitchFamily="18" charset="0"/>
                <a:cs typeface="Times New Roman" panose="02020603050405020304" pitchFamily="18" charset="0"/>
              </a:rPr>
              <a:t> Forum </a:t>
            </a:r>
            <a:r>
              <a:rPr lang="it-IT" sz="2400" b="1" dirty="0" smtClean="0">
                <a:latin typeface="Times New Roman" panose="02020603050405020304" pitchFamily="18" charset="0"/>
                <a:cs typeface="Times New Roman" panose="02020603050405020304" pitchFamily="18" charset="0"/>
              </a:rPr>
              <a:t>2015</a:t>
            </a:r>
          </a:p>
          <a:p>
            <a:r>
              <a:rPr lang="it-IT" sz="2400" dirty="0" smtClean="0">
                <a:latin typeface="Times New Roman" panose="02020603050405020304" pitchFamily="18" charset="0"/>
                <a:cs typeface="Times New Roman" panose="02020603050405020304" pitchFamily="18" charset="0"/>
              </a:rPr>
              <a:t>Nel 2015 il WEF ha indicato 16 </a:t>
            </a:r>
            <a:r>
              <a:rPr lang="it-IT" sz="2400" i="1" dirty="0" err="1" smtClean="0">
                <a:latin typeface="Times New Roman" panose="02020603050405020304" pitchFamily="18" charset="0"/>
                <a:cs typeface="Times New Roman" panose="02020603050405020304" pitchFamily="18" charset="0"/>
              </a:rPr>
              <a:t>skills</a:t>
            </a:r>
            <a:r>
              <a:rPr lang="it-IT" sz="2400" dirty="0" smtClean="0">
                <a:latin typeface="Times New Roman" panose="02020603050405020304" pitchFamily="18" charset="0"/>
                <a:cs typeface="Times New Roman" panose="02020603050405020304" pitchFamily="18" charset="0"/>
              </a:rPr>
              <a:t> ritenute indispensabili perché le persone possano affrontare le sfide sociali, politiche, economiche e culturali del XXI secolo.</a:t>
            </a:r>
          </a:p>
        </p:txBody>
      </p:sp>
      <p:pic>
        <p:nvPicPr>
          <p:cNvPr id="2050" name="Picture 2" descr="16 competenze da sviluppare a scuola (secondo il W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665" y="1070219"/>
            <a:ext cx="8138069" cy="5555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244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33134" y="0"/>
            <a:ext cx="11871960" cy="4093428"/>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Gli scenari internazionali delle Competenze </a:t>
            </a:r>
            <a:r>
              <a:rPr lang="it-IT" sz="3200" b="1" dirty="0" smtClean="0">
                <a:solidFill>
                  <a:srgbClr val="FF0000"/>
                </a:solidFill>
                <a:latin typeface="Times New Roman" panose="02020603050405020304" pitchFamily="18" charset="0"/>
                <a:cs typeface="Times New Roman" panose="02020603050405020304" pitchFamily="18" charset="0"/>
              </a:rPr>
              <a:t>(6)  </a:t>
            </a:r>
          </a:p>
          <a:p>
            <a:pPr algn="ctr"/>
            <a:r>
              <a:rPr lang="it-IT" sz="1200" i="1" dirty="0">
                <a:latin typeface="Times New Roman" panose="02020603050405020304" pitchFamily="18" charset="0"/>
                <a:cs typeface="Times New Roman" panose="02020603050405020304" pitchFamily="18" charset="0"/>
              </a:rPr>
              <a:t>(Gaetano </a:t>
            </a:r>
            <a:r>
              <a:rPr lang="it-IT" sz="1200" i="1" dirty="0" err="1">
                <a:latin typeface="Times New Roman" panose="02020603050405020304" pitchFamily="18" charset="0"/>
                <a:cs typeface="Times New Roman" panose="02020603050405020304" pitchFamily="18" charset="0"/>
              </a:rPr>
              <a:t>Carlotto</a:t>
            </a:r>
            <a:r>
              <a:rPr lang="it-IT" sz="1200" i="1" dirty="0">
                <a:latin typeface="Times New Roman" panose="02020603050405020304" pitchFamily="18" charset="0"/>
                <a:cs typeface="Times New Roman" panose="02020603050405020304" pitchFamily="18" charset="0"/>
              </a:rPr>
              <a:t>.“Soft </a:t>
            </a:r>
            <a:r>
              <a:rPr lang="it-IT" sz="1200" i="1" dirty="0" err="1">
                <a:latin typeface="Times New Roman" panose="02020603050405020304" pitchFamily="18" charset="0"/>
                <a:cs typeface="Times New Roman" panose="02020603050405020304" pitchFamily="18" charset="0"/>
              </a:rPr>
              <a:t>skills</a:t>
            </a:r>
            <a:r>
              <a:rPr lang="it-IT" sz="1200" i="1" dirty="0">
                <a:latin typeface="Times New Roman" panose="02020603050405020304" pitchFamily="18" charset="0"/>
                <a:cs typeface="Times New Roman" panose="02020603050405020304" pitchFamily="18" charset="0"/>
              </a:rPr>
              <a:t>. Con-vincere con le competenze trasversali e raggiungere i propri obiettivi” – </a:t>
            </a:r>
            <a:r>
              <a:rPr lang="it-IT" sz="1200" i="1" dirty="0" err="1">
                <a:latin typeface="Times New Roman" panose="02020603050405020304" pitchFamily="18" charset="0"/>
                <a:cs typeface="Times New Roman" panose="02020603050405020304" pitchFamily="18" charset="0"/>
              </a:rPr>
              <a:t>FrancoAngeli</a:t>
            </a:r>
            <a:r>
              <a:rPr lang="it-IT" sz="1200" i="1" dirty="0">
                <a:latin typeface="Times New Roman" panose="02020603050405020304" pitchFamily="18" charset="0"/>
                <a:cs typeface="Times New Roman" panose="02020603050405020304" pitchFamily="18" charset="0"/>
              </a:rPr>
              <a:t>/Trend – 2015).</a:t>
            </a:r>
            <a:endParaRPr lang="it-IT" sz="1200" b="1" i="1" dirty="0">
              <a:solidFill>
                <a:srgbClr val="FF0000"/>
              </a:solidFill>
              <a:latin typeface="Times New Roman" panose="02020603050405020304" pitchFamily="18" charset="0"/>
              <a:cs typeface="Times New Roman" panose="02020603050405020304" pitchFamily="18" charset="0"/>
            </a:endParaRP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Negli ambienti collegati al mondo aziendale si sta affermando il concetto di “</a:t>
            </a:r>
            <a:r>
              <a:rPr lang="it-IT" sz="2400" i="1" dirty="0">
                <a:latin typeface="Times New Roman" panose="02020603050405020304" pitchFamily="18" charset="0"/>
                <a:cs typeface="Times New Roman" panose="02020603050405020304" pitchFamily="18" charset="0"/>
              </a:rPr>
              <a:t>soft </a:t>
            </a:r>
            <a:r>
              <a:rPr lang="it-IT" sz="2400" i="1" dirty="0" err="1">
                <a:latin typeface="Times New Roman" panose="02020603050405020304" pitchFamily="18" charset="0"/>
                <a:cs typeface="Times New Roman" panose="02020603050405020304" pitchFamily="18" charset="0"/>
              </a:rPr>
              <a:t>skills</a:t>
            </a:r>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componenti indispensabili </a:t>
            </a:r>
            <a:r>
              <a:rPr lang="it-IT" sz="2400" dirty="0">
                <a:latin typeface="Times New Roman" panose="02020603050405020304" pitchFamily="18" charset="0"/>
                <a:cs typeface="Times New Roman" panose="02020603050405020304" pitchFamily="18" charset="0"/>
              </a:rPr>
              <a:t>per affermarsi nel mondo del lavoro in particolare dell’ambito economico-aziendale. </a:t>
            </a:r>
            <a:r>
              <a:rPr lang="it-IT" sz="2400" dirty="0" smtClean="0">
                <a:latin typeface="Times New Roman" panose="02020603050405020304" pitchFamily="18" charset="0"/>
                <a:cs typeface="Times New Roman" panose="02020603050405020304" pitchFamily="18" charset="0"/>
              </a:rPr>
              <a:t>Tali </a:t>
            </a:r>
            <a:r>
              <a:rPr lang="it-IT" sz="2400" dirty="0">
                <a:latin typeface="Times New Roman" panose="02020603050405020304" pitchFamily="18" charset="0"/>
                <a:cs typeface="Times New Roman" panose="02020603050405020304" pitchFamily="18" charset="0"/>
              </a:rPr>
              <a:t>competenze </a:t>
            </a:r>
            <a:r>
              <a:rPr lang="it-IT" sz="2400" dirty="0" smtClean="0">
                <a:latin typeface="Times New Roman" panose="02020603050405020304" pitchFamily="18" charset="0"/>
                <a:cs typeface="Times New Roman" panose="02020603050405020304" pitchFamily="18" charset="0"/>
              </a:rPr>
              <a:t>comprendono </a:t>
            </a:r>
            <a:r>
              <a:rPr lang="it-IT" sz="2400" b="1" dirty="0">
                <a:latin typeface="Times New Roman" panose="02020603050405020304" pitchFamily="18" charset="0"/>
                <a:cs typeface="Times New Roman" panose="02020603050405020304" pitchFamily="18" charset="0"/>
              </a:rPr>
              <a:t>“capacità comportamentali</a:t>
            </a:r>
            <a:r>
              <a:rPr lang="it-IT" sz="2400" b="1"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e</a:t>
            </a:r>
            <a:r>
              <a:rPr lang="it-IT" sz="2400" b="1" dirty="0" smtClean="0">
                <a:latin typeface="Times New Roman" panose="02020603050405020304" pitchFamily="18" charset="0"/>
                <a:cs typeface="Times New Roman" panose="02020603050405020304" pitchFamily="18" charset="0"/>
              </a:rPr>
              <a:t> </a:t>
            </a:r>
            <a:r>
              <a:rPr lang="it-IT" sz="2400" b="1" dirty="0">
                <a:latin typeface="Times New Roman" panose="02020603050405020304" pitchFamily="18" charset="0"/>
                <a:cs typeface="Times New Roman" panose="02020603050405020304" pitchFamily="18" charset="0"/>
              </a:rPr>
              <a:t>“caratteristiche personali</a:t>
            </a:r>
            <a:r>
              <a:rPr lang="it-IT" sz="2400" b="1"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Si </a:t>
            </a:r>
            <a:r>
              <a:rPr lang="it-IT" sz="2400" dirty="0">
                <a:latin typeface="Times New Roman" panose="02020603050405020304" pitchFamily="18" charset="0"/>
                <a:cs typeface="Times New Roman" panose="02020603050405020304" pitchFamily="18" charset="0"/>
              </a:rPr>
              <a:t>associano alle capacità tecniche e alla motivazione che un professionista deve possedere per prestazioni di successo. Esse si inseriscono nell’ambito di un processo continuo di formazione e aggiornamento per potenziare la flessibilità in ambito professionale e </a:t>
            </a:r>
            <a:r>
              <a:rPr lang="it-IT" sz="2400" dirty="0" smtClean="0">
                <a:latin typeface="Times New Roman" panose="02020603050405020304" pitchFamily="18" charset="0"/>
                <a:cs typeface="Times New Roman" panose="02020603050405020304" pitchFamily="18" charset="0"/>
              </a:rPr>
              <a:t>sociale.</a:t>
            </a:r>
          </a:p>
          <a:p>
            <a:pPr algn="just"/>
            <a:endParaRPr lang="it-IT" sz="2400" dirty="0">
              <a:latin typeface="Times New Roman" panose="02020603050405020304" pitchFamily="18" charset="0"/>
              <a:cs typeface="Times New Roman" panose="02020603050405020304" pitchFamily="18"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1623250690"/>
              </p:ext>
            </p:extLst>
          </p:nvPr>
        </p:nvGraphicFramePr>
        <p:xfrm>
          <a:off x="2005114" y="3828627"/>
          <a:ext cx="8128000" cy="2743200"/>
        </p:xfrm>
        <a:graphic>
          <a:graphicData uri="http://schemas.openxmlformats.org/drawingml/2006/table">
            <a:tbl>
              <a:tblPr firstRow="1" bandRow="1">
                <a:tableStyleId>{10A1B5D5-9B99-4C35-A422-299274C87663}</a:tableStyleId>
              </a:tblPr>
              <a:tblGrid>
                <a:gridCol w="4064000">
                  <a:extLst>
                    <a:ext uri="{9D8B030D-6E8A-4147-A177-3AD203B41FA5}">
                      <a16:colId xmlns:a16="http://schemas.microsoft.com/office/drawing/2014/main" val="2434627929"/>
                    </a:ext>
                  </a:extLst>
                </a:gridCol>
                <a:gridCol w="4064000">
                  <a:extLst>
                    <a:ext uri="{9D8B030D-6E8A-4147-A177-3AD203B41FA5}">
                      <a16:colId xmlns:a16="http://schemas.microsoft.com/office/drawing/2014/main" val="4170884156"/>
                    </a:ext>
                  </a:extLst>
                </a:gridCol>
              </a:tblGrid>
              <a:tr h="370840">
                <a:tc>
                  <a:txBody>
                    <a:bodyPr/>
                    <a:lstStyle/>
                    <a:p>
                      <a:r>
                        <a:rPr lang="it-IT" sz="2400" dirty="0" smtClean="0">
                          <a:latin typeface="Times New Roman" panose="02020603050405020304" pitchFamily="18" charset="0"/>
                          <a:cs typeface="Times New Roman" panose="02020603050405020304" pitchFamily="18" charset="0"/>
                        </a:rPr>
                        <a:t>Capacità comportamentali</a:t>
                      </a:r>
                      <a:endParaRPr lang="it-IT" sz="2400" dirty="0">
                        <a:latin typeface="Times New Roman" panose="02020603050405020304" pitchFamily="18" charset="0"/>
                        <a:cs typeface="Times New Roman" panose="02020603050405020304" pitchFamily="18" charset="0"/>
                      </a:endParaRPr>
                    </a:p>
                  </a:txBody>
                  <a:tcPr/>
                </a:tc>
                <a:tc>
                  <a:txBody>
                    <a:bodyPr/>
                    <a:lstStyle/>
                    <a:p>
                      <a:r>
                        <a:rPr lang="it-IT" sz="2400" dirty="0" smtClean="0">
                          <a:latin typeface="Times New Roman" panose="02020603050405020304" pitchFamily="18" charset="0"/>
                          <a:cs typeface="Times New Roman" panose="02020603050405020304" pitchFamily="18" charset="0"/>
                        </a:rPr>
                        <a:t>Caratteristiche personali</a:t>
                      </a:r>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81013106"/>
                  </a:ext>
                </a:extLst>
              </a:tr>
              <a:tr h="370840">
                <a:tc>
                  <a:txBody>
                    <a:bodyPr/>
                    <a:lstStyle/>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Comunicazione</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Motivazione</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Leadership</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Negoziazione</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Empatia</a:t>
                      </a:r>
                      <a:endParaRPr lang="it-IT" sz="2400" dirty="0">
                        <a:latin typeface="Times New Roman" panose="02020603050405020304" pitchFamily="18" charset="0"/>
                        <a:cs typeface="Times New Roman" panose="02020603050405020304" pitchFamily="18" charset="0"/>
                      </a:endParaRPr>
                    </a:p>
                  </a:txBody>
                  <a:tcPr/>
                </a:tc>
                <a:tc>
                  <a:txBody>
                    <a:bodyPr/>
                    <a:lstStyle/>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Fiducia in se stessi</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Ottimismo</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Tensione</a:t>
                      </a:r>
                      <a:r>
                        <a:rPr lang="it-IT" sz="2400" baseline="0" dirty="0" smtClean="0">
                          <a:latin typeface="Times New Roman" panose="02020603050405020304" pitchFamily="18" charset="0"/>
                          <a:cs typeface="Times New Roman" panose="02020603050405020304" pitchFamily="18" charset="0"/>
                        </a:rPr>
                        <a:t> al risultato</a:t>
                      </a:r>
                    </a:p>
                    <a:p>
                      <a:pPr marL="342900" indent="-342900">
                        <a:buFont typeface="Arial" panose="020B0604020202020204" pitchFamily="34" charset="0"/>
                        <a:buChar char="•"/>
                      </a:pPr>
                      <a:r>
                        <a:rPr lang="it-IT" sz="2400" baseline="0" dirty="0" smtClean="0">
                          <a:latin typeface="Times New Roman" panose="02020603050405020304" pitchFamily="18" charset="0"/>
                          <a:cs typeface="Times New Roman" panose="02020603050405020304" pitchFamily="18" charset="0"/>
                        </a:rPr>
                        <a:t>Flessibilità</a:t>
                      </a:r>
                    </a:p>
                    <a:p>
                      <a:pPr marL="342900" indent="-342900">
                        <a:buFont typeface="Arial" panose="020B0604020202020204" pitchFamily="34" charset="0"/>
                        <a:buChar char="•"/>
                      </a:pPr>
                      <a:r>
                        <a:rPr lang="it-IT" sz="2400" baseline="0" dirty="0" smtClean="0">
                          <a:latin typeface="Times New Roman" panose="02020603050405020304" pitchFamily="18" charset="0"/>
                          <a:cs typeface="Times New Roman" panose="02020603050405020304" pitchFamily="18" charset="0"/>
                        </a:rPr>
                        <a:t>Creatività</a:t>
                      </a:r>
                    </a:p>
                    <a:p>
                      <a:pPr marL="342900" indent="-342900">
                        <a:buFont typeface="Arial" panose="020B0604020202020204" pitchFamily="34" charset="0"/>
                        <a:buChar char="•"/>
                      </a:pPr>
                      <a:r>
                        <a:rPr lang="it-IT" sz="2400" baseline="0" dirty="0" smtClean="0">
                          <a:latin typeface="Times New Roman" panose="02020603050405020304" pitchFamily="18" charset="0"/>
                          <a:cs typeface="Times New Roman" panose="02020603050405020304" pitchFamily="18" charset="0"/>
                        </a:rPr>
                        <a:t>Intraprendenza</a:t>
                      </a:r>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37247100"/>
                  </a:ext>
                </a:extLst>
              </a:tr>
            </a:tbl>
          </a:graphicData>
        </a:graphic>
      </p:graphicFrame>
    </p:spTree>
    <p:extLst>
      <p:ext uri="{BB962C8B-B14F-4D97-AF65-F5344CB8AC3E}">
        <p14:creationId xmlns:p14="http://schemas.microsoft.com/office/powerpoint/2010/main" val="1970049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39504" y="1068753"/>
            <a:ext cx="11780520" cy="5447645"/>
          </a:xfrm>
          <a:prstGeom prst="rect">
            <a:avLst/>
          </a:prstGeom>
        </p:spPr>
        <p:txBody>
          <a:bodyPr wrap="square">
            <a:spAutoFit/>
          </a:bodyPr>
          <a:lstStyle/>
          <a:p>
            <a:r>
              <a:rPr lang="it-IT" sz="2400" b="1" dirty="0" smtClean="0">
                <a:latin typeface="Times New Roman" panose="02020603050405020304" pitchFamily="18" charset="0"/>
                <a:cs typeface="Times New Roman" panose="02020603050405020304" pitchFamily="18" charset="0"/>
              </a:rPr>
              <a:t>Documento </a:t>
            </a:r>
            <a:r>
              <a:rPr lang="it-IT" sz="2400" b="1" dirty="0">
                <a:latin typeface="Times New Roman" panose="02020603050405020304" pitchFamily="18" charset="0"/>
                <a:cs typeface="Times New Roman" panose="02020603050405020304" pitchFamily="18" charset="0"/>
              </a:rPr>
              <a:t>UNESCO </a:t>
            </a:r>
            <a:r>
              <a:rPr lang="it-IT" sz="2400" b="1" dirty="0" smtClean="0">
                <a:latin typeface="Times New Roman" panose="02020603050405020304" pitchFamily="18" charset="0"/>
                <a:cs typeface="Times New Roman" panose="02020603050405020304" pitchFamily="18" charset="0"/>
              </a:rPr>
              <a:t>sull’</a:t>
            </a:r>
            <a:r>
              <a:rPr lang="it-IT" sz="2400" b="1" i="1" dirty="0" smtClean="0">
                <a:latin typeface="Times New Roman" panose="02020603050405020304" pitchFamily="18" charset="0"/>
                <a:cs typeface="Times New Roman" panose="02020603050405020304" pitchFamily="18" charset="0"/>
              </a:rPr>
              <a:t>Educazione </a:t>
            </a:r>
            <a:r>
              <a:rPr lang="it-IT" sz="2400" b="1" i="1" dirty="0">
                <a:latin typeface="Times New Roman" panose="02020603050405020304" pitchFamily="18" charset="0"/>
                <a:cs typeface="Times New Roman" panose="02020603050405020304" pitchFamily="18" charset="0"/>
              </a:rPr>
              <a:t>alla </a:t>
            </a:r>
            <a:r>
              <a:rPr lang="it-IT" sz="2400" b="1" i="1" dirty="0" smtClean="0">
                <a:latin typeface="Times New Roman" panose="02020603050405020304" pitchFamily="18" charset="0"/>
                <a:cs typeface="Times New Roman" panose="02020603050405020304" pitchFamily="18" charset="0"/>
              </a:rPr>
              <a:t>cittadinanza globale </a:t>
            </a:r>
            <a:r>
              <a:rPr lang="it-IT" sz="2400" b="1" dirty="0" smtClean="0">
                <a:latin typeface="Times New Roman" panose="02020603050405020304" pitchFamily="18" charset="0"/>
                <a:cs typeface="Times New Roman" panose="02020603050405020304" pitchFamily="18" charset="0"/>
              </a:rPr>
              <a:t>(1)</a:t>
            </a:r>
            <a:endParaRPr lang="it-IT" sz="2400" b="1" dirty="0">
              <a:latin typeface="Times New Roman" panose="02020603050405020304" pitchFamily="18" charset="0"/>
              <a:cs typeface="Times New Roman" panose="02020603050405020304" pitchFamily="18" charset="0"/>
            </a:endParaRPr>
          </a:p>
          <a:p>
            <a:pPr algn="ctr"/>
            <a:endParaRPr lang="it-IT" sz="3200" b="1" dirty="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Nel 2005 è stato pubblicato il documento UNESCO sull’ </a:t>
            </a:r>
            <a:r>
              <a:rPr lang="it-IT" sz="2400" i="1" dirty="0" smtClean="0">
                <a:latin typeface="Times New Roman" panose="02020603050405020304" pitchFamily="18" charset="0"/>
                <a:cs typeface="Times New Roman" panose="02020603050405020304" pitchFamily="18" charset="0"/>
              </a:rPr>
              <a:t>«Educazione alla cittadinanza globale: temi e obiettivi di apprendimento»</a:t>
            </a:r>
            <a:r>
              <a:rPr lang="it-IT" sz="2400" dirty="0" smtClean="0">
                <a:latin typeface="Times New Roman" panose="02020603050405020304" pitchFamily="18" charset="0"/>
                <a:cs typeface="Times New Roman" panose="02020603050405020304" pitchFamily="18" charset="0"/>
              </a:rPr>
              <a:t> che «</a:t>
            </a:r>
            <a:r>
              <a:rPr lang="it-IT" sz="2400" i="1" dirty="0" smtClean="0">
                <a:latin typeface="Times New Roman" panose="02020603050405020304" pitchFamily="18" charset="0"/>
                <a:cs typeface="Times New Roman" panose="02020603050405020304" pitchFamily="18" charset="0"/>
              </a:rPr>
              <a:t>costituisce </a:t>
            </a:r>
            <a:r>
              <a:rPr lang="it-IT" sz="2400" i="1" dirty="0">
                <a:latin typeface="Times New Roman" panose="02020603050405020304" pitchFamily="18" charset="0"/>
                <a:cs typeface="Times New Roman" panose="02020603050405020304" pitchFamily="18" charset="0"/>
              </a:rPr>
              <a:t>la prima guida pedagogica UNESCO per gli Stati membri affinché abbiano un orientamento generale sull’integrazione dell’educazione alla cittadinanza globale nei rispettivi sistemi </a:t>
            </a:r>
            <a:r>
              <a:rPr lang="it-IT" sz="2400" i="1" dirty="0" smtClean="0">
                <a:latin typeface="Times New Roman" panose="02020603050405020304" pitchFamily="18" charset="0"/>
                <a:cs typeface="Times New Roman" panose="02020603050405020304" pitchFamily="18" charset="0"/>
              </a:rPr>
              <a:t>scolastici»</a:t>
            </a:r>
            <a:r>
              <a:rPr lang="it-IT" sz="2400"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hlinkClick r:id="rId2"/>
              </a:rPr>
              <a:t>http://</a:t>
            </a:r>
            <a:r>
              <a:rPr lang="it-IT" sz="1200" i="1" dirty="0" smtClean="0">
                <a:latin typeface="Times New Roman" panose="02020603050405020304" pitchFamily="18" charset="0"/>
                <a:cs typeface="Times New Roman" panose="02020603050405020304" pitchFamily="18" charset="0"/>
                <a:hlinkClick r:id="rId2"/>
              </a:rPr>
              <a:t>www.unesco.it/</a:t>
            </a:r>
            <a:r>
              <a:rPr lang="it-IT" sz="1200" i="1" dirty="0" err="1" smtClean="0">
                <a:latin typeface="Times New Roman" panose="02020603050405020304" pitchFamily="18" charset="0"/>
                <a:cs typeface="Times New Roman" panose="02020603050405020304" pitchFamily="18" charset="0"/>
                <a:hlinkClick r:id="rId2"/>
              </a:rPr>
              <a:t>it</a:t>
            </a:r>
            <a:r>
              <a:rPr lang="it-IT" sz="1200" i="1" dirty="0" smtClean="0">
                <a:latin typeface="Times New Roman" panose="02020603050405020304" pitchFamily="18" charset="0"/>
                <a:cs typeface="Times New Roman" panose="02020603050405020304" pitchFamily="18" charset="0"/>
                <a:hlinkClick r:id="rId2"/>
              </a:rPr>
              <a:t>/</a:t>
            </a:r>
            <a:r>
              <a:rPr lang="it-IT" sz="1200" i="1" dirty="0" err="1" smtClean="0">
                <a:latin typeface="Times New Roman" panose="02020603050405020304" pitchFamily="18" charset="0"/>
                <a:cs typeface="Times New Roman" panose="02020603050405020304" pitchFamily="18" charset="0"/>
                <a:hlinkClick r:id="rId2"/>
              </a:rPr>
              <a:t>TemiInEvidenza</a:t>
            </a:r>
            <a:r>
              <a:rPr lang="it-IT" sz="1200" i="1" dirty="0" smtClean="0">
                <a:latin typeface="Times New Roman" panose="02020603050405020304" pitchFamily="18" charset="0"/>
                <a:cs typeface="Times New Roman" panose="02020603050405020304" pitchFamily="18" charset="0"/>
                <a:hlinkClick r:id="rId2"/>
              </a:rPr>
              <a:t>/</a:t>
            </a:r>
            <a:r>
              <a:rPr lang="it-IT" sz="1200" i="1" dirty="0" err="1" smtClean="0">
                <a:latin typeface="Times New Roman" panose="02020603050405020304" pitchFamily="18" charset="0"/>
                <a:cs typeface="Times New Roman" panose="02020603050405020304" pitchFamily="18" charset="0"/>
                <a:hlinkClick r:id="rId2"/>
              </a:rPr>
              <a:t>Detail</a:t>
            </a:r>
            <a:r>
              <a:rPr lang="it-IT" sz="1200" i="1" dirty="0" smtClean="0">
                <a:latin typeface="Times New Roman" panose="02020603050405020304" pitchFamily="18" charset="0"/>
                <a:cs typeface="Times New Roman" panose="02020603050405020304" pitchFamily="18" charset="0"/>
                <a:hlinkClick r:id="rId2"/>
              </a:rPr>
              <a:t>/26</a:t>
            </a:r>
            <a:r>
              <a:rPr lang="it-IT" sz="1200" i="1" dirty="0" smtClean="0">
                <a:latin typeface="Times New Roman" panose="02020603050405020304" pitchFamily="18" charset="0"/>
                <a:cs typeface="Times New Roman" panose="02020603050405020304" pitchFamily="18" charset="0"/>
              </a:rPr>
              <a:t>).</a:t>
            </a:r>
          </a:p>
          <a:p>
            <a:pPr algn="just"/>
            <a:endParaRPr lang="it-IT" sz="1200" i="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Secondo tale Documento </a:t>
            </a:r>
            <a:r>
              <a:rPr lang="it-IT" sz="2400" i="1" dirty="0" smtClean="0">
                <a:latin typeface="Times New Roman" panose="02020603050405020304" pitchFamily="18" charset="0"/>
                <a:cs typeface="Times New Roman" panose="02020603050405020304" pitchFamily="18" charset="0"/>
              </a:rPr>
              <a:t>«</a:t>
            </a:r>
            <a:r>
              <a:rPr lang="it-IT" sz="2400" b="1" i="1" dirty="0" smtClean="0">
                <a:latin typeface="Times New Roman" panose="02020603050405020304" pitchFamily="18" charset="0"/>
                <a:cs typeface="Times New Roman" panose="02020603050405020304" pitchFamily="18" charset="0"/>
              </a:rPr>
              <a:t>Cittadinanza globale </a:t>
            </a:r>
            <a:r>
              <a:rPr lang="it-IT" sz="2400" i="1" dirty="0">
                <a:latin typeface="Times New Roman" panose="02020603050405020304" pitchFamily="18" charset="0"/>
                <a:cs typeface="Times New Roman" panose="02020603050405020304" pitchFamily="18" charset="0"/>
              </a:rPr>
              <a:t>significa senso di appartenenza ad una comunità più ampia e </a:t>
            </a:r>
            <a:r>
              <a:rPr lang="it-IT" sz="2400" i="1" dirty="0" smtClean="0">
                <a:latin typeface="Times New Roman" panose="02020603050405020304" pitchFamily="18" charset="0"/>
                <a:cs typeface="Times New Roman" panose="02020603050405020304" pitchFamily="18" charset="0"/>
              </a:rPr>
              <a:t>un’umanità </a:t>
            </a:r>
            <a:r>
              <a:rPr lang="it-IT" sz="2400" i="1" dirty="0">
                <a:latin typeface="Times New Roman" panose="02020603050405020304" pitchFamily="18" charset="0"/>
                <a:cs typeface="Times New Roman" panose="02020603050405020304" pitchFamily="18" charset="0"/>
              </a:rPr>
              <a:t>condivisa, interdipendenza politica, economica, sociale e culturale e un intreccio fra il locale, il nazionale e il </a:t>
            </a:r>
            <a:r>
              <a:rPr lang="it-IT" sz="2400" i="1" dirty="0" smtClean="0">
                <a:latin typeface="Times New Roman" panose="02020603050405020304" pitchFamily="18" charset="0"/>
                <a:cs typeface="Times New Roman" panose="02020603050405020304" pitchFamily="18" charset="0"/>
              </a:rPr>
              <a:t>globale». </a:t>
            </a:r>
            <a:r>
              <a:rPr lang="it-IT" sz="1200" dirty="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hlinkClick r:id="rId3"/>
              </a:rPr>
              <a:t>https://unesdoc.unesco.org/ark:/</a:t>
            </a:r>
            <a:r>
              <a:rPr lang="it-IT" sz="1200" i="1" dirty="0" smtClean="0">
                <a:latin typeface="Times New Roman" panose="02020603050405020304" pitchFamily="18" charset="0"/>
                <a:cs typeface="Times New Roman" panose="02020603050405020304" pitchFamily="18" charset="0"/>
                <a:hlinkClick r:id="rId3"/>
              </a:rPr>
              <a:t>48223/pf0000261836</a:t>
            </a:r>
            <a:r>
              <a:rPr lang="it-IT" sz="1200" dirty="0" smtClean="0">
                <a:latin typeface="Times New Roman" panose="02020603050405020304" pitchFamily="18" charset="0"/>
                <a:cs typeface="Times New Roman" panose="02020603050405020304" pitchFamily="18" charset="0"/>
              </a:rPr>
              <a:t>).</a:t>
            </a:r>
            <a:endParaRPr lang="it-IT" sz="1200" i="1" dirty="0" smtClean="0">
              <a:latin typeface="Times New Roman" panose="02020603050405020304" pitchFamily="18" charset="0"/>
              <a:cs typeface="Times New Roman" panose="02020603050405020304" pitchFamily="18" charset="0"/>
            </a:endParaRPr>
          </a:p>
          <a:p>
            <a:pPr algn="just"/>
            <a:endParaRPr lang="it-IT" sz="1600" dirty="0">
              <a:latin typeface="Times New Roman" panose="02020603050405020304" pitchFamily="18" charset="0"/>
              <a:cs typeface="Times New Roman" panose="02020603050405020304" pitchFamily="18" charset="0"/>
            </a:endParaRPr>
          </a:p>
          <a:p>
            <a:pPr algn="just"/>
            <a:r>
              <a:rPr lang="it-IT" sz="2400" i="1" dirty="0" smtClean="0">
                <a:latin typeface="Times New Roman" panose="02020603050405020304" pitchFamily="18" charset="0"/>
                <a:cs typeface="Times New Roman" panose="02020603050405020304" pitchFamily="18" charset="0"/>
              </a:rPr>
              <a:t>«Il Documento esplicita diversi obiettivi di apprendimento e diversi percorsi didattici tesi a fornire indicazioni relative all’acquisizione di competenze civiche, sociali, comportamentali proprie di una </a:t>
            </a:r>
            <a:r>
              <a:rPr lang="it-IT" sz="2400" b="1" i="1" dirty="0" smtClean="0">
                <a:latin typeface="Times New Roman" panose="02020603050405020304" pitchFamily="18" charset="0"/>
                <a:cs typeface="Times New Roman" panose="02020603050405020304" pitchFamily="18" charset="0"/>
              </a:rPr>
              <a:t>cittadinanza attiva e globale</a:t>
            </a:r>
            <a:r>
              <a:rPr lang="it-IT" sz="2400" i="1" dirty="0" smtClean="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(Tommaso Montefusco – Competenze di cittadinanza e didattica inclusiva – L’Agenda 2030 e UDA sulla cittadinanza – Edizioni del Sud, 2019, p. 11).</a:t>
            </a:r>
            <a:endParaRPr lang="it-IT" sz="3200" b="1" dirty="0" smtClean="0">
              <a:solidFill>
                <a:srgbClr val="FF0000"/>
              </a:solidFill>
              <a:latin typeface="Times New Roman" panose="02020603050405020304" pitchFamily="18" charset="0"/>
              <a:cs typeface="Times New Roman" panose="02020603050405020304" pitchFamily="18" charset="0"/>
            </a:endParaRPr>
          </a:p>
        </p:txBody>
      </p:sp>
      <p:sp>
        <p:nvSpPr>
          <p:cNvPr id="4" name="Rettangolo 3"/>
          <p:cNvSpPr/>
          <p:nvPr/>
        </p:nvSpPr>
        <p:spPr>
          <a:xfrm>
            <a:off x="1712290" y="128713"/>
            <a:ext cx="8401659" cy="769441"/>
          </a:xfrm>
          <a:prstGeom prst="rect">
            <a:avLst/>
          </a:prstGeom>
        </p:spPr>
        <p:txBody>
          <a:bodyPr wrap="non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Gli scenari internazionali delle Competenze </a:t>
            </a:r>
            <a:r>
              <a:rPr lang="it-IT" sz="3200" b="1" dirty="0" smtClean="0">
                <a:solidFill>
                  <a:srgbClr val="FF0000"/>
                </a:solidFill>
                <a:latin typeface="Times New Roman" panose="02020603050405020304" pitchFamily="18" charset="0"/>
                <a:cs typeface="Times New Roman" panose="02020603050405020304" pitchFamily="18" charset="0"/>
              </a:rPr>
              <a:t>(7)</a:t>
            </a:r>
          </a:p>
          <a:p>
            <a:pPr algn="ctr"/>
            <a:r>
              <a:rPr lang="it-IT" sz="1200" b="1" dirty="0" smtClean="0">
                <a:solidFill>
                  <a:srgbClr val="FF0000"/>
                </a:solidFill>
                <a:latin typeface="Times New Roman" panose="02020603050405020304" pitchFamily="18" charset="0"/>
                <a:cs typeface="Times New Roman" panose="02020603050405020304" pitchFamily="18" charset="0"/>
              </a:rPr>
              <a:t>  </a:t>
            </a:r>
            <a:endParaRPr lang="it-IT" sz="1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4623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91439" y="917912"/>
            <a:ext cx="11643360" cy="5940088"/>
          </a:xfrm>
          <a:prstGeom prst="rect">
            <a:avLst/>
          </a:prstGeom>
        </p:spPr>
        <p:txBody>
          <a:bodyPr wrap="square">
            <a:spAutoFit/>
          </a:bodyPr>
          <a:lstStyle/>
          <a:p>
            <a:r>
              <a:rPr lang="it-IT" sz="2400" b="1" dirty="0" smtClean="0">
                <a:latin typeface="Times New Roman" panose="02020603050405020304" pitchFamily="18" charset="0"/>
                <a:cs typeface="Times New Roman" panose="02020603050405020304" pitchFamily="18" charset="0"/>
              </a:rPr>
              <a:t>Documento </a:t>
            </a:r>
            <a:r>
              <a:rPr lang="it-IT" sz="2400" b="1" dirty="0">
                <a:latin typeface="Times New Roman" panose="02020603050405020304" pitchFamily="18" charset="0"/>
                <a:cs typeface="Times New Roman" panose="02020603050405020304" pitchFamily="18" charset="0"/>
              </a:rPr>
              <a:t>UNESCO </a:t>
            </a:r>
            <a:r>
              <a:rPr lang="it-IT" sz="2400" b="1" dirty="0" smtClean="0">
                <a:latin typeface="Times New Roman" panose="02020603050405020304" pitchFamily="18" charset="0"/>
                <a:cs typeface="Times New Roman" panose="02020603050405020304" pitchFamily="18" charset="0"/>
              </a:rPr>
              <a:t>sull’</a:t>
            </a:r>
            <a:r>
              <a:rPr lang="it-IT" sz="2400" b="1" i="1" dirty="0" smtClean="0">
                <a:latin typeface="Times New Roman" panose="02020603050405020304" pitchFamily="18" charset="0"/>
                <a:cs typeface="Times New Roman" panose="02020603050405020304" pitchFamily="18" charset="0"/>
              </a:rPr>
              <a:t>Educazione </a:t>
            </a:r>
            <a:r>
              <a:rPr lang="it-IT" sz="2400" b="1" i="1" dirty="0">
                <a:latin typeface="Times New Roman" panose="02020603050405020304" pitchFamily="18" charset="0"/>
                <a:cs typeface="Times New Roman" panose="02020603050405020304" pitchFamily="18" charset="0"/>
              </a:rPr>
              <a:t>alla </a:t>
            </a:r>
            <a:r>
              <a:rPr lang="it-IT" sz="2400" b="1" i="1" dirty="0" smtClean="0">
                <a:latin typeface="Times New Roman" panose="02020603050405020304" pitchFamily="18" charset="0"/>
                <a:cs typeface="Times New Roman" panose="02020603050405020304" pitchFamily="18" charset="0"/>
              </a:rPr>
              <a:t>cittadinanza globale(2) </a:t>
            </a:r>
          </a:p>
          <a:p>
            <a:endParaRPr lang="it-IT" sz="2400" b="1" i="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Il Documento afferma che l’educazione </a:t>
            </a:r>
            <a:r>
              <a:rPr lang="it-IT" sz="2400" dirty="0">
                <a:latin typeface="Times New Roman" panose="02020603050405020304" pitchFamily="18" charset="0"/>
                <a:cs typeface="Times New Roman" panose="02020603050405020304" pitchFamily="18" charset="0"/>
              </a:rPr>
              <a:t>alla cittadinanza globale si basa sui </a:t>
            </a:r>
            <a:r>
              <a:rPr lang="it-IT" sz="2400" b="1" dirty="0">
                <a:latin typeface="Times New Roman" panose="02020603050405020304" pitchFamily="18" charset="0"/>
                <a:cs typeface="Times New Roman" panose="02020603050405020304" pitchFamily="18" charset="0"/>
              </a:rPr>
              <a:t>tre ambiti di </a:t>
            </a:r>
            <a:r>
              <a:rPr lang="it-IT" sz="2400" b="1" dirty="0" smtClean="0">
                <a:latin typeface="Times New Roman" panose="02020603050405020304" pitchFamily="18" charset="0"/>
                <a:cs typeface="Times New Roman" panose="02020603050405020304" pitchFamily="18" charset="0"/>
              </a:rPr>
              <a:t>apprendimento</a:t>
            </a:r>
            <a:r>
              <a:rPr lang="it-IT" sz="2400"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
            </a:pPr>
            <a:r>
              <a:rPr lang="it-IT" sz="2400" i="1" dirty="0" smtClean="0">
                <a:latin typeface="Times New Roman" panose="02020603050405020304" pitchFamily="18" charset="0"/>
                <a:cs typeface="Times New Roman" panose="02020603050405020304" pitchFamily="18" charset="0"/>
              </a:rPr>
              <a:t>«</a:t>
            </a:r>
            <a:r>
              <a:rPr lang="it-IT" sz="2400" b="1" i="1" dirty="0" smtClean="0">
                <a:latin typeface="Times New Roman" panose="02020603050405020304" pitchFamily="18" charset="0"/>
                <a:cs typeface="Times New Roman" panose="02020603050405020304" pitchFamily="18" charset="0"/>
              </a:rPr>
              <a:t>cognitivo</a:t>
            </a:r>
            <a:r>
              <a:rPr lang="it-IT" sz="2400" i="1" dirty="0">
                <a:latin typeface="Times New Roman" panose="02020603050405020304" pitchFamily="18" charset="0"/>
                <a:cs typeface="Times New Roman" panose="02020603050405020304" pitchFamily="18" charset="0"/>
              </a:rPr>
              <a:t>: competenze di conoscenza e di ragionamento necessarie per meglio </a:t>
            </a:r>
            <a:r>
              <a:rPr lang="it-IT" sz="2400" i="1" dirty="0" smtClean="0">
                <a:latin typeface="Times New Roman" panose="02020603050405020304" pitchFamily="18" charset="0"/>
                <a:cs typeface="Times New Roman" panose="02020603050405020304" pitchFamily="18" charset="0"/>
              </a:rPr>
              <a:t>comprendere </a:t>
            </a:r>
            <a:r>
              <a:rPr lang="it-IT" sz="2400" i="1" dirty="0">
                <a:latin typeface="Times New Roman" panose="02020603050405020304" pitchFamily="18" charset="0"/>
                <a:cs typeface="Times New Roman" panose="02020603050405020304" pitchFamily="18" charset="0"/>
              </a:rPr>
              <a:t>il mondo e le sue complessità</a:t>
            </a:r>
            <a:r>
              <a:rPr lang="it-IT" sz="2400" i="1"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
            </a:pPr>
            <a:r>
              <a:rPr lang="it-IT" sz="2400" b="1" i="1" dirty="0" smtClean="0">
                <a:latin typeface="Times New Roman" panose="02020603050405020304" pitchFamily="18" charset="0"/>
                <a:cs typeface="Times New Roman" panose="02020603050405020304" pitchFamily="18" charset="0"/>
              </a:rPr>
              <a:t>socio-emotivo</a:t>
            </a:r>
            <a:r>
              <a:rPr lang="it-IT" sz="2400" i="1" dirty="0">
                <a:latin typeface="Times New Roman" panose="02020603050405020304" pitchFamily="18" charset="0"/>
                <a:cs typeface="Times New Roman" panose="02020603050405020304" pitchFamily="18" charset="0"/>
              </a:rPr>
              <a:t>: valori, atteggiamenti e competenze sociali che consentono di svilupparsi affettivamente, fisicamente e dal punto di vista </a:t>
            </a:r>
            <a:r>
              <a:rPr lang="it-IT" sz="2400" i="1" dirty="0" err="1">
                <a:latin typeface="Times New Roman" panose="02020603050405020304" pitchFamily="18" charset="0"/>
                <a:cs typeface="Times New Roman" panose="02020603050405020304" pitchFamily="18" charset="0"/>
              </a:rPr>
              <a:t>psico</a:t>
            </a:r>
            <a:r>
              <a:rPr lang="it-IT" sz="2400" i="1" dirty="0">
                <a:latin typeface="Times New Roman" panose="02020603050405020304" pitchFamily="18" charset="0"/>
                <a:cs typeface="Times New Roman" panose="02020603050405020304" pitchFamily="18" charset="0"/>
              </a:rPr>
              <a:t>-sociale e di vivere assieme agli altri in condizioni di pace e rispetto</a:t>
            </a:r>
            <a:r>
              <a:rPr lang="it-IT" sz="2400" i="1" dirty="0" smtClean="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
            </a:pPr>
            <a:r>
              <a:rPr lang="it-IT" sz="2400" b="1" i="1" dirty="0">
                <a:latin typeface="Times New Roman" panose="02020603050405020304" pitchFamily="18" charset="0"/>
                <a:cs typeface="Times New Roman" panose="02020603050405020304" pitchFamily="18" charset="0"/>
              </a:rPr>
              <a:t>comportamentale</a:t>
            </a:r>
            <a:r>
              <a:rPr lang="it-IT" sz="2400" i="1" dirty="0">
                <a:latin typeface="Times New Roman" panose="02020603050405020304" pitchFamily="18" charset="0"/>
                <a:cs typeface="Times New Roman" panose="02020603050405020304" pitchFamily="18" charset="0"/>
              </a:rPr>
              <a:t>: condotta, azioni, applicazione pratica e </a:t>
            </a:r>
            <a:r>
              <a:rPr lang="it-IT" sz="2400" i="1" dirty="0" smtClean="0">
                <a:latin typeface="Times New Roman" panose="02020603050405020304" pitchFamily="18" charset="0"/>
                <a:cs typeface="Times New Roman" panose="02020603050405020304" pitchFamily="18" charset="0"/>
              </a:rPr>
              <a:t>impegno» </a:t>
            </a:r>
            <a:r>
              <a:rPr lang="it-IT" sz="1200" dirty="0" smtClean="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hlinkClick r:id="rId2"/>
              </a:rPr>
              <a:t>https://unesdoc.unesco.org/ark:/</a:t>
            </a:r>
            <a:r>
              <a:rPr lang="it-IT" sz="1200" i="1" dirty="0" smtClean="0">
                <a:latin typeface="Times New Roman" panose="02020603050405020304" pitchFamily="18" charset="0"/>
                <a:cs typeface="Times New Roman" panose="02020603050405020304" pitchFamily="18" charset="0"/>
                <a:hlinkClick r:id="rId2"/>
              </a:rPr>
              <a:t>48223/pf0000261836</a:t>
            </a:r>
            <a:r>
              <a:rPr lang="it-IT" sz="1200" dirty="0" smtClean="0">
                <a:latin typeface="Times New Roman" panose="02020603050405020304" pitchFamily="18" charset="0"/>
                <a:cs typeface="Times New Roman" panose="02020603050405020304" pitchFamily="18" charset="0"/>
              </a:rPr>
              <a:t>).</a:t>
            </a:r>
            <a:endParaRPr lang="it-IT" sz="1200" i="1" dirty="0" smtClean="0">
              <a:latin typeface="Times New Roman" panose="02020603050405020304" pitchFamily="18" charset="0"/>
              <a:cs typeface="Times New Roman" panose="02020603050405020304" pitchFamily="18" charset="0"/>
            </a:endParaRPr>
          </a:p>
          <a:p>
            <a:pPr algn="just"/>
            <a:endParaRPr lang="it-IT" sz="1600" dirty="0" smtClean="0">
              <a:latin typeface="Times New Roman" panose="02020603050405020304" pitchFamily="18" charset="0"/>
              <a:cs typeface="Times New Roman" panose="02020603050405020304" pitchFamily="18" charset="0"/>
            </a:endParaRPr>
          </a:p>
          <a:p>
            <a:pPr algn="just"/>
            <a:endParaRPr lang="it-IT" sz="16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Il Documento suggerisce obiettivi specifici e argomenti di apprendimento suddivisi per fasce di età: 5-9 anni; 9-12 anni; 12-15 anni; 15-18 anni e più. Inoltre dà indicazioni su «</a:t>
            </a:r>
            <a:r>
              <a:rPr lang="it-IT" sz="2400" i="1" dirty="0" smtClean="0">
                <a:latin typeface="Times New Roman" panose="02020603050405020304" pitchFamily="18" charset="0"/>
                <a:cs typeface="Times New Roman" panose="02020603050405020304" pitchFamily="18" charset="0"/>
              </a:rPr>
              <a:t>come portare l’ECG in classe»</a:t>
            </a:r>
            <a:r>
              <a:rPr lang="it-IT" sz="2400" dirty="0" smtClean="0">
                <a:latin typeface="Times New Roman" panose="02020603050405020304" pitchFamily="18" charset="0"/>
                <a:cs typeface="Times New Roman" panose="02020603050405020304" pitchFamily="18" charset="0"/>
              </a:rPr>
              <a:t>, gli ambienti e le pratiche di insegnamento e di apprendimento, la valutazione; fornisce esempi pratici e risorse on line.</a:t>
            </a:r>
            <a:endParaRPr lang="it-IT" sz="3200" b="1" dirty="0" smtClean="0">
              <a:solidFill>
                <a:srgbClr val="FF0000"/>
              </a:solidFill>
              <a:latin typeface="Times New Roman" panose="02020603050405020304" pitchFamily="18" charset="0"/>
              <a:cs typeface="Times New Roman" panose="02020603050405020304" pitchFamily="18" charset="0"/>
            </a:endParaRPr>
          </a:p>
        </p:txBody>
      </p:sp>
      <p:sp>
        <p:nvSpPr>
          <p:cNvPr id="4" name="Rettangolo 3"/>
          <p:cNvSpPr/>
          <p:nvPr/>
        </p:nvSpPr>
        <p:spPr>
          <a:xfrm>
            <a:off x="1374922" y="128713"/>
            <a:ext cx="9076395" cy="954107"/>
          </a:xfrm>
          <a:prstGeom prst="rect">
            <a:avLst/>
          </a:prstGeom>
        </p:spPr>
        <p:txBody>
          <a:bodyPr wrap="non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Gli scenari internazionali delle Competenze </a:t>
            </a:r>
            <a:r>
              <a:rPr lang="it-IT" sz="3200" b="1" dirty="0" smtClean="0">
                <a:solidFill>
                  <a:srgbClr val="FF0000"/>
                </a:solidFill>
                <a:latin typeface="Times New Roman" panose="02020603050405020304" pitchFamily="18" charset="0"/>
                <a:cs typeface="Times New Roman" panose="02020603050405020304" pitchFamily="18" charset="0"/>
              </a:rPr>
              <a:t>(7)</a:t>
            </a:r>
          </a:p>
          <a:p>
            <a:pPr algn="ctr"/>
            <a:r>
              <a:rPr lang="it-IT" sz="1200" i="1" dirty="0">
                <a:latin typeface="Times New Roman" panose="02020603050405020304" pitchFamily="18" charset="0"/>
                <a:cs typeface="Times New Roman" panose="02020603050405020304" pitchFamily="18" charset="0"/>
              </a:rPr>
              <a:t>(Tommaso 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a:t>
            </a:r>
            <a:endParaRPr lang="it-IT" sz="1200" dirty="0">
              <a:latin typeface="Times New Roman" panose="02020603050405020304" pitchFamily="18" charset="0"/>
              <a:cs typeface="Times New Roman" panose="02020603050405020304" pitchFamily="18" charset="0"/>
            </a:endParaRPr>
          </a:p>
          <a:p>
            <a:pPr algn="ctr"/>
            <a:r>
              <a:rPr lang="it-IT" sz="1200" b="1" dirty="0" smtClean="0">
                <a:solidFill>
                  <a:srgbClr val="FF0000"/>
                </a:solidFill>
                <a:latin typeface="Times New Roman" panose="02020603050405020304" pitchFamily="18" charset="0"/>
                <a:cs typeface="Times New Roman" panose="02020603050405020304" pitchFamily="18" charset="0"/>
              </a:rPr>
              <a:t>  </a:t>
            </a:r>
            <a:endParaRPr lang="it-IT" sz="1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75008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33134" y="0"/>
            <a:ext cx="11871960" cy="6494085"/>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Gli scenari internazionali delle Competenze </a:t>
            </a:r>
            <a:r>
              <a:rPr lang="it-IT" sz="3200" b="1" dirty="0" smtClean="0">
                <a:solidFill>
                  <a:srgbClr val="FF0000"/>
                </a:solidFill>
                <a:latin typeface="Times New Roman" panose="02020603050405020304" pitchFamily="18" charset="0"/>
                <a:cs typeface="Times New Roman" panose="02020603050405020304" pitchFamily="18" charset="0"/>
              </a:rPr>
              <a:t>(8)  </a:t>
            </a:r>
          </a:p>
          <a:p>
            <a:pPr algn="ctr"/>
            <a:r>
              <a:rPr lang="it-IT" sz="1200" i="1" dirty="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hlinkClick r:id="rId2"/>
              </a:rPr>
              <a:t>https://</a:t>
            </a:r>
            <a:r>
              <a:rPr lang="it-IT" sz="1200" i="1" dirty="0" smtClean="0">
                <a:latin typeface="Times New Roman" panose="02020603050405020304" pitchFamily="18" charset="0"/>
                <a:cs typeface="Times New Roman" panose="02020603050405020304" pitchFamily="18" charset="0"/>
                <a:hlinkClick r:id="rId2"/>
              </a:rPr>
              <a:t>www.oecd.org/pisa/aboutpisa/global-competency-for-an-inclusive-world.pdf</a:t>
            </a:r>
            <a:r>
              <a:rPr lang="it-IT" sz="1200" i="1" dirty="0" smtClean="0">
                <a:latin typeface="Times New Roman" panose="02020603050405020304" pitchFamily="18" charset="0"/>
                <a:cs typeface="Times New Roman" panose="02020603050405020304" pitchFamily="18" charset="0"/>
              </a:rPr>
              <a:t>; Franca </a:t>
            </a:r>
            <a:r>
              <a:rPr lang="it-IT" sz="1200" i="1" dirty="0">
                <a:latin typeface="Times New Roman" panose="02020603050405020304" pitchFamily="18" charset="0"/>
                <a:cs typeface="Times New Roman" panose="02020603050405020304" pitchFamily="18" charset="0"/>
              </a:rPr>
              <a:t>Da Re – Costituzione e Cittadinanza per educare cittadini globali – Riflessioni per un Curricolo di Educazione civica – </a:t>
            </a:r>
            <a:r>
              <a:rPr lang="it-IT" sz="1200" i="1" dirty="0" err="1">
                <a:latin typeface="Times New Roman" panose="02020603050405020304" pitchFamily="18" charset="0"/>
                <a:cs typeface="Times New Roman" panose="02020603050405020304" pitchFamily="18" charset="0"/>
              </a:rPr>
              <a:t>Pearson</a:t>
            </a:r>
            <a:r>
              <a:rPr lang="it-IT" sz="1200" i="1" dirty="0">
                <a:latin typeface="Times New Roman" panose="02020603050405020304" pitchFamily="18" charset="0"/>
                <a:cs typeface="Times New Roman" panose="02020603050405020304" pitchFamily="18" charset="0"/>
              </a:rPr>
              <a:t> Academy, 2019, </a:t>
            </a:r>
            <a:r>
              <a:rPr lang="it-IT" sz="1200" i="1" dirty="0" smtClean="0">
                <a:latin typeface="Times New Roman" panose="02020603050405020304" pitchFamily="18" charset="0"/>
                <a:cs typeface="Times New Roman" panose="02020603050405020304" pitchFamily="18" charset="0"/>
              </a:rPr>
              <a:t>pp.62-63; </a:t>
            </a:r>
            <a:r>
              <a:rPr lang="it-IT" sz="1200" i="1" dirty="0">
                <a:latin typeface="Times New Roman" panose="02020603050405020304" pitchFamily="18" charset="0"/>
                <a:cs typeface="Times New Roman" panose="02020603050405020304" pitchFamily="18" charset="0"/>
              </a:rPr>
              <a:t>Competenza è cittadinanza – A cura di Giancarlo Cerini – Maggioli Editore, 2019, pp. </a:t>
            </a:r>
            <a:r>
              <a:rPr lang="it-IT" sz="1200" i="1" dirty="0" smtClean="0">
                <a:latin typeface="Times New Roman" panose="02020603050405020304" pitchFamily="18" charset="0"/>
                <a:cs typeface="Times New Roman" panose="02020603050405020304" pitchFamily="18" charset="0"/>
              </a:rPr>
              <a:t>133-140)</a:t>
            </a:r>
            <a:endParaRPr lang="it-IT" sz="1200" i="1" dirty="0">
              <a:latin typeface="Times New Roman" panose="02020603050405020304" pitchFamily="18" charset="0"/>
              <a:cs typeface="Times New Roman" panose="02020603050405020304" pitchFamily="18" charset="0"/>
            </a:endParaRP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a:p>
            <a:pPr algn="just"/>
            <a:r>
              <a:rPr lang="it-IT" sz="2400" b="1" dirty="0" smtClean="0">
                <a:latin typeface="Times New Roman" panose="02020603050405020304" pitchFamily="18" charset="0"/>
                <a:cs typeface="Times New Roman" panose="02020603050405020304" pitchFamily="18" charset="0"/>
              </a:rPr>
              <a:t>La «Competenza globale» dell’OCSE e le sue 4 dimensioni (OCSE, PISA </a:t>
            </a:r>
            <a:r>
              <a:rPr lang="it-IT" sz="2400" b="1" i="1" dirty="0" err="1" smtClean="0">
                <a:latin typeface="Times New Roman" panose="02020603050405020304" pitchFamily="18" charset="0"/>
                <a:cs typeface="Times New Roman" panose="02020603050405020304" pitchFamily="18" charset="0"/>
              </a:rPr>
              <a:t>competence</a:t>
            </a:r>
            <a:r>
              <a:rPr lang="it-IT" sz="2400" b="1" i="1" dirty="0" smtClean="0">
                <a:latin typeface="Times New Roman" panose="02020603050405020304" pitchFamily="18" charset="0"/>
                <a:cs typeface="Times New Roman" panose="02020603050405020304" pitchFamily="18" charset="0"/>
              </a:rPr>
              <a:t> </a:t>
            </a:r>
            <a:r>
              <a:rPr lang="it-IT" sz="2400" b="1" i="1" dirty="0" err="1" smtClean="0">
                <a:latin typeface="Times New Roman" panose="02020603050405020304" pitchFamily="18" charset="0"/>
                <a:cs typeface="Times New Roman" panose="02020603050405020304" pitchFamily="18" charset="0"/>
              </a:rPr>
              <a:t>framework</a:t>
            </a:r>
            <a:r>
              <a:rPr lang="it-IT" sz="2400" b="1" dirty="0" smtClean="0">
                <a:latin typeface="Times New Roman" panose="02020603050405020304" pitchFamily="18" charset="0"/>
                <a:cs typeface="Times New Roman" panose="02020603050405020304" pitchFamily="18" charset="0"/>
              </a:rPr>
              <a:t>, 2018)</a:t>
            </a:r>
          </a:p>
          <a:p>
            <a:pPr algn="just"/>
            <a:endParaRPr lang="it-IT" sz="2400" b="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La </a:t>
            </a:r>
            <a:r>
              <a:rPr lang="it-IT" sz="2400" i="1" dirty="0" smtClean="0">
                <a:latin typeface="Times New Roman" panose="02020603050405020304" pitchFamily="18" charset="0"/>
                <a:cs typeface="Times New Roman" panose="02020603050405020304" pitchFamily="18" charset="0"/>
              </a:rPr>
              <a:t>«</a:t>
            </a:r>
            <a:r>
              <a:rPr lang="it-IT" sz="2400" b="1" i="1" dirty="0" smtClean="0">
                <a:latin typeface="Times New Roman" panose="02020603050405020304" pitchFamily="18" charset="0"/>
                <a:cs typeface="Times New Roman" panose="02020603050405020304" pitchFamily="18" charset="0"/>
              </a:rPr>
              <a:t>Competenza globale </a:t>
            </a:r>
            <a:r>
              <a:rPr lang="it-IT" sz="2400" i="1" dirty="0" smtClean="0">
                <a:latin typeface="Times New Roman" panose="02020603050405020304" pitchFamily="18" charset="0"/>
                <a:cs typeface="Times New Roman" panose="02020603050405020304" pitchFamily="18" charset="0"/>
              </a:rPr>
              <a:t>è una capacità multidimensionale. Gli individui globalmente competenti possono esaminare i problemi locali, globali e interculturali, comprendere e apprezzare differenti prospettive e visioni del mondo, interagire rispettosamente e con successo con gli altri e condurre azioni responsabili nei confronti della sostenibilità e del benessere collettivo».</a:t>
            </a:r>
          </a:p>
          <a:p>
            <a:pPr algn="just"/>
            <a:endParaRPr lang="it-IT" sz="24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Le quattro dimensioni-obiettivo del </a:t>
            </a:r>
            <a:r>
              <a:rPr lang="it-IT" sz="2400" i="1" dirty="0" err="1" smtClean="0">
                <a:latin typeface="Times New Roman" panose="02020603050405020304" pitchFamily="18" charset="0"/>
                <a:cs typeface="Times New Roman" panose="02020603050405020304" pitchFamily="18" charset="0"/>
              </a:rPr>
              <a:t>framework</a:t>
            </a:r>
            <a:r>
              <a:rPr lang="it-IT" sz="2400" dirty="0" smtClean="0">
                <a:latin typeface="Times New Roman" panose="02020603050405020304" pitchFamily="18" charset="0"/>
                <a:cs typeface="Times New Roman" panose="02020603050405020304" pitchFamily="18" charset="0"/>
              </a:rPr>
              <a:t> sono:</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Esaminare le questioni di significato locale, globale e culturale</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Comprendere e apprezzare le prospettive e le visioni del mondo degli altri</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Impegnarsi in interazioni aperte, appropriate ed efficaci tra le culture</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Intraprendere azioni per il benessere collettivo e lo sviluppo sostenibile.</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42799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33134" y="0"/>
            <a:ext cx="11871960" cy="6863417"/>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Gli scenari internazionali delle Competenze (9)  </a:t>
            </a:r>
          </a:p>
          <a:p>
            <a:pPr algn="ctr"/>
            <a:r>
              <a:rPr lang="it-IT" sz="1200" i="1" dirty="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hlinkClick r:id="rId2"/>
              </a:rPr>
              <a:t>https://www.invalsiopen.it/educazione-cittadinanza-indagine-iea-iccs</a:t>
            </a:r>
            <a:r>
              <a:rPr lang="it-IT" sz="1200" i="1" dirty="0" smtClean="0">
                <a:latin typeface="Times New Roman" panose="02020603050405020304" pitchFamily="18" charset="0"/>
                <a:cs typeface="Times New Roman" panose="02020603050405020304" pitchFamily="18" charset="0"/>
                <a:hlinkClick r:id="rId2"/>
              </a:rPr>
              <a:t>/</a:t>
            </a:r>
            <a:r>
              <a:rPr lang="it-IT" sz="1200" i="1" dirty="0" smtClean="0">
                <a:latin typeface="Times New Roman" panose="02020603050405020304" pitchFamily="18" charset="0"/>
                <a:cs typeface="Times New Roman" panose="02020603050405020304" pitchFamily="18" charset="0"/>
              </a:rPr>
              <a:t>; Franca Da Re – Costituzione e Cittadinanza per educare cittadini globali – Riflessioni per un Curricolo di Educazione civica – </a:t>
            </a:r>
            <a:r>
              <a:rPr lang="it-IT" sz="1200" i="1" dirty="0" err="1" smtClean="0">
                <a:latin typeface="Times New Roman" panose="02020603050405020304" pitchFamily="18" charset="0"/>
                <a:cs typeface="Times New Roman" panose="02020603050405020304" pitchFamily="18" charset="0"/>
              </a:rPr>
              <a:t>Pearson</a:t>
            </a:r>
            <a:r>
              <a:rPr lang="it-IT" sz="1200" i="1" dirty="0" smtClean="0">
                <a:latin typeface="Times New Roman" panose="02020603050405020304" pitchFamily="18" charset="0"/>
                <a:cs typeface="Times New Roman" panose="02020603050405020304" pitchFamily="18" charset="0"/>
              </a:rPr>
              <a:t> Academy, 2019, pp.62-63)</a:t>
            </a: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a:p>
            <a:pPr algn="just"/>
            <a:r>
              <a:rPr lang="it-IT" sz="2400" b="1" dirty="0" smtClean="0">
                <a:latin typeface="Times New Roman" panose="02020603050405020304" pitchFamily="18" charset="0"/>
                <a:cs typeface="Times New Roman" panose="02020603050405020304" pitchFamily="18" charset="0"/>
              </a:rPr>
              <a:t>L’indagine IEA-ICCS sull’educazione alla cittadinanza dei giovani</a:t>
            </a:r>
          </a:p>
          <a:p>
            <a:pPr algn="just"/>
            <a:r>
              <a:rPr lang="it-IT" sz="2400" dirty="0" smtClean="0">
                <a:latin typeface="Times New Roman" panose="02020603050405020304" pitchFamily="18" charset="0"/>
                <a:cs typeface="Times New Roman" panose="02020603050405020304" pitchFamily="18" charset="0"/>
              </a:rPr>
              <a:t>L’Indagine ICCS </a:t>
            </a:r>
            <a:r>
              <a:rPr lang="it-IT" sz="2400" i="1" dirty="0" smtClean="0">
                <a:latin typeface="Times New Roman" panose="02020603050405020304" pitchFamily="18" charset="0"/>
                <a:cs typeface="Times New Roman" panose="02020603050405020304" pitchFamily="18" charset="0"/>
              </a:rPr>
              <a:t>(I</a:t>
            </a:r>
            <a:r>
              <a:rPr lang="en-US" sz="2400" i="1" dirty="0" err="1" smtClean="0">
                <a:latin typeface="Times New Roman" panose="02020603050405020304" pitchFamily="18" charset="0"/>
                <a:cs typeface="Times New Roman" panose="02020603050405020304" pitchFamily="18" charset="0"/>
              </a:rPr>
              <a:t>nternational</a:t>
            </a:r>
            <a:r>
              <a:rPr lang="en-US" sz="2400" i="1" dirty="0" smtClean="0">
                <a:latin typeface="Times New Roman" panose="02020603050405020304" pitchFamily="18" charset="0"/>
                <a:cs typeface="Times New Roman" panose="02020603050405020304" pitchFamily="18" charset="0"/>
              </a:rPr>
              <a:t> Civic and Citizenship Education Study)</a:t>
            </a:r>
            <a:r>
              <a:rPr lang="en-US" sz="2400"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della </a:t>
            </a:r>
            <a:r>
              <a:rPr lang="it-IT" sz="2400" i="1" dirty="0" smtClean="0">
                <a:latin typeface="Times New Roman" panose="02020603050405020304" pitchFamily="18" charset="0"/>
                <a:cs typeface="Times New Roman" panose="02020603050405020304" pitchFamily="18" charset="0"/>
              </a:rPr>
              <a:t>IEA (International </a:t>
            </a:r>
            <a:r>
              <a:rPr lang="it-IT" sz="2400" i="1" dirty="0" err="1" smtClean="0">
                <a:latin typeface="Times New Roman" panose="02020603050405020304" pitchFamily="18" charset="0"/>
                <a:cs typeface="Times New Roman" panose="02020603050405020304" pitchFamily="18" charset="0"/>
              </a:rPr>
              <a:t>Association</a:t>
            </a:r>
            <a:r>
              <a:rPr lang="it-IT" sz="2400" i="1" dirty="0" smtClean="0">
                <a:latin typeface="Times New Roman" panose="02020603050405020304" pitchFamily="18" charset="0"/>
                <a:cs typeface="Times New Roman" panose="02020603050405020304" pitchFamily="18" charset="0"/>
              </a:rPr>
              <a:t> for the Evaluation of Educational </a:t>
            </a:r>
            <a:r>
              <a:rPr lang="it-IT" sz="2400" i="1" dirty="0" err="1" smtClean="0">
                <a:latin typeface="Times New Roman" panose="02020603050405020304" pitchFamily="18" charset="0"/>
                <a:cs typeface="Times New Roman" panose="02020603050405020304" pitchFamily="18" charset="0"/>
              </a:rPr>
              <a:t>Achievement</a:t>
            </a:r>
            <a:r>
              <a:rPr lang="it-IT" sz="2400" i="1" dirty="0" smtClean="0">
                <a:latin typeface="Times New Roman" panose="02020603050405020304" pitchFamily="18" charset="0"/>
                <a:cs typeface="Times New Roman" panose="02020603050405020304" pitchFamily="18" charset="0"/>
              </a:rPr>
              <a:t>)</a:t>
            </a:r>
            <a:r>
              <a:rPr lang="it-IT" sz="2400" dirty="0" smtClean="0">
                <a:latin typeface="Times New Roman" panose="02020603050405020304" pitchFamily="18" charset="0"/>
                <a:cs typeface="Times New Roman" panose="02020603050405020304" pitchFamily="18" charset="0"/>
              </a:rPr>
              <a:t> ha lo scopo di identificare ed esaminare i modi in cui i giovani vengono preparati per svolgere in modo attivo il proprio ruolo di cittadini in società democratiche. In Italia è curata dall’Area </a:t>
            </a:r>
            <a:r>
              <a:rPr lang="it-IT" sz="2400" dirty="0">
                <a:latin typeface="Times New Roman" panose="02020603050405020304" pitchFamily="18" charset="0"/>
                <a:cs typeface="Times New Roman" panose="02020603050405020304" pitchFamily="18" charset="0"/>
              </a:rPr>
              <a:t>Indagini Internazionali di </a:t>
            </a:r>
            <a:r>
              <a:rPr lang="it-IT" sz="2400" dirty="0" smtClean="0">
                <a:latin typeface="Times New Roman" panose="02020603050405020304" pitchFamily="18" charset="0"/>
                <a:cs typeface="Times New Roman" panose="02020603050405020304" pitchFamily="18" charset="0"/>
              </a:rPr>
              <a:t>INVALSI. Il campione esaminato è composto dai ragazzi all’ottavo anno di scolarità. In Italia sono quindi coinvolti i ragazzi della terza media.</a:t>
            </a:r>
          </a:p>
          <a:p>
            <a:pPr algn="just"/>
            <a:endParaRPr lang="it-IT" sz="2400" i="1" dirty="0" smtClean="0">
              <a:latin typeface="Times New Roman" panose="02020603050405020304" pitchFamily="18" charset="0"/>
              <a:cs typeface="Times New Roman" panose="02020603050405020304" pitchFamily="18" charset="0"/>
            </a:endParaRPr>
          </a:p>
          <a:p>
            <a:pPr algn="just"/>
            <a:r>
              <a:rPr lang="it-IT" sz="2400" i="1" dirty="0" smtClean="0">
                <a:latin typeface="Times New Roman" panose="02020603050405020304" pitchFamily="18" charset="0"/>
                <a:cs typeface="Times New Roman" panose="02020603050405020304" pitchFamily="18" charset="0"/>
              </a:rPr>
              <a:t>«Apprendere la cittadinanza nella nostra scuola. </a:t>
            </a:r>
          </a:p>
          <a:p>
            <a:pPr algn="just"/>
            <a:r>
              <a:rPr lang="it-IT" sz="2400" i="1" dirty="0">
                <a:latin typeface="Times New Roman" panose="02020603050405020304" pitchFamily="18" charset="0"/>
                <a:cs typeface="Times New Roman" panose="02020603050405020304" pitchFamily="18" charset="0"/>
              </a:rPr>
              <a:t>Il nostro sistema educativo ha fatto propria l’esigenza europea di acquisire le competenze chiave nell’ottica del </a:t>
            </a:r>
            <a:r>
              <a:rPr lang="it-IT" sz="2400" i="1" dirty="0" err="1">
                <a:latin typeface="Times New Roman" panose="02020603050405020304" pitchFamily="18" charset="0"/>
                <a:cs typeface="Times New Roman" panose="02020603050405020304" pitchFamily="18" charset="0"/>
              </a:rPr>
              <a:t>lifelong</a:t>
            </a:r>
            <a:r>
              <a:rPr lang="it-IT" sz="2400" i="1" dirty="0">
                <a:latin typeface="Times New Roman" panose="02020603050405020304" pitchFamily="18" charset="0"/>
                <a:cs typeface="Times New Roman" panose="02020603050405020304" pitchFamily="18" charset="0"/>
              </a:rPr>
              <a:t> </a:t>
            </a:r>
            <a:r>
              <a:rPr lang="it-IT" sz="2400" i="1" dirty="0" err="1">
                <a:latin typeface="Times New Roman" panose="02020603050405020304" pitchFamily="18" charset="0"/>
                <a:cs typeface="Times New Roman" panose="02020603050405020304" pitchFamily="18" charset="0"/>
              </a:rPr>
              <a:t>learning</a:t>
            </a:r>
            <a:r>
              <a:rPr lang="it-IT" sz="2400" i="1" dirty="0">
                <a:latin typeface="Times New Roman" panose="02020603050405020304" pitchFamily="18" charset="0"/>
                <a:cs typeface="Times New Roman" panose="02020603050405020304" pitchFamily="18" charset="0"/>
              </a:rPr>
              <a:t>, o apprendimento per l’intero arco di vita. </a:t>
            </a:r>
            <a:r>
              <a:rPr lang="it-IT" sz="2400" i="1" dirty="0" smtClean="0">
                <a:latin typeface="Times New Roman" panose="02020603050405020304" pitchFamily="18" charset="0"/>
                <a:cs typeface="Times New Roman" panose="02020603050405020304" pitchFamily="18" charset="0"/>
              </a:rPr>
              <a:t>Per favorire il pieno sviluppo della persona nella costruzione del sé, di corrette e significative relazioni con gli altri e di una positiva interazione con la realtà naturale e sociale il Ministero dell’Istruzione nell’</a:t>
            </a:r>
            <a:r>
              <a:rPr lang="it-IT" sz="2400" i="1" dirty="0" err="1" smtClean="0">
                <a:latin typeface="Times New Roman" panose="02020603050405020304" pitchFamily="18" charset="0"/>
                <a:cs typeface="Times New Roman" panose="02020603050405020304" pitchFamily="18" charset="0"/>
              </a:rPr>
              <a:t>All</a:t>
            </a:r>
            <a:r>
              <a:rPr lang="it-IT" sz="2400" i="1" dirty="0" smtClean="0">
                <a:latin typeface="Times New Roman" panose="02020603050405020304" pitchFamily="18" charset="0"/>
                <a:cs typeface="Times New Roman" panose="02020603050405020304" pitchFamily="18" charset="0"/>
              </a:rPr>
              <a:t>. 2 del </a:t>
            </a:r>
            <a:r>
              <a:rPr lang="it-IT" sz="2400" i="1" u="sng" dirty="0" smtClean="0">
                <a:latin typeface="Times New Roman" panose="02020603050405020304" pitchFamily="18" charset="0"/>
                <a:cs typeface="Times New Roman" panose="02020603050405020304" pitchFamily="18" charset="0"/>
              </a:rPr>
              <a:t>DM n. 139/2007 </a:t>
            </a:r>
            <a:r>
              <a:rPr lang="it-IT" sz="2400" i="1" dirty="0">
                <a:latin typeface="Times New Roman" panose="02020603050405020304" pitchFamily="18" charset="0"/>
                <a:cs typeface="Times New Roman" panose="02020603050405020304" pitchFamily="18" charset="0"/>
              </a:rPr>
              <a:t>indica le competenze che gli studenti dovrebbero possedere al termine dell’obbligo scolastico» </a:t>
            </a:r>
            <a:r>
              <a:rPr lang="it-IT" sz="1200" i="1" dirty="0">
                <a:latin typeface="Times New Roman" panose="02020603050405020304" pitchFamily="18" charset="0"/>
                <a:cs typeface="Times New Roman" panose="02020603050405020304" pitchFamily="18" charset="0"/>
              </a:rPr>
              <a:t>(https://www.invalsiopen.it/competenza-sociale-civica-cittadinanza</a:t>
            </a:r>
            <a:r>
              <a:rPr lang="it-IT" sz="1200" i="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742412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25083" y="210749"/>
            <a:ext cx="11779370" cy="6124754"/>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Competenze chiave (1)</a:t>
            </a:r>
            <a:endParaRPr lang="it-IT" sz="1200" b="1" dirty="0" smtClean="0">
              <a:solidFill>
                <a:srgbClr val="FF0000"/>
              </a:solidFill>
              <a:latin typeface="Times New Roman" panose="02020603050405020304" pitchFamily="18" charset="0"/>
              <a:cs typeface="Times New Roman" panose="02020603050405020304" pitchFamily="18" charset="0"/>
            </a:endParaRPr>
          </a:p>
          <a:p>
            <a:pPr algn="ctr"/>
            <a:r>
              <a:rPr lang="it-IT" sz="1200" b="1" dirty="0" smtClean="0">
                <a:solidFill>
                  <a:srgbClr val="FF0000"/>
                </a:solidFill>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rPr>
              <a:t>Cfr. Cerini Giancarlo (a cura di) – Competenza è cittadinanza. Idee, fonti, proposte operative (con il testo della legge 20 agosto 2019, n. 92 sull’insegnamento dell’educazione civica) – Maggioli Editore – 2019 )</a:t>
            </a:r>
            <a:endParaRPr lang="it-IT" sz="1200" dirty="0">
              <a:latin typeface="Times New Roman" panose="02020603050405020304" pitchFamily="18" charset="0"/>
              <a:cs typeface="Times New Roman" panose="02020603050405020304" pitchFamily="18" charset="0"/>
            </a:endParaRPr>
          </a:p>
          <a:p>
            <a:pPr algn="ctr"/>
            <a:endParaRPr lang="it-IT" sz="2400" dirty="0" smtClean="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Le competenze chiave e le competenze di cittadinanza si saldano insieme in quanto la cittadinanza si coniuga con la parola </a:t>
            </a:r>
            <a:r>
              <a:rPr lang="it-IT" sz="2400" dirty="0" smtClean="0">
                <a:latin typeface="Times New Roman" panose="02020603050405020304" pitchFamily="18" charset="0"/>
                <a:cs typeface="Times New Roman" panose="02020603050405020304" pitchFamily="18" charset="0"/>
              </a:rPr>
              <a:t>competenze. Le </a:t>
            </a:r>
            <a:r>
              <a:rPr lang="it-IT" sz="2400" dirty="0">
                <a:latin typeface="Times New Roman" panose="02020603050405020304" pitchFamily="18" charset="0"/>
                <a:cs typeface="Times New Roman" panose="02020603050405020304" pitchFamily="18" charset="0"/>
              </a:rPr>
              <a:t>competenze di cui ciascun cittadino deve essere dotato per adattarsi a un mondo flessibile, interconnesso e in rapido mutamento sono le </a:t>
            </a:r>
            <a:r>
              <a:rPr lang="it-IT" sz="2400" b="1" dirty="0">
                <a:latin typeface="Times New Roman" panose="02020603050405020304" pitchFamily="18" charset="0"/>
                <a:cs typeface="Times New Roman" panose="02020603050405020304" pitchFamily="18" charset="0"/>
              </a:rPr>
              <a:t>competenze chiave</a:t>
            </a:r>
            <a:r>
              <a:rPr lang="it-IT" sz="2400" dirty="0">
                <a:latin typeface="Times New Roman" panose="02020603050405020304" pitchFamily="18" charset="0"/>
                <a:cs typeface="Times New Roman" panose="02020603050405020304" pitchFamily="18" charset="0"/>
              </a:rPr>
              <a:t>: </a:t>
            </a:r>
            <a:endParaRPr lang="it-IT" sz="2400" dirty="0" smtClean="0">
              <a:latin typeface="Times New Roman" panose="02020603050405020304" pitchFamily="18" charset="0"/>
              <a:cs typeface="Times New Roman" panose="02020603050405020304" pitchFamily="18" charset="0"/>
            </a:endParaRPr>
          </a:p>
          <a:p>
            <a:pPr algn="just"/>
            <a:endParaRPr lang="it-IT" sz="24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it-IT" sz="2400" dirty="0" smtClean="0">
                <a:solidFill>
                  <a:srgbClr val="D60093"/>
                </a:solidFill>
                <a:latin typeface="Times New Roman" panose="02020603050405020304" pitchFamily="18" charset="0"/>
                <a:cs typeface="Times New Roman" panose="02020603050405020304" pitchFamily="18" charset="0"/>
              </a:rPr>
              <a:t>«</a:t>
            </a:r>
            <a:r>
              <a:rPr lang="it-IT" sz="2400" b="1" dirty="0" smtClean="0">
                <a:solidFill>
                  <a:srgbClr val="D60093"/>
                </a:solidFill>
                <a:latin typeface="Times New Roman" panose="02020603050405020304" pitchFamily="18" charset="0"/>
                <a:cs typeface="Times New Roman" panose="02020603050405020304" pitchFamily="18" charset="0"/>
              </a:rPr>
              <a:t>competenze </a:t>
            </a:r>
            <a:r>
              <a:rPr lang="it-IT" sz="2400" b="1" dirty="0">
                <a:solidFill>
                  <a:srgbClr val="D60093"/>
                </a:solidFill>
                <a:latin typeface="Times New Roman" panose="02020603050405020304" pitchFamily="18" charset="0"/>
                <a:cs typeface="Times New Roman" panose="02020603050405020304" pitchFamily="18" charset="0"/>
              </a:rPr>
              <a:t>chiave di </a:t>
            </a:r>
            <a:r>
              <a:rPr lang="it-IT" sz="2400" b="1" dirty="0" smtClean="0">
                <a:solidFill>
                  <a:srgbClr val="D60093"/>
                </a:solidFill>
                <a:latin typeface="Times New Roman" panose="02020603050405020304" pitchFamily="18" charset="0"/>
                <a:cs typeface="Times New Roman" panose="02020603050405020304" pitchFamily="18" charset="0"/>
              </a:rPr>
              <a:t>cittadinanza» </a:t>
            </a:r>
            <a:r>
              <a:rPr lang="it-IT" sz="2400" dirty="0">
                <a:latin typeface="Times New Roman" panose="02020603050405020304" pitchFamily="18" charset="0"/>
                <a:cs typeface="Times New Roman" panose="02020603050405020304" pitchFamily="18" charset="0"/>
              </a:rPr>
              <a:t>definite nel Decreto Ministeriale n. 139 del 2007 </a:t>
            </a:r>
            <a:r>
              <a:rPr lang="it-IT" sz="2400" i="1" dirty="0">
                <a:latin typeface="Times New Roman" panose="02020603050405020304" pitchFamily="18" charset="0"/>
                <a:cs typeface="Times New Roman" panose="02020603050405020304" pitchFamily="18" charset="0"/>
              </a:rPr>
              <a:t>“Regolamento recante norme in materia di adempimento dell’obbligo di </a:t>
            </a:r>
            <a:r>
              <a:rPr lang="it-IT" sz="2400" i="1" dirty="0" smtClean="0">
                <a:latin typeface="Times New Roman" panose="02020603050405020304" pitchFamily="18" charset="0"/>
                <a:cs typeface="Times New Roman" panose="02020603050405020304" pitchFamily="18" charset="0"/>
              </a:rPr>
              <a:t>istruzione. </a:t>
            </a:r>
            <a:r>
              <a:rPr lang="it-IT" sz="2400" dirty="0">
                <a:latin typeface="Times New Roman" panose="02020603050405020304" pitchFamily="18" charset="0"/>
                <a:cs typeface="Times New Roman" panose="02020603050405020304" pitchFamily="18" charset="0"/>
              </a:rPr>
              <a:t>Allegati: documento tecnico, gli assi culturali, competenze chiave di cittadinanza</a:t>
            </a:r>
            <a:r>
              <a:rPr lang="it-IT" sz="2400" dirty="0" smtClean="0">
                <a:latin typeface="Times New Roman" panose="02020603050405020304" pitchFamily="18" charset="0"/>
                <a:cs typeface="Times New Roman" panose="02020603050405020304" pitchFamily="18" charset="0"/>
              </a:rPr>
              <a:t>”;</a:t>
            </a:r>
          </a:p>
          <a:p>
            <a:pPr algn="just"/>
            <a:endParaRPr lang="it-IT" sz="2400" dirty="0" smtClean="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it-IT" sz="2400" dirty="0" smtClean="0">
                <a:solidFill>
                  <a:srgbClr val="FF3300"/>
                </a:solidFill>
                <a:latin typeface="Times New Roman" panose="02020603050405020304" pitchFamily="18" charset="0"/>
                <a:cs typeface="Times New Roman" panose="02020603050405020304" pitchFamily="18" charset="0"/>
              </a:rPr>
              <a:t>«</a:t>
            </a:r>
            <a:r>
              <a:rPr lang="it-IT" sz="2400" b="1" dirty="0" smtClean="0">
                <a:solidFill>
                  <a:srgbClr val="FF3300"/>
                </a:solidFill>
                <a:latin typeface="Times New Roman" panose="02020603050405020304" pitchFamily="18" charset="0"/>
                <a:cs typeface="Times New Roman" panose="02020603050405020304" pitchFamily="18" charset="0"/>
              </a:rPr>
              <a:t>competenze chiave per l’apprendimento permanente»</a:t>
            </a:r>
            <a:r>
              <a:rPr lang="it-IT" sz="2400" dirty="0" smtClean="0">
                <a:solidFill>
                  <a:srgbClr val="CC0000"/>
                </a:solidFill>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indicate nella </a:t>
            </a:r>
            <a:r>
              <a:rPr lang="it-IT" sz="2400" i="1" dirty="0">
                <a:latin typeface="Times New Roman" panose="02020603050405020304" pitchFamily="18" charset="0"/>
                <a:cs typeface="Times New Roman" panose="02020603050405020304" pitchFamily="18" charset="0"/>
              </a:rPr>
              <a:t>“Raccomandazione del </a:t>
            </a:r>
            <a:r>
              <a:rPr lang="it-IT" sz="2400" i="1" dirty="0" smtClean="0">
                <a:latin typeface="Times New Roman" panose="02020603050405020304" pitchFamily="18" charset="0"/>
                <a:cs typeface="Times New Roman" panose="02020603050405020304" pitchFamily="18" charset="0"/>
              </a:rPr>
              <a:t>consiglio </a:t>
            </a:r>
            <a:r>
              <a:rPr lang="it-IT" sz="2400" i="1" dirty="0">
                <a:latin typeface="Times New Roman" panose="02020603050405020304" pitchFamily="18" charset="0"/>
                <a:cs typeface="Times New Roman" panose="02020603050405020304" pitchFamily="18" charset="0"/>
              </a:rPr>
              <a:t>del 22 maggio 2018 relativa alle competenze chiave per l’apprendimento permanente”. </a:t>
            </a:r>
            <a:endParaRPr lang="it-IT" sz="2400" i="1" dirty="0" smtClean="0">
              <a:latin typeface="Times New Roman" panose="02020603050405020304" pitchFamily="18" charset="0"/>
              <a:cs typeface="Times New Roman" panose="02020603050405020304" pitchFamily="18" charset="0"/>
            </a:endParaRPr>
          </a:p>
          <a:p>
            <a:pPr algn="just"/>
            <a:endParaRPr lang="it-IT" sz="24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17721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51891" y="239116"/>
            <a:ext cx="11765280" cy="7232749"/>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Competenze chiave (2)</a:t>
            </a:r>
          </a:p>
          <a:p>
            <a:pPr algn="ctr"/>
            <a:endParaRPr lang="it-IT" sz="2400" b="1" dirty="0">
              <a:solidFill>
                <a:srgbClr val="FF0000"/>
              </a:solidFill>
              <a:latin typeface="Times New Roman" panose="02020603050405020304" pitchFamily="18" charset="0"/>
              <a:cs typeface="Times New Roman" panose="02020603050405020304" pitchFamily="18" charset="0"/>
            </a:endParaRPr>
          </a:p>
          <a:p>
            <a:pPr algn="just"/>
            <a:r>
              <a:rPr lang="it-IT" sz="2400" b="1" dirty="0">
                <a:solidFill>
                  <a:srgbClr val="D60093"/>
                </a:solidFill>
                <a:latin typeface="Times New Roman" panose="02020603050405020304" pitchFamily="18" charset="0"/>
                <a:cs typeface="Times New Roman" panose="02020603050405020304" pitchFamily="18" charset="0"/>
              </a:rPr>
              <a:t>D</a:t>
            </a:r>
            <a:r>
              <a:rPr lang="it-IT" sz="2400" b="1" dirty="0" smtClean="0">
                <a:solidFill>
                  <a:srgbClr val="D60093"/>
                </a:solidFill>
                <a:latin typeface="Times New Roman" panose="02020603050405020304" pitchFamily="18" charset="0"/>
                <a:cs typeface="Times New Roman" panose="02020603050405020304" pitchFamily="18" charset="0"/>
              </a:rPr>
              <a:t>ecreto ministeriale n. 139 del 2007 </a:t>
            </a:r>
            <a:r>
              <a:rPr lang="it-IT" sz="2400" i="1" dirty="0" smtClean="0">
                <a:latin typeface="Times New Roman" panose="02020603050405020304" pitchFamily="18" charset="0"/>
                <a:cs typeface="Times New Roman" panose="02020603050405020304" pitchFamily="18" charset="0"/>
              </a:rPr>
              <a:t>«Regolamento recante norme in materia di adempimento dell’obbligo di istruzione»</a:t>
            </a:r>
            <a:r>
              <a:rPr lang="it-IT" sz="2400" dirty="0" smtClean="0">
                <a:latin typeface="Times New Roman" panose="02020603050405020304" pitchFamily="18" charset="0"/>
                <a:cs typeface="Times New Roman" panose="02020603050405020304" pitchFamily="18" charset="0"/>
              </a:rPr>
              <a:t> – Allegati: documento tecnico, gli assi culturali, competenze chiave di cittadinanza” </a:t>
            </a:r>
          </a:p>
          <a:p>
            <a:pPr algn="ctr"/>
            <a:endParaRPr lang="it-IT" sz="2400" b="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Propone </a:t>
            </a:r>
            <a:r>
              <a:rPr lang="it-IT" sz="2400" dirty="0">
                <a:latin typeface="Times New Roman" panose="02020603050405020304" pitchFamily="18" charset="0"/>
                <a:cs typeface="Times New Roman" panose="02020603050405020304" pitchFamily="18" charset="0"/>
              </a:rPr>
              <a:t>un quadro di </a:t>
            </a:r>
            <a:r>
              <a:rPr lang="it-IT" sz="2400" dirty="0" err="1">
                <a:latin typeface="Times New Roman" panose="02020603050405020304" pitchFamily="18" charset="0"/>
                <a:cs typeface="Times New Roman" panose="02020603050405020304" pitchFamily="18" charset="0"/>
              </a:rPr>
              <a:t>saperi</a:t>
            </a:r>
            <a:r>
              <a:rPr lang="it-IT" sz="2400" dirty="0">
                <a:latin typeface="Times New Roman" panose="02020603050405020304" pitchFamily="18" charset="0"/>
                <a:cs typeface="Times New Roman" panose="02020603050405020304" pitchFamily="18" charset="0"/>
              </a:rPr>
              <a:t> e competenze da acquisire al termine dell’istruzione obbligatoria come denominatore comune per i diversi indirizzi in cui si articola il biennio della scuola secondaria superiore. Sono definite otto “</a:t>
            </a:r>
            <a:r>
              <a:rPr lang="it-IT" sz="2400" b="1" i="1" dirty="0">
                <a:solidFill>
                  <a:srgbClr val="D60093"/>
                </a:solidFill>
                <a:latin typeface="Times New Roman" panose="02020603050405020304" pitchFamily="18" charset="0"/>
                <a:cs typeface="Times New Roman" panose="02020603050405020304" pitchFamily="18" charset="0"/>
              </a:rPr>
              <a:t>competenze chiave di cittadinanza</a:t>
            </a:r>
            <a:r>
              <a:rPr lang="it-IT" sz="2400" dirty="0">
                <a:latin typeface="Times New Roman" panose="02020603050405020304" pitchFamily="18" charset="0"/>
                <a:cs typeface="Times New Roman" panose="02020603050405020304" pitchFamily="18" charset="0"/>
              </a:rPr>
              <a:t>”, finalizzate a promuovere il pieno sviluppo della persona: </a:t>
            </a:r>
            <a:endParaRPr lang="it-IT" sz="2400" dirty="0" smtClean="0">
              <a:latin typeface="Times New Roman" panose="02020603050405020304" pitchFamily="18" charset="0"/>
              <a:cs typeface="Times New Roman" panose="02020603050405020304" pitchFamily="18" charset="0"/>
            </a:endParaRPr>
          </a:p>
          <a:p>
            <a:pPr algn="just"/>
            <a:endParaRPr lang="it-IT" sz="2400" dirty="0" smtClean="0">
              <a:latin typeface="Times New Roman" panose="02020603050405020304" pitchFamily="18" charset="0"/>
              <a:cs typeface="Times New Roman" panose="02020603050405020304" pitchFamily="18" charset="0"/>
            </a:endParaRPr>
          </a:p>
          <a:p>
            <a:pPr algn="just"/>
            <a:r>
              <a:rPr lang="it-IT" sz="2400" b="1" dirty="0" smtClean="0">
                <a:latin typeface="Times New Roman" panose="02020603050405020304" pitchFamily="18" charset="0"/>
                <a:cs typeface="Times New Roman" panose="02020603050405020304" pitchFamily="18" charset="0"/>
              </a:rPr>
              <a:t>- </a:t>
            </a:r>
            <a:r>
              <a:rPr lang="it-IT" sz="2400" b="1" dirty="0" smtClean="0">
                <a:solidFill>
                  <a:srgbClr val="D60093"/>
                </a:solidFill>
                <a:latin typeface="Times New Roman" panose="02020603050405020304" pitchFamily="18" charset="0"/>
                <a:cs typeface="Times New Roman" panose="02020603050405020304" pitchFamily="18" charset="0"/>
              </a:rPr>
              <a:t>Imparare </a:t>
            </a:r>
            <a:r>
              <a:rPr lang="it-IT" sz="2400" b="1" dirty="0">
                <a:solidFill>
                  <a:srgbClr val="D60093"/>
                </a:solidFill>
                <a:latin typeface="Times New Roman" panose="02020603050405020304" pitchFamily="18" charset="0"/>
                <a:cs typeface="Times New Roman" panose="02020603050405020304" pitchFamily="18" charset="0"/>
              </a:rPr>
              <a:t>ad imparare </a:t>
            </a:r>
            <a:r>
              <a:rPr lang="it-IT" sz="2400" b="1" dirty="0" smtClean="0">
                <a:solidFill>
                  <a:srgbClr val="D60093"/>
                </a:solidFill>
                <a:latin typeface="Times New Roman" panose="02020603050405020304" pitchFamily="18" charset="0"/>
                <a:cs typeface="Times New Roman" panose="02020603050405020304" pitchFamily="18" charset="0"/>
              </a:rPr>
              <a:t>                                      - Agire </a:t>
            </a:r>
            <a:r>
              <a:rPr lang="it-IT" sz="2400" b="1" dirty="0">
                <a:solidFill>
                  <a:srgbClr val="D60093"/>
                </a:solidFill>
                <a:latin typeface="Times New Roman" panose="02020603050405020304" pitchFamily="18" charset="0"/>
                <a:cs typeface="Times New Roman" panose="02020603050405020304" pitchFamily="18" charset="0"/>
              </a:rPr>
              <a:t>in modo autonomo e </a:t>
            </a:r>
            <a:r>
              <a:rPr lang="it-IT" sz="2400" b="1" dirty="0" smtClean="0">
                <a:solidFill>
                  <a:srgbClr val="D60093"/>
                </a:solidFill>
                <a:latin typeface="Times New Roman" panose="02020603050405020304" pitchFamily="18" charset="0"/>
                <a:cs typeface="Times New Roman" panose="02020603050405020304" pitchFamily="18" charset="0"/>
              </a:rPr>
              <a:t>responsabile</a:t>
            </a:r>
          </a:p>
          <a:p>
            <a:pPr algn="just"/>
            <a:r>
              <a:rPr lang="it-IT" sz="2400" b="1" dirty="0" smtClean="0">
                <a:solidFill>
                  <a:srgbClr val="D60093"/>
                </a:solidFill>
                <a:latin typeface="Times New Roman" panose="02020603050405020304" pitchFamily="18" charset="0"/>
                <a:cs typeface="Times New Roman" panose="02020603050405020304" pitchFamily="18" charset="0"/>
              </a:rPr>
              <a:t>- Progettare                                                            - Risolvere problemi</a:t>
            </a:r>
          </a:p>
          <a:p>
            <a:pPr algn="just"/>
            <a:r>
              <a:rPr lang="it-IT" sz="2400" b="1" dirty="0" smtClean="0">
                <a:solidFill>
                  <a:srgbClr val="D60093"/>
                </a:solidFill>
                <a:latin typeface="Times New Roman" panose="02020603050405020304" pitchFamily="18" charset="0"/>
                <a:cs typeface="Times New Roman" panose="02020603050405020304" pitchFamily="18" charset="0"/>
              </a:rPr>
              <a:t>- Comunicare                                                         - Individuare </a:t>
            </a:r>
            <a:r>
              <a:rPr lang="it-IT" sz="2400" b="1" dirty="0">
                <a:solidFill>
                  <a:srgbClr val="D60093"/>
                </a:solidFill>
                <a:latin typeface="Times New Roman" panose="02020603050405020304" pitchFamily="18" charset="0"/>
                <a:cs typeface="Times New Roman" panose="02020603050405020304" pitchFamily="18" charset="0"/>
              </a:rPr>
              <a:t>collegamenti e relazioni</a:t>
            </a:r>
            <a:endParaRPr lang="it-IT" sz="2400" b="1" dirty="0" smtClean="0">
              <a:solidFill>
                <a:srgbClr val="D60093"/>
              </a:solidFill>
              <a:latin typeface="Times New Roman" panose="02020603050405020304" pitchFamily="18" charset="0"/>
              <a:cs typeface="Times New Roman" panose="02020603050405020304" pitchFamily="18" charset="0"/>
            </a:endParaRPr>
          </a:p>
          <a:p>
            <a:pPr algn="just"/>
            <a:r>
              <a:rPr lang="it-IT" sz="2400" b="1" dirty="0" smtClean="0">
                <a:solidFill>
                  <a:srgbClr val="D60093"/>
                </a:solidFill>
                <a:latin typeface="Times New Roman" panose="02020603050405020304" pitchFamily="18" charset="0"/>
                <a:cs typeface="Times New Roman" panose="02020603050405020304" pitchFamily="18" charset="0"/>
              </a:rPr>
              <a:t>- Collaborare </a:t>
            </a:r>
            <a:r>
              <a:rPr lang="it-IT" sz="2400" b="1" dirty="0">
                <a:solidFill>
                  <a:srgbClr val="D60093"/>
                </a:solidFill>
                <a:latin typeface="Times New Roman" panose="02020603050405020304" pitchFamily="18" charset="0"/>
                <a:cs typeface="Times New Roman" panose="02020603050405020304" pitchFamily="18" charset="0"/>
              </a:rPr>
              <a:t>e partecipare </a:t>
            </a:r>
            <a:r>
              <a:rPr lang="it-IT" sz="2400" b="1" dirty="0" smtClean="0">
                <a:solidFill>
                  <a:srgbClr val="D60093"/>
                </a:solidFill>
                <a:latin typeface="Times New Roman" panose="02020603050405020304" pitchFamily="18" charset="0"/>
                <a:cs typeface="Times New Roman" panose="02020603050405020304" pitchFamily="18" charset="0"/>
              </a:rPr>
              <a:t>                                 - Acquisire </a:t>
            </a:r>
            <a:r>
              <a:rPr lang="it-IT" sz="2400" b="1" dirty="0">
                <a:solidFill>
                  <a:srgbClr val="D60093"/>
                </a:solidFill>
                <a:latin typeface="Times New Roman" panose="02020603050405020304" pitchFamily="18" charset="0"/>
                <a:cs typeface="Times New Roman" panose="02020603050405020304" pitchFamily="18" charset="0"/>
              </a:rPr>
              <a:t>ed interpretare l’informazione</a:t>
            </a:r>
            <a:endParaRPr lang="it-IT" sz="2400" b="1" dirty="0" smtClean="0">
              <a:solidFill>
                <a:srgbClr val="D60093"/>
              </a:solidFill>
              <a:latin typeface="Times New Roman" panose="02020603050405020304" pitchFamily="18" charset="0"/>
              <a:cs typeface="Times New Roman" panose="02020603050405020304" pitchFamily="18" charset="0"/>
            </a:endParaRPr>
          </a:p>
          <a:p>
            <a:pPr algn="just"/>
            <a:endParaRPr lang="it-IT" sz="2400" b="1" dirty="0">
              <a:solidFill>
                <a:srgbClr val="D60093"/>
              </a:solidFill>
              <a:latin typeface="Times New Roman" panose="02020603050405020304" pitchFamily="18" charset="0"/>
              <a:cs typeface="Times New Roman" panose="02020603050405020304" pitchFamily="18" charset="0"/>
            </a:endParaRPr>
          </a:p>
          <a:p>
            <a:pPr algn="just"/>
            <a:endParaRPr lang="it-IT" sz="2400" b="1" dirty="0" smtClean="0">
              <a:latin typeface="Times New Roman" panose="02020603050405020304" pitchFamily="18" charset="0"/>
              <a:cs typeface="Times New Roman" panose="02020603050405020304" pitchFamily="18" charset="0"/>
            </a:endParaRPr>
          </a:p>
          <a:p>
            <a:pPr algn="just"/>
            <a:endParaRPr lang="it-IT" sz="2400" dirty="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31221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5386090"/>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Idee per sviluppare competenze chiave di cittadinanza</a:t>
            </a:r>
          </a:p>
          <a:p>
            <a:pPr algn="ctr"/>
            <a:r>
              <a:rPr lang="it-IT" sz="1200" i="1" dirty="0" smtClean="0">
                <a:latin typeface="Times New Roman" panose="02020603050405020304" pitchFamily="18" charset="0"/>
                <a:cs typeface="Times New Roman" panose="02020603050405020304" pitchFamily="18" charset="0"/>
              </a:rPr>
              <a:t>(Competenza è cittadinanza – A cura di Giancarlo Cerini – Maggioli Editore, 2019)</a:t>
            </a:r>
          </a:p>
          <a:p>
            <a:pPr algn="ctr"/>
            <a:endParaRPr lang="it-IT" sz="2400" dirty="0">
              <a:latin typeface="Times New Roman" panose="02020603050405020304" pitchFamily="18" charset="0"/>
              <a:cs typeface="Times New Roman" panose="02020603050405020304" pitchFamily="18" charset="0"/>
            </a:endParaRPr>
          </a:p>
          <a:p>
            <a:pPr algn="just"/>
            <a:r>
              <a:rPr lang="it-IT" sz="2400" i="1" dirty="0" smtClean="0">
                <a:latin typeface="Times New Roman" panose="02020603050405020304" pitchFamily="18" charset="0"/>
                <a:cs typeface="Times New Roman" panose="02020603050405020304" pitchFamily="18" charset="0"/>
              </a:rPr>
              <a:t>«Ogni nuovo discorso sulle competenze chiave di cittadinanza richiede una coerente trasformazione delle pratiche didattiche. Si diventa </a:t>
            </a:r>
            <a:r>
              <a:rPr lang="it-IT" sz="2400" b="1" i="1" dirty="0" smtClean="0">
                <a:latin typeface="Times New Roman" panose="02020603050405020304" pitchFamily="18" charset="0"/>
                <a:cs typeface="Times New Roman" panose="02020603050405020304" pitchFamily="18" charset="0"/>
              </a:rPr>
              <a:t>cittadini attivi, competenti e consapevoli </a:t>
            </a:r>
            <a:r>
              <a:rPr lang="it-IT" sz="2400" i="1" dirty="0" smtClean="0">
                <a:latin typeface="Times New Roman" panose="02020603050405020304" pitchFamily="18" charset="0"/>
                <a:cs typeface="Times New Roman" panose="02020603050405020304" pitchFamily="18" charset="0"/>
              </a:rPr>
              <a:t>se anche in classe le relazioni educative e le pratiche didattiche si ispirano a questi valori» </a:t>
            </a:r>
            <a:r>
              <a:rPr lang="it-IT" sz="1200" i="1" dirty="0" smtClean="0">
                <a:latin typeface="Times New Roman" panose="02020603050405020304" pitchFamily="18" charset="0"/>
                <a:cs typeface="Times New Roman" panose="02020603050405020304" pitchFamily="18" charset="0"/>
              </a:rPr>
              <a:t>(Competenza è cittadinanza – A cura di Giancarlo Cerini – Maggioli Editore, 2019, p. 212).</a:t>
            </a:r>
          </a:p>
          <a:p>
            <a:pPr algn="just"/>
            <a:endParaRPr lang="it-IT"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it-IT" sz="2400" i="1" dirty="0" smtClean="0">
                <a:latin typeface="Times New Roman" panose="02020603050405020304" pitchFamily="18" charset="0"/>
                <a:cs typeface="Times New Roman" panose="02020603050405020304" pitchFamily="18" charset="0"/>
              </a:rPr>
              <a:t>Service </a:t>
            </a:r>
            <a:r>
              <a:rPr lang="it-IT" sz="2400" i="1" dirty="0" err="1" smtClean="0">
                <a:latin typeface="Times New Roman" panose="02020603050405020304" pitchFamily="18" charset="0"/>
                <a:cs typeface="Times New Roman" panose="02020603050405020304" pitchFamily="18" charset="0"/>
              </a:rPr>
              <a:t>learning</a:t>
            </a:r>
            <a:endParaRPr lang="it-IT" sz="2400" i="1"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it-IT" sz="2400" i="1" dirty="0" err="1" smtClean="0">
                <a:latin typeface="Times New Roman" panose="02020603050405020304" pitchFamily="18" charset="0"/>
                <a:cs typeface="Times New Roman" panose="02020603050405020304" pitchFamily="18" charset="0"/>
              </a:rPr>
              <a:t>Debate</a:t>
            </a:r>
            <a:endParaRPr lang="it-IT" sz="2400" i="1"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Cittadinanza attiva digitale</a:t>
            </a:r>
          </a:p>
          <a:p>
            <a:pPr marL="285750" indent="-28575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La classe che include</a:t>
            </a:r>
          </a:p>
          <a:p>
            <a:pPr marL="285750" indent="-28575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Gestire le competenze sociali ed emotive</a:t>
            </a:r>
          </a:p>
          <a:p>
            <a:pPr marL="285750" indent="-28575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Cittadinanza globale e </a:t>
            </a:r>
            <a:r>
              <a:rPr lang="it-IT" sz="2400" dirty="0" err="1" smtClean="0">
                <a:latin typeface="Times New Roman" panose="02020603050405020304" pitchFamily="18" charset="0"/>
                <a:cs typeface="Times New Roman" panose="02020603050405020304" pitchFamily="18" charset="0"/>
              </a:rPr>
              <a:t>intercultura</a:t>
            </a:r>
            <a:endParaRPr lang="it-IT" sz="2400" dirty="0" smtClean="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it-IT" sz="16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48301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81354" y="760049"/>
            <a:ext cx="11662117" cy="2554545"/>
          </a:xfrm>
          <a:prstGeom prst="rect">
            <a:avLst/>
          </a:prstGeom>
        </p:spPr>
        <p:txBody>
          <a:bodyPr wrap="square">
            <a:spAutoFit/>
          </a:bodyPr>
          <a:lstStyle/>
          <a:p>
            <a:pPr algn="ctr"/>
            <a:r>
              <a:rPr lang="it-IT" sz="4000" b="1" dirty="0" smtClean="0">
                <a:solidFill>
                  <a:srgbClr val="FF0000"/>
                </a:solidFill>
                <a:latin typeface="Times New Roman" panose="02020603050405020304" pitchFamily="18" charset="0"/>
                <a:cs typeface="Times New Roman" panose="02020603050405020304" pitchFamily="18" charset="0"/>
              </a:rPr>
              <a:t>A) Dal Profilo educativo, culturale e professionale (</a:t>
            </a:r>
            <a:r>
              <a:rPr lang="it-IT" sz="4000" b="1" dirty="0" err="1" smtClean="0">
                <a:solidFill>
                  <a:srgbClr val="FF0000"/>
                </a:solidFill>
                <a:latin typeface="Times New Roman" panose="02020603050405020304" pitchFamily="18" charset="0"/>
                <a:cs typeface="Times New Roman" panose="02020603050405020304" pitchFamily="18" charset="0"/>
              </a:rPr>
              <a:t>PECuP</a:t>
            </a:r>
            <a:r>
              <a:rPr lang="it-IT" sz="4000" b="1" dirty="0" smtClean="0">
                <a:solidFill>
                  <a:srgbClr val="FF0000"/>
                </a:solidFill>
                <a:latin typeface="Times New Roman" panose="02020603050405020304" pitchFamily="18" charset="0"/>
                <a:cs typeface="Times New Roman" panose="02020603050405020304" pitchFamily="18" charset="0"/>
              </a:rPr>
              <a:t>), agli Obiettivi Specifici di Apprendimento (OSA) o ai Risultati di Apprendimento (RA)</a:t>
            </a:r>
          </a:p>
          <a:p>
            <a:pPr algn="ctr"/>
            <a:endParaRPr lang="it-IT" sz="40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Come formulare gli obiettivi e che cos'è l'ecologia di un obiett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162" y="3314594"/>
            <a:ext cx="4762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5046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705" y="151228"/>
            <a:ext cx="11765280" cy="7232749"/>
          </a:xfrm>
          <a:prstGeom prst="rect">
            <a:avLst/>
          </a:prstGeom>
        </p:spPr>
        <p:txBody>
          <a:bodyPr wrap="square">
            <a:spAutoFit/>
          </a:bodyPr>
          <a:lstStyle/>
          <a:p>
            <a:r>
              <a:rPr lang="it-IT" sz="2400" b="1" dirty="0" smtClean="0">
                <a:solidFill>
                  <a:srgbClr val="FF0000"/>
                </a:solidFill>
                <a:latin typeface="Times New Roman" panose="02020603050405020304" pitchFamily="18" charset="0"/>
                <a:cs typeface="Times New Roman" panose="02020603050405020304" pitchFamily="18" charset="0"/>
              </a:rPr>
              <a:t>Idee per sviluppare competenze chiave di cittadinanza: </a:t>
            </a:r>
            <a:r>
              <a:rPr lang="it-IT" sz="2400" b="1" i="1" dirty="0" err="1" smtClean="0">
                <a:solidFill>
                  <a:srgbClr val="FF0000"/>
                </a:solidFill>
                <a:latin typeface="Times New Roman" panose="02020603050405020304" pitchFamily="18" charset="0"/>
                <a:cs typeface="Times New Roman" panose="02020603050405020304" pitchFamily="18" charset="0"/>
              </a:rPr>
              <a:t>Debate</a:t>
            </a:r>
            <a:endParaRPr lang="it-IT" sz="2400" b="1" i="1" dirty="0" smtClean="0">
              <a:solidFill>
                <a:srgbClr val="FF0000"/>
              </a:solidFill>
              <a:latin typeface="Times New Roman" panose="02020603050405020304" pitchFamily="18" charset="0"/>
              <a:cs typeface="Times New Roman" panose="02020603050405020304" pitchFamily="18" charset="0"/>
            </a:endParaRPr>
          </a:p>
          <a:p>
            <a:r>
              <a:rPr lang="it-IT" sz="1200" i="1" dirty="0">
                <a:latin typeface="Times New Roman" panose="02020603050405020304" pitchFamily="18" charset="0"/>
                <a:cs typeface="Times New Roman" panose="02020603050405020304" pitchFamily="18" charset="0"/>
              </a:rPr>
              <a:t>(Competenza è cittadinanza – A cura di Giancarlo Cerini – Maggioli Editore, </a:t>
            </a:r>
            <a:r>
              <a:rPr lang="it-IT" sz="1200" i="1" dirty="0" smtClean="0">
                <a:latin typeface="Times New Roman" panose="02020603050405020304" pitchFamily="18" charset="0"/>
                <a:cs typeface="Times New Roman" panose="02020603050405020304" pitchFamily="18" charset="0"/>
              </a:rPr>
              <a:t>2019, 231-225)</a:t>
            </a:r>
            <a:endParaRPr lang="it-IT" sz="1200" i="1" dirty="0">
              <a:latin typeface="Times New Roman" panose="02020603050405020304" pitchFamily="18" charset="0"/>
              <a:cs typeface="Times New Roman" panose="02020603050405020304" pitchFamily="18" charset="0"/>
            </a:endParaRPr>
          </a:p>
          <a:p>
            <a:endParaRPr lang="it-IT" sz="1200" dirty="0">
              <a:latin typeface="Times New Roman" panose="02020603050405020304" pitchFamily="18" charset="0"/>
              <a:cs typeface="Times New Roman" panose="02020603050405020304" pitchFamily="18" charset="0"/>
            </a:endParaRPr>
          </a:p>
          <a:p>
            <a:endParaRPr lang="it-IT" sz="2400" b="1" i="1" dirty="0" smtClean="0">
              <a:solidFill>
                <a:srgbClr val="FF0000"/>
              </a:solidFill>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r>
              <a:rPr lang="it-IT" sz="2400" i="1" dirty="0" smtClean="0">
                <a:latin typeface="Times New Roman" panose="02020603050405020304" pitchFamily="18" charset="0"/>
                <a:cs typeface="Times New Roman" panose="02020603050405020304" pitchFamily="18" charset="0"/>
              </a:rPr>
              <a:t>«</a:t>
            </a:r>
            <a:r>
              <a:rPr lang="it-IT" sz="2400" i="1" dirty="0">
                <a:latin typeface="Times New Roman" panose="02020603050405020304" pitchFamily="18" charset="0"/>
                <a:cs typeface="Times New Roman" panose="02020603050405020304" pitchFamily="18" charset="0"/>
              </a:rPr>
              <a:t>Il </a:t>
            </a:r>
            <a:r>
              <a:rPr lang="it-IT" sz="2400" i="1" dirty="0" err="1" smtClean="0">
                <a:latin typeface="Times New Roman" panose="02020603050405020304" pitchFamily="18" charset="0"/>
                <a:cs typeface="Times New Roman" panose="02020603050405020304" pitchFamily="18" charset="0"/>
              </a:rPr>
              <a:t>Debate</a:t>
            </a:r>
            <a:r>
              <a:rPr lang="it-IT" sz="2400" i="1" dirty="0" smtClean="0">
                <a:latin typeface="Times New Roman" panose="02020603050405020304" pitchFamily="18" charset="0"/>
                <a:cs typeface="Times New Roman" panose="02020603050405020304" pitchFamily="18" charset="0"/>
              </a:rPr>
              <a:t> </a:t>
            </a:r>
            <a:r>
              <a:rPr lang="it-IT" sz="2400" i="1" dirty="0">
                <a:latin typeface="Times New Roman" panose="02020603050405020304" pitchFamily="18" charset="0"/>
                <a:cs typeface="Times New Roman" panose="02020603050405020304" pitchFamily="18" charset="0"/>
              </a:rPr>
              <a:t>è una metodologia per acquisire competenze trasversali («life </a:t>
            </a:r>
            <a:r>
              <a:rPr lang="it-IT" sz="2400" i="1" dirty="0" err="1">
                <a:latin typeface="Times New Roman" panose="02020603050405020304" pitchFamily="18" charset="0"/>
                <a:cs typeface="Times New Roman" panose="02020603050405020304" pitchFamily="18" charset="0"/>
              </a:rPr>
              <a:t>skill</a:t>
            </a:r>
            <a:r>
              <a:rPr lang="it-IT" sz="2400" i="1" dirty="0">
                <a:latin typeface="Times New Roman" panose="02020603050405020304" pitchFamily="18" charset="0"/>
                <a:cs typeface="Times New Roman" panose="02020603050405020304" pitchFamily="18" charset="0"/>
              </a:rPr>
              <a:t>»), che favorisce il cooperative </a:t>
            </a:r>
            <a:r>
              <a:rPr lang="it-IT" sz="2400" i="1" dirty="0" err="1">
                <a:latin typeface="Times New Roman" panose="02020603050405020304" pitchFamily="18" charset="0"/>
                <a:cs typeface="Times New Roman" panose="02020603050405020304" pitchFamily="18" charset="0"/>
              </a:rPr>
              <a:t>learning</a:t>
            </a:r>
            <a:r>
              <a:rPr lang="it-IT" sz="2400" i="1" dirty="0">
                <a:latin typeface="Times New Roman" panose="02020603050405020304" pitchFamily="18" charset="0"/>
                <a:cs typeface="Times New Roman" panose="02020603050405020304" pitchFamily="18" charset="0"/>
              </a:rPr>
              <a:t> e la </a:t>
            </a:r>
            <a:r>
              <a:rPr lang="it-IT" sz="2400" i="1" dirty="0" err="1">
                <a:latin typeface="Times New Roman" panose="02020603050405020304" pitchFamily="18" charset="0"/>
                <a:cs typeface="Times New Roman" panose="02020603050405020304" pitchFamily="18" charset="0"/>
              </a:rPr>
              <a:t>peer</a:t>
            </a:r>
            <a:r>
              <a:rPr lang="it-IT" sz="2400" i="1" dirty="0">
                <a:latin typeface="Times New Roman" panose="02020603050405020304" pitchFamily="18" charset="0"/>
                <a:cs typeface="Times New Roman" panose="02020603050405020304" pitchFamily="18" charset="0"/>
              </a:rPr>
              <a:t> </a:t>
            </a:r>
            <a:r>
              <a:rPr lang="it-IT" sz="2400" i="1" dirty="0" err="1">
                <a:latin typeface="Times New Roman" panose="02020603050405020304" pitchFamily="18" charset="0"/>
                <a:cs typeface="Times New Roman" panose="02020603050405020304" pitchFamily="18" charset="0"/>
              </a:rPr>
              <a:t>education</a:t>
            </a:r>
            <a:r>
              <a:rPr lang="it-IT" sz="2400" i="1" dirty="0">
                <a:latin typeface="Times New Roman" panose="02020603050405020304" pitchFamily="18" charset="0"/>
                <a:cs typeface="Times New Roman" panose="02020603050405020304" pitchFamily="18" charset="0"/>
              </a:rPr>
              <a:t> non solo tra studenti, ma anche tra docenti e tra docenti e studenti. Il </a:t>
            </a:r>
            <a:r>
              <a:rPr lang="it-IT" sz="2400" i="1" dirty="0" err="1">
                <a:latin typeface="Times New Roman" panose="02020603050405020304" pitchFamily="18" charset="0"/>
                <a:cs typeface="Times New Roman" panose="02020603050405020304" pitchFamily="18" charset="0"/>
              </a:rPr>
              <a:t>D</a:t>
            </a:r>
            <a:r>
              <a:rPr lang="it-IT" sz="2400" i="1" dirty="0" err="1" smtClean="0">
                <a:latin typeface="Times New Roman" panose="02020603050405020304" pitchFamily="18" charset="0"/>
                <a:cs typeface="Times New Roman" panose="02020603050405020304" pitchFamily="18" charset="0"/>
              </a:rPr>
              <a:t>ebate</a:t>
            </a:r>
            <a:r>
              <a:rPr lang="it-IT" sz="2400" i="1" dirty="0" smtClean="0">
                <a:latin typeface="Times New Roman" panose="02020603050405020304" pitchFamily="18" charset="0"/>
                <a:cs typeface="Times New Roman" panose="02020603050405020304" pitchFamily="18" charset="0"/>
              </a:rPr>
              <a:t> </a:t>
            </a:r>
            <a:r>
              <a:rPr lang="it-IT" sz="2400" i="1" dirty="0">
                <a:latin typeface="Times New Roman" panose="02020603050405020304" pitchFamily="18" charset="0"/>
                <a:cs typeface="Times New Roman" panose="02020603050405020304" pitchFamily="18" charset="0"/>
              </a:rPr>
              <a:t>consiste in un confronto fra due squadre di studenti che sostengono e controbattono un’affermazione o un argomento dato dal docente, ponendosi in un campo (pro) o nell’altro (contro</a:t>
            </a:r>
            <a:r>
              <a:rPr lang="it-IT" sz="2400" i="1" dirty="0" smtClean="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a:t>
            </a:r>
            <a:r>
              <a:rPr lang="it-IT" sz="1200" i="1" dirty="0" smtClean="0">
                <a:latin typeface="Times New Roman" panose="02020603050405020304" pitchFamily="18" charset="0"/>
                <a:cs typeface="Times New Roman" panose="02020603050405020304" pitchFamily="18" charset="0"/>
                <a:hlinkClick r:id="rId2"/>
              </a:rPr>
              <a:t>http</a:t>
            </a:r>
            <a:r>
              <a:rPr lang="it-IT" sz="1200" i="1" dirty="0">
                <a:latin typeface="Times New Roman" panose="02020603050405020304" pitchFamily="18" charset="0"/>
                <a:cs typeface="Times New Roman" panose="02020603050405020304" pitchFamily="18" charset="0"/>
                <a:hlinkClick r:id="rId2"/>
              </a:rPr>
              <a:t>://</a:t>
            </a:r>
            <a:r>
              <a:rPr lang="it-IT" sz="1200" i="1" dirty="0" smtClean="0">
                <a:latin typeface="Times New Roman" panose="02020603050405020304" pitchFamily="18" charset="0"/>
                <a:cs typeface="Times New Roman" panose="02020603050405020304" pitchFamily="18" charset="0"/>
                <a:hlinkClick r:id="rId2"/>
              </a:rPr>
              <a:t>innovazione.indire.it/</a:t>
            </a:r>
            <a:r>
              <a:rPr lang="it-IT" sz="1200" i="1" dirty="0" err="1" smtClean="0">
                <a:latin typeface="Times New Roman" panose="02020603050405020304" pitchFamily="18" charset="0"/>
                <a:cs typeface="Times New Roman" panose="02020603050405020304" pitchFamily="18" charset="0"/>
                <a:hlinkClick r:id="rId2"/>
              </a:rPr>
              <a:t>avanguardieeducative</a:t>
            </a:r>
            <a:r>
              <a:rPr lang="it-IT" sz="1200" i="1" dirty="0" smtClean="0">
                <a:latin typeface="Times New Roman" panose="02020603050405020304" pitchFamily="18" charset="0"/>
                <a:cs typeface="Times New Roman" panose="02020603050405020304" pitchFamily="18" charset="0"/>
                <a:hlinkClick r:id="rId2"/>
              </a:rPr>
              <a:t>/</a:t>
            </a:r>
            <a:r>
              <a:rPr lang="it-IT" sz="1200" i="1" dirty="0" err="1" smtClean="0">
                <a:latin typeface="Times New Roman" panose="02020603050405020304" pitchFamily="18" charset="0"/>
                <a:cs typeface="Times New Roman" panose="02020603050405020304" pitchFamily="18" charset="0"/>
                <a:hlinkClick r:id="rId2"/>
              </a:rPr>
              <a:t>debate</a:t>
            </a:r>
            <a:r>
              <a:rPr lang="it-IT" sz="1200" i="1" dirty="0" smtClean="0">
                <a:latin typeface="Times New Roman" panose="02020603050405020304" pitchFamily="18" charset="0"/>
                <a:cs typeface="Times New Roman" panose="02020603050405020304" pitchFamily="18" charset="0"/>
              </a:rPr>
              <a:t>).</a:t>
            </a:r>
          </a:p>
          <a:p>
            <a:endParaRPr lang="it-IT" sz="2400" dirty="0" smtClean="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(Alcuni siti di riferimento: </a:t>
            </a:r>
            <a:r>
              <a:rPr lang="it-IT" sz="2400" dirty="0" smtClean="0">
                <a:latin typeface="Times New Roman" panose="02020603050405020304" pitchFamily="18" charset="0"/>
                <a:cs typeface="Times New Roman" panose="02020603050405020304" pitchFamily="18" charset="0"/>
              </a:rPr>
              <a:t>www.debate.org</a:t>
            </a:r>
            <a:r>
              <a:rPr lang="it-IT" sz="2400" dirty="0">
                <a:latin typeface="Times New Roman" panose="02020603050405020304" pitchFamily="18" charset="0"/>
                <a:cs typeface="Times New Roman" panose="02020603050405020304" pitchFamily="18" charset="0"/>
              </a:rPr>
              <a:t>; https://www.debateitalia.it)</a:t>
            </a:r>
          </a:p>
          <a:p>
            <a:endParaRPr lang="it-IT" sz="2000" dirty="0">
              <a:latin typeface="Times New Roman" panose="02020603050405020304" pitchFamily="18" charset="0"/>
              <a:cs typeface="Times New Roman" panose="02020603050405020304" pitchFamily="18" charset="0"/>
            </a:endParaRPr>
          </a:p>
          <a:p>
            <a:r>
              <a:rPr lang="it-IT" sz="2000" dirty="0" smtClean="0">
                <a:latin typeface="Times New Roman" panose="02020603050405020304" pitchFamily="18" charset="0"/>
                <a:cs typeface="Times New Roman" panose="02020603050405020304" pitchFamily="18" charset="0"/>
              </a:rPr>
              <a:t>TEMI OLIMPIADI </a:t>
            </a:r>
            <a:r>
              <a:rPr lang="it-IT" sz="2000" dirty="0">
                <a:latin typeface="Times New Roman" panose="02020603050405020304" pitchFamily="18" charset="0"/>
                <a:cs typeface="Times New Roman" panose="02020603050405020304" pitchFamily="18" charset="0"/>
              </a:rPr>
              <a:t>NAZIONALI </a:t>
            </a:r>
            <a:r>
              <a:rPr lang="it-IT" sz="2000" dirty="0" smtClean="0">
                <a:latin typeface="Times New Roman" panose="02020603050405020304" pitchFamily="18" charset="0"/>
                <a:cs typeface="Times New Roman" panose="02020603050405020304" pitchFamily="18" charset="0"/>
              </a:rPr>
              <a:t>2021</a:t>
            </a:r>
          </a:p>
          <a:p>
            <a:r>
              <a:rPr lang="it-IT" sz="2000" i="1" dirty="0" smtClean="0">
                <a:latin typeface="Times New Roman" panose="02020603050405020304" pitchFamily="18" charset="0"/>
                <a:cs typeface="Times New Roman" panose="02020603050405020304" pitchFamily="18" charset="0"/>
              </a:rPr>
              <a:t>«-L’accesso </a:t>
            </a:r>
            <a:r>
              <a:rPr lang="it-IT" sz="2000" i="1" dirty="0">
                <a:latin typeface="Times New Roman" panose="02020603050405020304" pitchFamily="18" charset="0"/>
                <a:cs typeface="Times New Roman" panose="02020603050405020304" pitchFamily="18" charset="0"/>
              </a:rPr>
              <a:t>alle risorse idriche di ogni Stato dovrebbe essere amministrato da una agenzia sovranazionale gestita dell’ONU.</a:t>
            </a:r>
          </a:p>
          <a:p>
            <a:r>
              <a:rPr lang="it-IT" sz="2000" i="1" dirty="0" smtClean="0">
                <a:latin typeface="Times New Roman" panose="02020603050405020304" pitchFamily="18" charset="0"/>
                <a:cs typeface="Times New Roman" panose="02020603050405020304" pitchFamily="18" charset="0"/>
              </a:rPr>
              <a:t>-La </a:t>
            </a:r>
            <a:r>
              <a:rPr lang="it-IT" sz="2000" i="1" dirty="0">
                <a:latin typeface="Times New Roman" panose="02020603050405020304" pitchFamily="18" charset="0"/>
                <a:cs typeface="Times New Roman" panose="02020603050405020304" pitchFamily="18" charset="0"/>
              </a:rPr>
              <a:t>ricerca sanitaria e l’assistenza ospedaliera devono essere di esclusiva competenza di Agenzie Pubbliche. </a:t>
            </a:r>
            <a:r>
              <a:rPr lang="it-IT" sz="1200" i="1" dirty="0" smtClean="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rPr>
              <a:t>https://www.debateitalia.it/pagine/temi-dei-dibattiti-3</a:t>
            </a:r>
            <a:r>
              <a:rPr lang="it-IT" sz="1200" i="1" dirty="0" smtClean="0">
                <a:latin typeface="Times New Roman" panose="02020603050405020304" pitchFamily="18" charset="0"/>
                <a:cs typeface="Times New Roman" panose="02020603050405020304" pitchFamily="18" charset="0"/>
              </a:rPr>
              <a:t>)»</a:t>
            </a:r>
            <a:endParaRPr lang="it-IT" sz="2400"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endParaRPr lang="it-IT" sz="2400" dirty="0" smtClean="0">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it-IT" sz="1600" dirty="0" smtClean="0">
              <a:latin typeface="Times New Roman" panose="02020603050405020304" pitchFamily="18" charset="0"/>
              <a:cs typeface="Times New Roman" panose="02020603050405020304" pitchFamily="18" charset="0"/>
            </a:endParaRPr>
          </a:p>
        </p:txBody>
      </p:sp>
      <p:pic>
        <p:nvPicPr>
          <p:cNvPr id="5122" name="Picture 2" descr="https://www.indire.it/wp-content/uploads/2018/07/debat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4248" y="-1"/>
            <a:ext cx="2377751" cy="160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1335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705" y="151228"/>
            <a:ext cx="11765280" cy="4001095"/>
          </a:xfrm>
          <a:prstGeom prst="rect">
            <a:avLst/>
          </a:prstGeom>
        </p:spPr>
        <p:txBody>
          <a:bodyPr wrap="square">
            <a:spAutoFit/>
          </a:bodyPr>
          <a:lstStyle/>
          <a:p>
            <a:r>
              <a:rPr lang="it-IT" sz="2400" b="1" dirty="0" smtClean="0">
                <a:solidFill>
                  <a:srgbClr val="FF0000"/>
                </a:solidFill>
                <a:latin typeface="Times New Roman" panose="02020603050405020304" pitchFamily="18" charset="0"/>
                <a:cs typeface="Times New Roman" panose="02020603050405020304" pitchFamily="18" charset="0"/>
              </a:rPr>
              <a:t>Idee per sviluppare competenze chiave di cittadinanza: Cittadinanza attiva digitale</a:t>
            </a:r>
          </a:p>
          <a:p>
            <a:r>
              <a:rPr lang="it-IT" sz="1200" i="1" dirty="0">
                <a:latin typeface="Times New Roman" panose="02020603050405020304" pitchFamily="18" charset="0"/>
                <a:cs typeface="Times New Roman" panose="02020603050405020304" pitchFamily="18" charset="0"/>
              </a:rPr>
              <a:t>(Roberto </a:t>
            </a:r>
            <a:r>
              <a:rPr lang="it-IT" sz="1200" i="1" dirty="0" err="1">
                <a:latin typeface="Times New Roman" panose="02020603050405020304" pitchFamily="18" charset="0"/>
                <a:cs typeface="Times New Roman" panose="02020603050405020304" pitchFamily="18" charset="0"/>
              </a:rPr>
              <a:t>Balascino</a:t>
            </a:r>
            <a:r>
              <a:rPr lang="it-IT" sz="1200" i="1" dirty="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«Cittadinanza </a:t>
            </a:r>
            <a:r>
              <a:rPr lang="it-IT" sz="1200" i="1" dirty="0">
                <a:latin typeface="Times New Roman" panose="02020603050405020304" pitchFamily="18" charset="0"/>
                <a:cs typeface="Times New Roman" panose="02020603050405020304" pitchFamily="18" charset="0"/>
              </a:rPr>
              <a:t>attiva </a:t>
            </a:r>
            <a:r>
              <a:rPr lang="it-IT" sz="1200" i="1" dirty="0" smtClean="0">
                <a:latin typeface="Times New Roman" panose="02020603050405020304" pitchFamily="18" charset="0"/>
                <a:cs typeface="Times New Roman" panose="02020603050405020304" pitchFamily="18" charset="0"/>
              </a:rPr>
              <a:t>digitale» </a:t>
            </a:r>
            <a:r>
              <a:rPr lang="it-IT" sz="1200" i="1" dirty="0">
                <a:latin typeface="Times New Roman" panose="02020603050405020304" pitchFamily="18" charset="0"/>
                <a:cs typeface="Times New Roman" panose="02020603050405020304" pitchFamily="18" charset="0"/>
              </a:rPr>
              <a:t>in </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Competenza è cittadinanza» </a:t>
            </a:r>
            <a:r>
              <a:rPr lang="it-IT" sz="1200" i="1" dirty="0" smtClean="0">
                <a:latin typeface="Times New Roman" panose="02020603050405020304" pitchFamily="18" charset="0"/>
                <a:cs typeface="Times New Roman" panose="02020603050405020304" pitchFamily="18" charset="0"/>
              </a:rPr>
              <a:t>A </a:t>
            </a:r>
            <a:r>
              <a:rPr lang="it-IT" sz="1200" i="1" dirty="0">
                <a:latin typeface="Times New Roman" panose="02020603050405020304" pitchFamily="18" charset="0"/>
                <a:cs typeface="Times New Roman" panose="02020603050405020304" pitchFamily="18" charset="0"/>
              </a:rPr>
              <a:t>cura di Giancarlo Cerini – Maggioli Editore, 2019, pp. 233-238)</a:t>
            </a:r>
          </a:p>
          <a:p>
            <a:endParaRPr lang="it-IT" sz="3200" i="1" dirty="0">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it-IT" sz="2400" b="1" dirty="0" smtClean="0">
                <a:latin typeface="Times New Roman" panose="02020603050405020304" pitchFamily="18" charset="0"/>
                <a:cs typeface="Times New Roman" panose="02020603050405020304" pitchFamily="18" charset="0"/>
              </a:rPr>
              <a:t>Competenze di cittadinanza digitali come antidoto</a:t>
            </a:r>
            <a:r>
              <a:rPr lang="it-IT" sz="2400" dirty="0" smtClean="0">
                <a:latin typeface="Times New Roman" panose="02020603050405020304" pitchFamily="18" charset="0"/>
                <a:cs typeface="Times New Roman" panose="02020603050405020304" pitchFamily="18" charset="0"/>
              </a:rPr>
              <a:t> contro le minacce provenienti da un uso illegale e distorto delle tecnologie e della Rete.</a:t>
            </a:r>
          </a:p>
          <a:p>
            <a:endParaRPr lang="it-IT"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it-IT" sz="2400" b="1" dirty="0" smtClean="0">
                <a:latin typeface="Times New Roman" panose="02020603050405020304" pitchFamily="18" charset="0"/>
                <a:cs typeface="Times New Roman" panose="02020603050405020304" pitchFamily="18" charset="0"/>
              </a:rPr>
              <a:t>Competenze di cittadinanza digitali come opportunità </a:t>
            </a:r>
            <a:r>
              <a:rPr lang="it-IT" sz="2400" dirty="0" smtClean="0">
                <a:latin typeface="Times New Roman" panose="02020603050405020304" pitchFamily="18" charset="0"/>
                <a:cs typeface="Times New Roman" panose="02020603050405020304" pitchFamily="18" charset="0"/>
              </a:rPr>
              <a:t>per promuovere la partecipazione attiva alla società civile, la crescita umana e professionale e </a:t>
            </a:r>
            <a:r>
              <a:rPr lang="it-IT" sz="2400" i="1" dirty="0" smtClean="0">
                <a:latin typeface="Times New Roman" panose="02020603050405020304" pitchFamily="18" charset="0"/>
                <a:cs typeface="Times New Roman" panose="02020603050405020304" pitchFamily="18" charset="0"/>
              </a:rPr>
              <a:t>«ricavarne un risparmio economico temporale e una maggiore qualità di vita».</a:t>
            </a:r>
            <a:endParaRPr lang="it-IT"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it-IT" sz="1600" dirty="0" smtClean="0">
              <a:latin typeface="Times New Roman" panose="02020603050405020304" pitchFamily="18" charset="0"/>
              <a:cs typeface="Times New Roman" panose="02020603050405020304" pitchFamily="18" charset="0"/>
            </a:endParaRPr>
          </a:p>
        </p:txBody>
      </p:sp>
      <p:pic>
        <p:nvPicPr>
          <p:cNvPr id="4098" name="Picture 2" descr="Cittadinanza digitale: ecco perché non bisogna confonderla coi servizi  digitali | Agenda Digita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4554" y="4152323"/>
            <a:ext cx="3120984" cy="2354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6426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705" y="151228"/>
            <a:ext cx="11765280" cy="3724096"/>
          </a:xfrm>
          <a:prstGeom prst="rect">
            <a:avLst/>
          </a:prstGeom>
        </p:spPr>
        <p:txBody>
          <a:bodyPr wrap="square">
            <a:spAutoFit/>
          </a:bodyPr>
          <a:lstStyle/>
          <a:p>
            <a:r>
              <a:rPr lang="it-IT" sz="2400" b="1" dirty="0" smtClean="0">
                <a:solidFill>
                  <a:srgbClr val="FF0000"/>
                </a:solidFill>
                <a:latin typeface="Times New Roman" panose="02020603050405020304" pitchFamily="18" charset="0"/>
                <a:cs typeface="Times New Roman" panose="02020603050405020304" pitchFamily="18" charset="0"/>
              </a:rPr>
              <a:t>Idee per sviluppare competenze chiave di cittadinanza: La classe che include</a:t>
            </a:r>
          </a:p>
          <a:p>
            <a:r>
              <a:rPr lang="it-IT" sz="1200" i="1" dirty="0" smtClean="0">
                <a:latin typeface="Times New Roman" panose="02020603050405020304" pitchFamily="18" charset="0"/>
                <a:cs typeface="Times New Roman" panose="02020603050405020304" pitchFamily="18" charset="0"/>
              </a:rPr>
              <a:t>(Luciano </a:t>
            </a:r>
            <a:r>
              <a:rPr lang="it-IT" sz="1200" i="1" dirty="0" err="1" smtClean="0">
                <a:latin typeface="Times New Roman" panose="02020603050405020304" pitchFamily="18" charset="0"/>
                <a:cs typeface="Times New Roman" panose="02020603050405020304" pitchFamily="18" charset="0"/>
              </a:rPr>
              <a:t>Rondanini</a:t>
            </a:r>
            <a:r>
              <a:rPr lang="it-IT" sz="1200" i="1" dirty="0" smtClean="0">
                <a:latin typeface="Times New Roman" panose="02020603050405020304" pitchFamily="18" charset="0"/>
                <a:cs typeface="Times New Roman" panose="02020603050405020304" pitchFamily="18" charset="0"/>
              </a:rPr>
              <a:t>. «La classe che include» in «Competenza è cittadinanza» – </a:t>
            </a:r>
            <a:r>
              <a:rPr lang="it-IT" sz="1200" i="1" dirty="0">
                <a:latin typeface="Times New Roman" panose="02020603050405020304" pitchFamily="18" charset="0"/>
                <a:cs typeface="Times New Roman" panose="02020603050405020304" pitchFamily="18" charset="0"/>
              </a:rPr>
              <a:t>A cura di Giancarlo Cerini – Maggioli Editore, 2019, pp. 233-238)</a:t>
            </a:r>
          </a:p>
          <a:p>
            <a:endParaRPr lang="it-IT" sz="1400" b="1" dirty="0" smtClean="0">
              <a:solidFill>
                <a:srgbClr val="FF0000"/>
              </a:solidFill>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Ambiente di apprendimento accogliente e motivante</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Il duplice livello dell’inclusione: scuola e classe</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La scuola come comunità di vita e di apprendimento</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Rapporto diretto tra didattica per competenze e inclusione scolastica</a:t>
            </a:r>
          </a:p>
          <a:p>
            <a:endParaRPr lang="it-IT"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it-IT" sz="1600" dirty="0" smtClean="0">
              <a:latin typeface="Times New Roman" panose="02020603050405020304" pitchFamily="18" charset="0"/>
              <a:cs typeface="Times New Roman" panose="02020603050405020304" pitchFamily="18" charset="0"/>
            </a:endParaRPr>
          </a:p>
        </p:txBody>
      </p:sp>
      <p:pic>
        <p:nvPicPr>
          <p:cNvPr id="2050" name="Picture 2" descr="C'è posto per tutti: l'inclusione fa bene agli affari - la Repubbl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61" y="4101957"/>
            <a:ext cx="3684905" cy="2072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8053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705" y="151228"/>
            <a:ext cx="11765280" cy="5509200"/>
          </a:xfrm>
          <a:prstGeom prst="rect">
            <a:avLst/>
          </a:prstGeom>
        </p:spPr>
        <p:txBody>
          <a:bodyPr wrap="square">
            <a:spAutoFit/>
          </a:bodyPr>
          <a:lstStyle/>
          <a:p>
            <a:r>
              <a:rPr lang="it-IT" sz="2400" b="1" dirty="0" smtClean="0">
                <a:solidFill>
                  <a:srgbClr val="FF0000"/>
                </a:solidFill>
                <a:latin typeface="Times New Roman" panose="02020603050405020304" pitchFamily="18" charset="0"/>
                <a:cs typeface="Times New Roman" panose="02020603050405020304" pitchFamily="18" charset="0"/>
              </a:rPr>
              <a:t>Idee per sviluppare competenze chiave di cittadinanza: Gestire le competenze sociale ed emotive</a:t>
            </a:r>
          </a:p>
          <a:p>
            <a:r>
              <a:rPr lang="it-IT" sz="1200" i="1" dirty="0" smtClean="0">
                <a:latin typeface="Times New Roman" panose="02020603050405020304" pitchFamily="18" charset="0"/>
                <a:cs typeface="Times New Roman" panose="02020603050405020304" pitchFamily="18" charset="0"/>
              </a:rPr>
              <a:t>(Davide </a:t>
            </a:r>
            <a:r>
              <a:rPr lang="it-IT" sz="1200" i="1" dirty="0" err="1" smtClean="0">
                <a:latin typeface="Times New Roman" panose="02020603050405020304" pitchFamily="18" charset="0"/>
                <a:cs typeface="Times New Roman" panose="02020603050405020304" pitchFamily="18" charset="0"/>
              </a:rPr>
              <a:t>Antograzza</a:t>
            </a:r>
            <a:r>
              <a:rPr lang="it-IT" sz="1200" i="1" dirty="0" smtClean="0">
                <a:latin typeface="Times New Roman" panose="02020603050405020304" pitchFamily="18" charset="0"/>
                <a:cs typeface="Times New Roman" panose="02020603050405020304" pitchFamily="18" charset="0"/>
              </a:rPr>
              <a:t>. «Gestire le competenze sociali ed emotive» in «Competenza è cittadinanza» – A cura di Giancarlo Cerini – Maggioli Editore, 2019, pp. 245-251: Daniel </a:t>
            </a:r>
            <a:r>
              <a:rPr lang="it-IT" sz="1200" i="1" dirty="0" err="1" smtClean="0">
                <a:latin typeface="Times New Roman" panose="02020603050405020304" pitchFamily="18" charset="0"/>
                <a:cs typeface="Times New Roman" panose="02020603050405020304" pitchFamily="18" charset="0"/>
              </a:rPr>
              <a:t>Goleman</a:t>
            </a:r>
            <a:r>
              <a:rPr lang="it-IT" sz="1200" i="1" dirty="0" smtClean="0">
                <a:latin typeface="Times New Roman" panose="02020603050405020304" pitchFamily="18" charset="0"/>
                <a:cs typeface="Times New Roman" panose="02020603050405020304" pitchFamily="18" charset="0"/>
              </a:rPr>
              <a:t> (a cura di) – Intelligenza sociale ed emotiva nell’educazione e nel lavoro – </a:t>
            </a:r>
            <a:r>
              <a:rPr lang="it-IT" sz="1200" i="1" dirty="0" err="1" smtClean="0">
                <a:latin typeface="Times New Roman" panose="02020603050405020304" pitchFamily="18" charset="0"/>
                <a:cs typeface="Times New Roman" panose="02020603050405020304" pitchFamily="18" charset="0"/>
              </a:rPr>
              <a:t>Erickson</a:t>
            </a:r>
            <a:r>
              <a:rPr lang="it-IT" sz="1200" i="1" dirty="0" smtClean="0">
                <a:latin typeface="Times New Roman" panose="02020603050405020304" pitchFamily="18" charset="0"/>
                <a:cs typeface="Times New Roman" panose="02020603050405020304" pitchFamily="18" charset="0"/>
              </a:rPr>
              <a:t>, 2014)</a:t>
            </a:r>
          </a:p>
          <a:p>
            <a:endParaRPr lang="it-IT" sz="2400" b="1" dirty="0" smtClean="0">
              <a:solidFill>
                <a:srgbClr val="FF0000"/>
              </a:solidFill>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it-IT" sz="2400" dirty="0" smtClean="0">
                <a:latin typeface="Times New Roman" panose="02020603050405020304" pitchFamily="18" charset="0"/>
                <a:cs typeface="Times New Roman" panose="02020603050405020304" pitchFamily="18" charset="0"/>
              </a:rPr>
              <a:t> Il benessere emotivo influenza i risultati di apprendimento.</a:t>
            </a:r>
          </a:p>
          <a:p>
            <a:pPr marL="342900" indent="-342900">
              <a:buFont typeface="Wingdings" panose="05000000000000000000" pitchFamily="2" charset="2"/>
              <a:buChar char="v"/>
            </a:pPr>
            <a:r>
              <a:rPr lang="it-IT" sz="2400" dirty="0" smtClean="0">
                <a:latin typeface="Times New Roman" panose="02020603050405020304" pitchFamily="18" charset="0"/>
                <a:cs typeface="Times New Roman" panose="02020603050405020304" pitchFamily="18" charset="0"/>
              </a:rPr>
              <a:t>Sviluppare le </a:t>
            </a:r>
            <a:r>
              <a:rPr lang="it-IT" sz="2400" b="1" dirty="0" smtClean="0">
                <a:latin typeface="Times New Roman" panose="02020603050405020304" pitchFamily="18" charset="0"/>
                <a:cs typeface="Times New Roman" panose="02020603050405020304" pitchFamily="18" charset="0"/>
              </a:rPr>
              <a:t>Competenze emotive</a:t>
            </a:r>
            <a:r>
              <a:rPr lang="it-IT" sz="2400" dirty="0" smtClean="0">
                <a:latin typeface="Times New Roman" panose="02020603050405020304" pitchFamily="18" charset="0"/>
                <a:cs typeface="Times New Roman" panose="02020603050405020304" pitchFamily="18" charset="0"/>
              </a:rPr>
              <a:t>: consapevolezza di sé, capacità di gestirsi, consapevolezza sociale, abilità relazionale, capacità di prendere decisioni responsabili</a:t>
            </a:r>
          </a:p>
          <a:p>
            <a:endParaRPr lang="it-IT" sz="2400"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r>
              <a:rPr lang="it-IT" sz="2400" b="1" dirty="0" smtClean="0">
                <a:latin typeface="Times New Roman" panose="02020603050405020304" pitchFamily="18" charset="0"/>
                <a:cs typeface="Times New Roman" panose="02020603050405020304" pitchFamily="18" charset="0"/>
              </a:rPr>
              <a:t>Intelligenza emotiva (</a:t>
            </a:r>
            <a:r>
              <a:rPr lang="it-IT" sz="2400" b="1" dirty="0" err="1" smtClean="0">
                <a:latin typeface="Times New Roman" panose="02020603050405020304" pitchFamily="18" charset="0"/>
                <a:cs typeface="Times New Roman" panose="02020603050405020304" pitchFamily="18" charset="0"/>
              </a:rPr>
              <a:t>Goleman</a:t>
            </a:r>
            <a:r>
              <a:rPr lang="it-IT" sz="2400" b="1" dirty="0" smtClean="0">
                <a:latin typeface="Times New Roman" panose="02020603050405020304" pitchFamily="18" charset="0"/>
                <a:cs typeface="Times New Roman" panose="02020603050405020304" pitchFamily="18" charset="0"/>
              </a:rPr>
              <a:t>)</a:t>
            </a:r>
            <a:r>
              <a:rPr lang="it-IT" sz="2400" dirty="0" smtClean="0">
                <a:latin typeface="Times New Roman" panose="02020603050405020304" pitchFamily="18" charset="0"/>
                <a:cs typeface="Times New Roman" panose="02020603050405020304" pitchFamily="18" charset="0"/>
              </a:rPr>
              <a:t>: capacità di </a:t>
            </a:r>
            <a:r>
              <a:rPr lang="it-IT" sz="2400" dirty="0">
                <a:latin typeface="Times New Roman" panose="02020603050405020304" pitchFamily="18" charset="0"/>
                <a:cs typeface="Times New Roman" panose="02020603050405020304" pitchFamily="18" charset="0"/>
              </a:rPr>
              <a:t>riconoscere i propri sentimenti e quelli degli altri, di motivare se stessi e di gestire positivamente le proprie emozioni, tanto interiormente, quanto nelle relazioni sociali. </a:t>
            </a:r>
          </a:p>
          <a:p>
            <a:endParaRPr lang="it-IT"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it-IT" sz="1600" dirty="0" smtClean="0">
              <a:latin typeface="Times New Roman" panose="02020603050405020304" pitchFamily="18" charset="0"/>
              <a:cs typeface="Times New Roman" panose="02020603050405020304" pitchFamily="18" charset="0"/>
            </a:endParaRPr>
          </a:p>
        </p:txBody>
      </p:sp>
      <p:pic>
        <p:nvPicPr>
          <p:cNvPr id="1026" name="Picture 2" descr="L'Intelligenza Emotiva rende le aziende vincenti - Il Basso Adi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3483" y="5075265"/>
            <a:ext cx="3220671" cy="172432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5725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5705" y="151228"/>
            <a:ext cx="11765280" cy="2585323"/>
          </a:xfrm>
          <a:prstGeom prst="rect">
            <a:avLst/>
          </a:prstGeom>
        </p:spPr>
        <p:txBody>
          <a:bodyPr wrap="square">
            <a:spAutoFit/>
          </a:bodyPr>
          <a:lstStyle/>
          <a:p>
            <a:r>
              <a:rPr lang="it-IT" sz="2400" b="1" dirty="0" smtClean="0">
                <a:solidFill>
                  <a:srgbClr val="FF0000"/>
                </a:solidFill>
                <a:latin typeface="Times New Roman" panose="02020603050405020304" pitchFamily="18" charset="0"/>
                <a:cs typeface="Times New Roman" panose="02020603050405020304" pitchFamily="18" charset="0"/>
              </a:rPr>
              <a:t>Idee per sviluppare competenze chiave di cittadinanza: Cittadinanza globale e </a:t>
            </a:r>
            <a:r>
              <a:rPr lang="it-IT" sz="2400" b="1" dirty="0" err="1" smtClean="0">
                <a:solidFill>
                  <a:srgbClr val="FF0000"/>
                </a:solidFill>
                <a:latin typeface="Times New Roman" panose="02020603050405020304" pitchFamily="18" charset="0"/>
                <a:cs typeface="Times New Roman" panose="02020603050405020304" pitchFamily="18" charset="0"/>
              </a:rPr>
              <a:t>intercultura</a:t>
            </a:r>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1200" i="1" dirty="0" smtClean="0">
                <a:latin typeface="Times New Roman" panose="02020603050405020304" pitchFamily="18" charset="0"/>
                <a:cs typeface="Times New Roman" panose="02020603050405020304" pitchFamily="18" charset="0"/>
              </a:rPr>
              <a:t>(Graziella Favaro. «Gestire le competenze sociali ed emotive» in «Competenza è cittadinanza» – A cura di Giancarlo Cerini – Maggioli Editore, 2019, pp. 253-258)</a:t>
            </a:r>
          </a:p>
          <a:p>
            <a:endParaRPr lang="it-IT" sz="1400" b="1" dirty="0" smtClean="0">
              <a:solidFill>
                <a:srgbClr val="FF0000"/>
              </a:solidFill>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it-IT" sz="1600" dirty="0" smtClean="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563879" y="2397995"/>
            <a:ext cx="2868637" cy="584775"/>
          </a:xfrm>
          <a:prstGeom prst="rect">
            <a:avLst/>
          </a:prstGeom>
          <a:noFill/>
        </p:spPr>
        <p:txBody>
          <a:bodyPr wrap="square" rtlCol="0">
            <a:spAutoFit/>
          </a:bodyPr>
          <a:lstStyle/>
          <a:p>
            <a:pPr algn="ctr"/>
            <a:r>
              <a:rPr lang="it-IT" sz="3200" b="1" dirty="0" smtClean="0">
                <a:solidFill>
                  <a:srgbClr val="006600"/>
                </a:solidFill>
                <a:latin typeface="Times New Roman" panose="02020603050405020304" pitchFamily="18" charset="0"/>
                <a:cs typeface="Times New Roman" panose="02020603050405020304" pitchFamily="18" charset="0"/>
              </a:rPr>
              <a:t>Insegnamento</a:t>
            </a:r>
            <a:endParaRPr lang="it-IT" sz="3200" b="1" dirty="0">
              <a:solidFill>
                <a:srgbClr val="006600"/>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5863883" y="2397996"/>
            <a:ext cx="5784166" cy="584775"/>
          </a:xfrm>
          <a:prstGeom prst="rect">
            <a:avLst/>
          </a:prstGeom>
          <a:noFill/>
        </p:spPr>
        <p:txBody>
          <a:bodyPr wrap="square" rtlCol="0">
            <a:spAutoFit/>
          </a:bodyPr>
          <a:lstStyle/>
          <a:p>
            <a:pPr algn="ctr"/>
            <a:r>
              <a:rPr lang="it-IT" sz="3200" b="1" dirty="0" smtClean="0">
                <a:solidFill>
                  <a:srgbClr val="0000CC"/>
                </a:solidFill>
                <a:latin typeface="Times New Roman" panose="02020603050405020304" pitchFamily="18" charset="0"/>
                <a:cs typeface="Times New Roman" panose="02020603050405020304" pitchFamily="18" charset="0"/>
              </a:rPr>
              <a:t>Professione interculturale</a:t>
            </a:r>
            <a:endParaRPr lang="it-IT" sz="3200" b="1" dirty="0">
              <a:solidFill>
                <a:srgbClr val="0000CC"/>
              </a:solidFill>
              <a:latin typeface="Times New Roman" panose="02020603050405020304" pitchFamily="18" charset="0"/>
              <a:cs typeface="Times New Roman" panose="02020603050405020304" pitchFamily="18" charset="0"/>
            </a:endParaRPr>
          </a:p>
        </p:txBody>
      </p:sp>
      <p:sp>
        <p:nvSpPr>
          <p:cNvPr id="4" name="Freccia bidirezionale orizzontale 3"/>
          <p:cNvSpPr/>
          <p:nvPr/>
        </p:nvSpPr>
        <p:spPr>
          <a:xfrm>
            <a:off x="3995225" y="2397995"/>
            <a:ext cx="1702190" cy="584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bidirezionale orizzontale 6"/>
          <p:cNvSpPr/>
          <p:nvPr/>
        </p:nvSpPr>
        <p:spPr>
          <a:xfrm rot="16200000">
            <a:off x="7904871" y="3703945"/>
            <a:ext cx="1702190" cy="584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p:cNvSpPr txBox="1"/>
          <p:nvPr/>
        </p:nvSpPr>
        <p:spPr>
          <a:xfrm>
            <a:off x="5863883" y="5229539"/>
            <a:ext cx="5784166" cy="584775"/>
          </a:xfrm>
          <a:prstGeom prst="rect">
            <a:avLst/>
          </a:prstGeom>
          <a:noFill/>
        </p:spPr>
        <p:txBody>
          <a:bodyPr wrap="square" rtlCol="0">
            <a:spAutoFit/>
          </a:bodyPr>
          <a:lstStyle/>
          <a:p>
            <a:pPr algn="ctr"/>
            <a:r>
              <a:rPr lang="it-IT" sz="3200" b="1" dirty="0" smtClean="0">
                <a:solidFill>
                  <a:srgbClr val="CC0066"/>
                </a:solidFill>
                <a:latin typeface="Times New Roman" panose="02020603050405020304" pitchFamily="18" charset="0"/>
                <a:cs typeface="Times New Roman" panose="02020603050405020304" pitchFamily="18" charset="0"/>
              </a:rPr>
              <a:t>Classe-mondo</a:t>
            </a:r>
            <a:endParaRPr lang="it-IT" sz="3200" b="1" dirty="0">
              <a:solidFill>
                <a:srgbClr val="CC0066"/>
              </a:solidFill>
              <a:latin typeface="Times New Roman" panose="02020603050405020304" pitchFamily="18" charset="0"/>
              <a:cs typeface="Times New Roman" panose="02020603050405020304" pitchFamily="18" charset="0"/>
            </a:endParaRPr>
          </a:p>
        </p:txBody>
      </p:sp>
      <p:pic>
        <p:nvPicPr>
          <p:cNvPr id="3074" name="Picture 2" descr="Intercultura: viaggi in tutto il mondo durante le superio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744" y="3679445"/>
            <a:ext cx="4149139" cy="23359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1674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33134" y="0"/>
            <a:ext cx="11871960" cy="5570756"/>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«Le cinque chiavi per il futuro»</a:t>
            </a:r>
          </a:p>
          <a:p>
            <a:pPr algn="ctr"/>
            <a:r>
              <a:rPr lang="it-IT" sz="1200" i="1" dirty="0">
                <a:latin typeface="Times New Roman" panose="02020603050405020304" pitchFamily="18" charset="0"/>
                <a:cs typeface="Times New Roman" panose="02020603050405020304" pitchFamily="18" charset="0"/>
              </a:rPr>
              <a:t>(Howard </a:t>
            </a:r>
            <a:r>
              <a:rPr lang="it-IT" sz="1200" i="1" dirty="0" err="1">
                <a:latin typeface="Times New Roman" panose="02020603050405020304" pitchFamily="18" charset="0"/>
                <a:cs typeface="Times New Roman" panose="02020603050405020304" pitchFamily="18" charset="0"/>
              </a:rPr>
              <a:t>Gardener</a:t>
            </a:r>
            <a:r>
              <a:rPr lang="it-IT" sz="1200" i="1" dirty="0">
                <a:latin typeface="Times New Roman" panose="02020603050405020304" pitchFamily="18" charset="0"/>
                <a:cs typeface="Times New Roman" panose="02020603050405020304" pitchFamily="18" charset="0"/>
              </a:rPr>
              <a:t> – Cinque chiavi per il futuro – Feltrinelli – 2017</a:t>
            </a:r>
            <a:r>
              <a:rPr lang="it-IT" sz="1200" i="1" dirty="0" smtClean="0">
                <a:latin typeface="Times New Roman" panose="02020603050405020304" pitchFamily="18" charset="0"/>
                <a:cs typeface="Times New Roman" panose="02020603050405020304" pitchFamily="18" charset="0"/>
              </a:rPr>
              <a:t>)</a:t>
            </a:r>
            <a:endParaRPr lang="it-IT" sz="1200" i="1" dirty="0">
              <a:latin typeface="Times New Roman" panose="02020603050405020304" pitchFamily="18" charset="0"/>
              <a:cs typeface="Times New Roman" panose="02020603050405020304" pitchFamily="18" charset="0"/>
            </a:endParaRP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Howard </a:t>
            </a:r>
            <a:r>
              <a:rPr lang="it-IT" sz="2400" dirty="0">
                <a:latin typeface="Times New Roman" panose="02020603050405020304" pitchFamily="18" charset="0"/>
                <a:cs typeface="Times New Roman" panose="02020603050405020304" pitchFamily="18" charset="0"/>
              </a:rPr>
              <a:t>Gardner, ideatore della “</a:t>
            </a:r>
            <a:r>
              <a:rPr lang="it-IT" sz="2400" i="1" dirty="0">
                <a:latin typeface="Times New Roman" panose="02020603050405020304" pitchFamily="18" charset="0"/>
                <a:cs typeface="Times New Roman" panose="02020603050405020304" pitchFamily="18" charset="0"/>
              </a:rPr>
              <a:t>Teoria delle intelligenze multiple</a:t>
            </a:r>
            <a:r>
              <a:rPr lang="it-IT" sz="2400" dirty="0">
                <a:latin typeface="Times New Roman" panose="02020603050405020304" pitchFamily="18" charset="0"/>
                <a:cs typeface="Times New Roman" panose="02020603050405020304" pitchFamily="18" charset="0"/>
              </a:rPr>
              <a:t>”, </a:t>
            </a:r>
            <a:endParaRPr lang="it-IT" sz="24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ha </a:t>
            </a:r>
            <a:r>
              <a:rPr lang="it-IT" sz="2400" dirty="0">
                <a:latin typeface="Times New Roman" panose="02020603050405020304" pitchFamily="18" charset="0"/>
                <a:cs typeface="Times New Roman" panose="02020603050405020304" pitchFamily="18" charset="0"/>
              </a:rPr>
              <a:t>individuato </a:t>
            </a:r>
            <a:r>
              <a:rPr lang="it-IT" sz="2400" dirty="0" smtClean="0">
                <a:latin typeface="Times New Roman" panose="02020603050405020304" pitchFamily="18" charset="0"/>
                <a:cs typeface="Times New Roman" panose="02020603050405020304" pitchFamily="18" charset="0"/>
              </a:rPr>
              <a:t>l’esistenza </a:t>
            </a:r>
            <a:r>
              <a:rPr lang="it-IT" sz="2400" dirty="0">
                <a:latin typeface="Times New Roman" panose="02020603050405020304" pitchFamily="18" charset="0"/>
                <a:cs typeface="Times New Roman" panose="02020603050405020304" pitchFamily="18" charset="0"/>
              </a:rPr>
              <a:t>di cinque “</a:t>
            </a:r>
            <a:r>
              <a:rPr lang="it-IT" sz="2400" i="1" dirty="0">
                <a:latin typeface="Times New Roman" panose="02020603050405020304" pitchFamily="18" charset="0"/>
                <a:cs typeface="Times New Roman" panose="02020603050405020304" pitchFamily="18" charset="0"/>
              </a:rPr>
              <a:t>intelligenze</a:t>
            </a:r>
            <a:r>
              <a:rPr lang="it-IT" sz="2400" dirty="0">
                <a:latin typeface="Times New Roman" panose="02020603050405020304" pitchFamily="18" charset="0"/>
                <a:cs typeface="Times New Roman" panose="02020603050405020304" pitchFamily="18" charset="0"/>
              </a:rPr>
              <a:t>” o “</a:t>
            </a:r>
            <a:r>
              <a:rPr lang="it-IT" sz="2400" i="1" dirty="0">
                <a:latin typeface="Times New Roman" panose="02020603050405020304" pitchFamily="18" charset="0"/>
                <a:cs typeface="Times New Roman" panose="02020603050405020304" pitchFamily="18" charset="0"/>
              </a:rPr>
              <a:t>mentalità</a:t>
            </a:r>
            <a:r>
              <a:rPr lang="it-IT" sz="2400" dirty="0">
                <a:latin typeface="Times New Roman" panose="02020603050405020304" pitchFamily="18" charset="0"/>
                <a:cs typeface="Times New Roman" panose="02020603050405020304" pitchFamily="18" charset="0"/>
              </a:rPr>
              <a:t>” </a:t>
            </a:r>
            <a:endParaRPr lang="it-IT" sz="24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che </a:t>
            </a:r>
            <a:r>
              <a:rPr lang="it-IT" sz="2400" dirty="0">
                <a:latin typeface="Times New Roman" panose="02020603050405020304" pitchFamily="18" charset="0"/>
                <a:cs typeface="Times New Roman" panose="02020603050405020304" pitchFamily="18" charset="0"/>
              </a:rPr>
              <a:t>saranno essenziali in futuro: </a:t>
            </a:r>
            <a:endParaRPr lang="it-IT" sz="24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it-IT" sz="2400" b="1" dirty="0" smtClean="0">
                <a:latin typeface="Times New Roman" panose="02020603050405020304" pitchFamily="18" charset="0"/>
                <a:cs typeface="Times New Roman" panose="02020603050405020304" pitchFamily="18" charset="0"/>
              </a:rPr>
              <a:t>Intelligenza disciplinare </a:t>
            </a:r>
          </a:p>
          <a:p>
            <a:pPr marL="342900" indent="-342900" algn="just">
              <a:buFont typeface="Wingdings" panose="05000000000000000000" pitchFamily="2" charset="2"/>
              <a:buChar char="§"/>
            </a:pPr>
            <a:r>
              <a:rPr lang="it-IT" sz="2400" b="1" dirty="0">
                <a:latin typeface="Times New Roman" panose="02020603050405020304" pitchFamily="18" charset="0"/>
                <a:cs typeface="Times New Roman" panose="02020603050405020304" pitchFamily="18" charset="0"/>
              </a:rPr>
              <a:t>I</a:t>
            </a:r>
            <a:r>
              <a:rPr lang="it-IT" sz="2400" b="1" dirty="0" smtClean="0">
                <a:latin typeface="Times New Roman" panose="02020603050405020304" pitchFamily="18" charset="0"/>
                <a:cs typeface="Times New Roman" panose="02020603050405020304" pitchFamily="18" charset="0"/>
              </a:rPr>
              <a:t>ntelligenza sintetizzante </a:t>
            </a:r>
          </a:p>
          <a:p>
            <a:pPr marL="342900" indent="-342900" algn="just">
              <a:buFont typeface="Wingdings" panose="05000000000000000000" pitchFamily="2" charset="2"/>
              <a:buChar char="§"/>
            </a:pPr>
            <a:r>
              <a:rPr lang="it-IT" sz="2400" b="1" dirty="0">
                <a:latin typeface="Times New Roman" panose="02020603050405020304" pitchFamily="18" charset="0"/>
                <a:cs typeface="Times New Roman" panose="02020603050405020304" pitchFamily="18" charset="0"/>
              </a:rPr>
              <a:t>I</a:t>
            </a:r>
            <a:r>
              <a:rPr lang="it-IT" sz="2400" b="1" dirty="0" smtClean="0">
                <a:latin typeface="Times New Roman" panose="02020603050405020304" pitchFamily="18" charset="0"/>
                <a:cs typeface="Times New Roman" panose="02020603050405020304" pitchFamily="18" charset="0"/>
              </a:rPr>
              <a:t>ntelligenza creativa </a:t>
            </a:r>
          </a:p>
          <a:p>
            <a:pPr marL="342900" indent="-342900" algn="just">
              <a:buFont typeface="Wingdings" panose="05000000000000000000" pitchFamily="2" charset="2"/>
              <a:buChar char="§"/>
            </a:pPr>
            <a:r>
              <a:rPr lang="it-IT" sz="2400" b="1" dirty="0">
                <a:latin typeface="Times New Roman" panose="02020603050405020304" pitchFamily="18" charset="0"/>
                <a:cs typeface="Times New Roman" panose="02020603050405020304" pitchFamily="18" charset="0"/>
              </a:rPr>
              <a:t>I</a:t>
            </a:r>
            <a:r>
              <a:rPr lang="it-IT" sz="2400" b="1" dirty="0" smtClean="0">
                <a:latin typeface="Times New Roman" panose="02020603050405020304" pitchFamily="18" charset="0"/>
                <a:cs typeface="Times New Roman" panose="02020603050405020304" pitchFamily="18" charset="0"/>
              </a:rPr>
              <a:t>ntelligenza </a:t>
            </a:r>
            <a:r>
              <a:rPr lang="it-IT" sz="2400" b="1" dirty="0">
                <a:latin typeface="Times New Roman" panose="02020603050405020304" pitchFamily="18" charset="0"/>
                <a:cs typeface="Times New Roman" panose="02020603050405020304" pitchFamily="18" charset="0"/>
              </a:rPr>
              <a:t>rispettosa </a:t>
            </a:r>
            <a:endParaRPr lang="it-IT" sz="2400" b="1"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it-IT" sz="2400" b="1" dirty="0">
                <a:latin typeface="Times New Roman" panose="02020603050405020304" pitchFamily="18" charset="0"/>
                <a:cs typeface="Times New Roman" panose="02020603050405020304" pitchFamily="18" charset="0"/>
              </a:rPr>
              <a:t>I</a:t>
            </a:r>
            <a:r>
              <a:rPr lang="it-IT" sz="2400" b="1" dirty="0" smtClean="0">
                <a:latin typeface="Times New Roman" panose="02020603050405020304" pitchFamily="18" charset="0"/>
                <a:cs typeface="Times New Roman" panose="02020603050405020304" pitchFamily="18" charset="0"/>
              </a:rPr>
              <a:t>ntelligenza </a:t>
            </a:r>
            <a:r>
              <a:rPr lang="it-IT" sz="2400" b="1" dirty="0">
                <a:latin typeface="Times New Roman" panose="02020603050405020304" pitchFamily="18" charset="0"/>
                <a:cs typeface="Times New Roman" panose="02020603050405020304" pitchFamily="18" charset="0"/>
              </a:rPr>
              <a:t>etica</a:t>
            </a:r>
            <a:r>
              <a:rPr lang="it-IT" sz="2400" dirty="0">
                <a:latin typeface="Times New Roman" panose="02020603050405020304" pitchFamily="18" charset="0"/>
                <a:cs typeface="Times New Roman" panose="02020603050405020304" pitchFamily="18" charset="0"/>
              </a:rPr>
              <a:t>. </a:t>
            </a:r>
            <a:endParaRPr lang="it-IT" sz="2400" dirty="0" smtClean="0">
              <a:latin typeface="Times New Roman" panose="02020603050405020304" pitchFamily="18" charset="0"/>
              <a:cs typeface="Times New Roman" panose="02020603050405020304" pitchFamily="18" charset="0"/>
            </a:endParaRPr>
          </a:p>
          <a:p>
            <a:pPr algn="just"/>
            <a:endParaRPr lang="it-IT" sz="24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Si </a:t>
            </a:r>
            <a:r>
              <a:rPr lang="it-IT" sz="2400" dirty="0">
                <a:latin typeface="Times New Roman" panose="02020603050405020304" pitchFamily="18" charset="0"/>
                <a:cs typeface="Times New Roman" panose="02020603050405020304" pitchFamily="18" charset="0"/>
              </a:rPr>
              <a:t>tratta di capacità, modi di pensare e approcci mentali che governano non solo i processi cognitivi ma anche l’iniziativa umana e, diversamente dalle Intelligenze multiple, non sono innate ma si possono coltivare a scuola o sul posto di </a:t>
            </a:r>
            <a:r>
              <a:rPr lang="it-IT" sz="2400" dirty="0" smtClean="0">
                <a:latin typeface="Times New Roman" panose="02020603050405020304" pitchFamily="18" charset="0"/>
                <a:cs typeface="Times New Roman" panose="02020603050405020304" pitchFamily="18" charset="0"/>
              </a:rPr>
              <a:t>lavoro.</a:t>
            </a:r>
            <a:endParaRPr lang="it-IT" sz="1600" i="1" dirty="0" smtClean="0">
              <a:latin typeface="Times New Roman" panose="02020603050405020304" pitchFamily="18" charset="0"/>
              <a:cs typeface="Times New Roman" panose="02020603050405020304" pitchFamily="18" charset="0"/>
            </a:endParaRPr>
          </a:p>
        </p:txBody>
      </p:sp>
      <p:pic>
        <p:nvPicPr>
          <p:cNvPr id="1026" name="Picture 2" descr="Amazon.it: Cinque chiavi per il futuro - Gardner, Howard, Dornetti, E. -  Lib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2981" y="210362"/>
            <a:ext cx="2126084" cy="326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3953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3354765"/>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Conclusione: le quattro strade della «cittadinanza»</a:t>
            </a:r>
          </a:p>
          <a:p>
            <a:pPr algn="ctr"/>
            <a:r>
              <a:rPr lang="it-IT" sz="1200" i="1" dirty="0" smtClean="0">
                <a:latin typeface="Times New Roman" panose="02020603050405020304" pitchFamily="18" charset="0"/>
                <a:cs typeface="Times New Roman" panose="02020603050405020304" pitchFamily="18" charset="0"/>
              </a:rPr>
              <a:t>(Competenza è cittadinanza – A cura di Giancarlo Cerini – Maggioli Editore, 2019, pp. 152-153)</a:t>
            </a:r>
          </a:p>
          <a:p>
            <a:pPr algn="ctr"/>
            <a:endParaRPr lang="it-IT" sz="24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Secondo G. Cerini (2019) esistono quattro strade per «raggiungere» la cittadinanza:</a:t>
            </a:r>
          </a:p>
          <a:p>
            <a:pPr algn="just"/>
            <a:endParaRPr lang="it-IT" sz="2400" dirty="0">
              <a:latin typeface="Times New Roman" panose="02020603050405020304" pitchFamily="18" charset="0"/>
              <a:cs typeface="Times New Roman" panose="02020603050405020304" pitchFamily="18" charset="0"/>
            </a:endParaRPr>
          </a:p>
          <a:p>
            <a:pPr marL="457200" indent="-457200" algn="just">
              <a:buAutoNum type="arabicPeriod"/>
            </a:pPr>
            <a:r>
              <a:rPr lang="it-IT" sz="2400" dirty="0">
                <a:latin typeface="Times New Roman" panose="02020603050405020304" pitchFamily="18" charset="0"/>
                <a:cs typeface="Times New Roman" panose="02020603050405020304" pitchFamily="18" charset="0"/>
              </a:rPr>
              <a:t>l</a:t>
            </a:r>
            <a:r>
              <a:rPr lang="it-IT" sz="2400" dirty="0" smtClean="0">
                <a:latin typeface="Times New Roman" panose="02020603050405020304" pitchFamily="18" charset="0"/>
                <a:cs typeface="Times New Roman" panose="02020603050405020304" pitchFamily="18" charset="0"/>
              </a:rPr>
              <a:t>e strumentalità di base;</a:t>
            </a:r>
          </a:p>
          <a:p>
            <a:pPr marL="457200" indent="-457200" algn="just">
              <a:buAutoNum type="arabicPeriod"/>
            </a:pPr>
            <a:r>
              <a:rPr lang="it-IT" sz="2400" dirty="0">
                <a:latin typeface="Times New Roman" panose="02020603050405020304" pitchFamily="18" charset="0"/>
                <a:cs typeface="Times New Roman" panose="02020603050405020304" pitchFamily="18" charset="0"/>
              </a:rPr>
              <a:t>l</a:t>
            </a:r>
            <a:r>
              <a:rPr lang="it-IT" sz="2400" dirty="0" smtClean="0">
                <a:latin typeface="Times New Roman" panose="02020603050405020304" pitchFamily="18" charset="0"/>
                <a:cs typeface="Times New Roman" panose="02020603050405020304" pitchFamily="18" charset="0"/>
              </a:rPr>
              <a:t>e abilità trasversali (</a:t>
            </a:r>
            <a:r>
              <a:rPr lang="it-IT" sz="2400" i="1" dirty="0" smtClean="0">
                <a:latin typeface="Times New Roman" panose="02020603050405020304" pitchFamily="18" charset="0"/>
                <a:cs typeface="Times New Roman" panose="02020603050405020304" pitchFamily="18" charset="0"/>
              </a:rPr>
              <a:t>soft </a:t>
            </a:r>
            <a:r>
              <a:rPr lang="it-IT" sz="2400" i="1" dirty="0" err="1" smtClean="0">
                <a:latin typeface="Times New Roman" panose="02020603050405020304" pitchFamily="18" charset="0"/>
                <a:cs typeface="Times New Roman" panose="02020603050405020304" pitchFamily="18" charset="0"/>
              </a:rPr>
              <a:t>skills</a:t>
            </a:r>
            <a:r>
              <a:rPr lang="it-IT" sz="2400" dirty="0" smtClean="0">
                <a:latin typeface="Times New Roman" panose="02020603050405020304" pitchFamily="18" charset="0"/>
                <a:cs typeface="Times New Roman" panose="02020603050405020304" pitchFamily="18" charset="0"/>
              </a:rPr>
              <a:t>);</a:t>
            </a:r>
          </a:p>
          <a:p>
            <a:pPr marL="457200" indent="-457200" algn="just">
              <a:buAutoNum type="arabicPeriod"/>
            </a:pPr>
            <a:r>
              <a:rPr lang="it-IT" sz="2400" dirty="0">
                <a:latin typeface="Times New Roman" panose="02020603050405020304" pitchFamily="18" charset="0"/>
                <a:cs typeface="Times New Roman" panose="02020603050405020304" pitchFamily="18" charset="0"/>
              </a:rPr>
              <a:t>i</a:t>
            </a:r>
            <a:r>
              <a:rPr lang="it-IT" sz="2400" dirty="0" smtClean="0">
                <a:latin typeface="Times New Roman" panose="02020603050405020304" pitchFamily="18" charset="0"/>
                <a:cs typeface="Times New Roman" panose="02020603050405020304" pitchFamily="18" charset="0"/>
              </a:rPr>
              <a:t> comportamenti sociali e civici;</a:t>
            </a:r>
          </a:p>
          <a:p>
            <a:pPr marL="457200" indent="-457200" algn="just">
              <a:buAutoNum type="arabicPeriod"/>
            </a:pPr>
            <a:r>
              <a:rPr lang="it-IT" sz="2400" dirty="0" smtClean="0">
                <a:latin typeface="Times New Roman" panose="02020603050405020304" pitchFamily="18" charset="0"/>
                <a:cs typeface="Times New Roman" panose="02020603050405020304" pitchFamily="18" charset="0"/>
              </a:rPr>
              <a:t>la conoscenza della Costituzione.</a:t>
            </a:r>
            <a:endParaRPr lang="it-IT" sz="2400" dirty="0">
              <a:latin typeface="Times New Roman" panose="02020603050405020304" pitchFamily="18" charset="0"/>
              <a:cs typeface="Times New Roman" panose="02020603050405020304" pitchFamily="18" charset="0"/>
            </a:endParaRPr>
          </a:p>
        </p:txBody>
      </p:sp>
      <p:pic>
        <p:nvPicPr>
          <p:cNvPr id="1026" name="Picture 2" descr="L'educazione alla cittadinanza nell'Indagine IEA ICCS - INVALSIop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6215" y="3845931"/>
            <a:ext cx="4362988" cy="26177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708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50872" y="1416125"/>
            <a:ext cx="11690253" cy="1815882"/>
          </a:xfrm>
          <a:prstGeom prst="rect">
            <a:avLst/>
          </a:prstGeom>
        </p:spPr>
        <p:txBody>
          <a:bodyPr wrap="square">
            <a:spAutoFit/>
          </a:bodyPr>
          <a:lstStyle/>
          <a:p>
            <a:pPr algn="ctr"/>
            <a:endParaRPr lang="it-IT" sz="3200" b="1" dirty="0">
              <a:solidFill>
                <a:srgbClr val="FF0000"/>
              </a:solidFill>
              <a:latin typeface="Times New Roman" panose="02020603050405020304" pitchFamily="18" charset="0"/>
              <a:cs typeface="Times New Roman" panose="02020603050405020304" pitchFamily="18" charset="0"/>
            </a:endParaRPr>
          </a:p>
          <a:p>
            <a:pPr algn="ctr"/>
            <a:r>
              <a:rPr lang="it-IT" sz="4000" b="1" dirty="0">
                <a:solidFill>
                  <a:srgbClr val="C00000"/>
                </a:solidFill>
                <a:latin typeface="Times New Roman" panose="02020603050405020304" pitchFamily="18" charset="0"/>
                <a:cs typeface="Times New Roman" panose="02020603050405020304" pitchFamily="18" charset="0"/>
              </a:rPr>
              <a:t>2</a:t>
            </a:r>
            <a:r>
              <a:rPr lang="it-IT" sz="4000" b="1" dirty="0" smtClean="0">
                <a:solidFill>
                  <a:srgbClr val="C00000"/>
                </a:solidFill>
                <a:latin typeface="Times New Roman" panose="02020603050405020304" pitchFamily="18" charset="0"/>
                <a:cs typeface="Times New Roman" panose="02020603050405020304" pitchFamily="18" charset="0"/>
              </a:rPr>
              <a:t>)</a:t>
            </a:r>
            <a:r>
              <a:rPr lang="it-IT" sz="4000" b="1" dirty="0">
                <a:solidFill>
                  <a:srgbClr val="C00000"/>
                </a:solidFill>
                <a:latin typeface="Times New Roman" panose="02020603050405020304" pitchFamily="18" charset="0"/>
                <a:cs typeface="Times New Roman" panose="02020603050405020304" pitchFamily="18" charset="0"/>
              </a:rPr>
              <a:t> </a:t>
            </a:r>
            <a:r>
              <a:rPr lang="it-IT" sz="4000" b="1" dirty="0" smtClean="0">
                <a:solidFill>
                  <a:srgbClr val="C00000"/>
                </a:solidFill>
                <a:latin typeface="Times New Roman" panose="02020603050405020304" pitchFamily="18" charset="0"/>
                <a:cs typeface="Times New Roman" panose="02020603050405020304" pitchFamily="18" charset="0"/>
              </a:rPr>
              <a:t>«DETERMINARE LE EVIDENZE DI ACCETTABILITÀ»</a:t>
            </a:r>
            <a:endParaRPr lang="it-IT" sz="4000" dirty="0">
              <a:solidFill>
                <a:srgbClr val="C00000"/>
              </a:solidFill>
            </a:endParaRPr>
          </a:p>
        </p:txBody>
      </p:sp>
      <p:sp>
        <p:nvSpPr>
          <p:cNvPr id="2" name="Rettangolo 1"/>
          <p:cNvSpPr/>
          <p:nvPr/>
        </p:nvSpPr>
        <p:spPr>
          <a:xfrm>
            <a:off x="562707" y="3232007"/>
            <a:ext cx="11629292" cy="992579"/>
          </a:xfrm>
          <a:prstGeom prst="rect">
            <a:avLst/>
          </a:prstGeom>
        </p:spPr>
        <p:txBody>
          <a:bodyPr wrap="square">
            <a:spAutoFit/>
          </a:bodyPr>
          <a:lstStyle/>
          <a:p>
            <a:pPr algn="just"/>
            <a:r>
              <a:rPr lang="it-IT" sz="2400" i="1" dirty="0">
                <a:latin typeface="Times New Roman" panose="02020603050405020304" pitchFamily="18" charset="0"/>
                <a:cs typeface="Times New Roman" panose="02020603050405020304" pitchFamily="18" charset="0"/>
              </a:rPr>
              <a:t>«Col termine evidenze si indicano tutte le informazioni e i dati di tipo qualitativo e quantitativo di cui l’insegnante può disporre per la valutazione dell’apprendimento». </a:t>
            </a:r>
            <a:endParaRPr lang="it-IT" sz="2400" i="1" dirty="0" smtClean="0">
              <a:latin typeface="Times New Roman" panose="02020603050405020304" pitchFamily="18" charset="0"/>
              <a:cs typeface="Times New Roman" panose="02020603050405020304" pitchFamily="18" charset="0"/>
            </a:endParaRPr>
          </a:p>
          <a:p>
            <a:pPr algn="just"/>
            <a:r>
              <a:rPr lang="it-IT" sz="1050" i="1" dirty="0" smtClean="0">
                <a:latin typeface="Times New Roman" panose="02020603050405020304" pitchFamily="18" charset="0"/>
                <a:cs typeface="Times New Roman" panose="02020603050405020304" pitchFamily="18" charset="0"/>
              </a:rPr>
              <a:t>(</a:t>
            </a:r>
            <a:r>
              <a:rPr lang="it-IT" sz="1050" i="1" dirty="0">
                <a:latin typeface="Times New Roman" panose="02020603050405020304" pitchFamily="18" charset="0"/>
                <a:cs typeface="Times New Roman" panose="02020603050405020304" pitchFamily="18" charset="0"/>
              </a:rPr>
              <a:t>Cfr. </a:t>
            </a:r>
            <a:r>
              <a:rPr lang="it-IT" sz="1050" i="1" dirty="0" err="1">
                <a:latin typeface="Times New Roman" panose="02020603050405020304" pitchFamily="18" charset="0"/>
                <a:cs typeface="Times New Roman" panose="02020603050405020304" pitchFamily="18" charset="0"/>
              </a:rPr>
              <a:t>Castoldi</a:t>
            </a:r>
            <a:r>
              <a:rPr lang="it-IT" sz="1050" i="1" dirty="0">
                <a:latin typeface="Times New Roman" panose="02020603050405020304" pitchFamily="18" charset="0"/>
                <a:cs typeface="Times New Roman" panose="02020603050405020304" pitchFamily="18" charset="0"/>
              </a:rPr>
              <a:t> Mario – Costruire unità di apprendimento. Guida alla progettazione a ritroso – Carocci Editore, Studi Superiori – 2017).</a:t>
            </a:r>
          </a:p>
        </p:txBody>
      </p:sp>
      <p:sp>
        <p:nvSpPr>
          <p:cNvPr id="5" name="Rettangolo 4"/>
          <p:cNvSpPr/>
          <p:nvPr/>
        </p:nvSpPr>
        <p:spPr>
          <a:xfrm>
            <a:off x="0" y="135855"/>
            <a:ext cx="12191999" cy="830997"/>
          </a:xfrm>
          <a:prstGeom prst="rect">
            <a:avLst/>
          </a:prstGeom>
        </p:spPr>
        <p:txBody>
          <a:bodyPr wrap="square">
            <a:spAutoFit/>
          </a:bodyPr>
          <a:lstStyle/>
          <a:p>
            <a:pPr algn="ctr"/>
            <a:r>
              <a:rPr lang="it-IT" sz="3200" b="1" dirty="0" smtClean="0">
                <a:latin typeface="Times New Roman" panose="02020603050405020304" pitchFamily="18" charset="0"/>
                <a:cs typeface="Times New Roman" panose="02020603050405020304" pitchFamily="18" charset="0"/>
              </a:rPr>
              <a:t>Fasi del processo di «progettazione </a:t>
            </a:r>
            <a:r>
              <a:rPr lang="it-IT" sz="3200" b="1" dirty="0">
                <a:latin typeface="Times New Roman" panose="02020603050405020304" pitchFamily="18" charset="0"/>
                <a:cs typeface="Times New Roman" panose="02020603050405020304" pitchFamily="18" charset="0"/>
              </a:rPr>
              <a:t>a </a:t>
            </a:r>
            <a:r>
              <a:rPr lang="it-IT" sz="3200" b="1" dirty="0" smtClean="0">
                <a:latin typeface="Times New Roman" panose="02020603050405020304" pitchFamily="18" charset="0"/>
                <a:cs typeface="Times New Roman" panose="02020603050405020304" pitchFamily="18" charset="0"/>
              </a:rPr>
              <a:t>ritroso» </a:t>
            </a:r>
            <a:r>
              <a:rPr lang="it-IT" sz="3200" b="1" dirty="0">
                <a:latin typeface="Times New Roman" panose="02020603050405020304" pitchFamily="18" charset="0"/>
                <a:cs typeface="Times New Roman" panose="02020603050405020304" pitchFamily="18" charset="0"/>
              </a:rPr>
              <a:t>di </a:t>
            </a:r>
            <a:r>
              <a:rPr lang="it-IT" sz="3200" b="1" dirty="0" err="1">
                <a:latin typeface="Times New Roman" panose="02020603050405020304" pitchFamily="18" charset="0"/>
                <a:cs typeface="Times New Roman" panose="02020603050405020304" pitchFamily="18" charset="0"/>
              </a:rPr>
              <a:t>Wiggins</a:t>
            </a:r>
            <a:r>
              <a:rPr lang="it-IT" sz="3200" b="1" dirty="0">
                <a:latin typeface="Times New Roman" panose="02020603050405020304" pitchFamily="18" charset="0"/>
                <a:cs typeface="Times New Roman" panose="02020603050405020304" pitchFamily="18" charset="0"/>
              </a:rPr>
              <a:t> e </a:t>
            </a:r>
            <a:r>
              <a:rPr lang="it-IT" sz="3200" b="1" dirty="0" err="1">
                <a:latin typeface="Times New Roman" panose="02020603050405020304" pitchFamily="18" charset="0"/>
                <a:cs typeface="Times New Roman" panose="02020603050405020304" pitchFamily="18" charset="0"/>
              </a:rPr>
              <a:t>McTighe</a:t>
            </a:r>
            <a:r>
              <a:rPr lang="it-IT" sz="3200" b="1" dirty="0">
                <a:latin typeface="Times New Roman" panose="02020603050405020304" pitchFamily="18" charset="0"/>
                <a:cs typeface="Times New Roman" panose="02020603050405020304" pitchFamily="18" charset="0"/>
              </a:rPr>
              <a:t> </a:t>
            </a:r>
            <a:endParaRPr lang="it-IT" sz="3200" b="1" dirty="0" smtClean="0">
              <a:latin typeface="Times New Roman" panose="02020603050405020304" pitchFamily="18" charset="0"/>
              <a:cs typeface="Times New Roman" panose="02020603050405020304" pitchFamily="18" charset="0"/>
            </a:endParaRPr>
          </a:p>
          <a:p>
            <a:endParaRPr lang="it-IT"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154387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08608" y="0"/>
            <a:ext cx="11765280" cy="2308324"/>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La valutazione </a:t>
            </a:r>
            <a:r>
              <a:rPr lang="it-IT" sz="3200" b="1" dirty="0" err="1" smtClean="0">
                <a:solidFill>
                  <a:srgbClr val="C00000"/>
                </a:solidFill>
                <a:latin typeface="Times New Roman" panose="02020603050405020304" pitchFamily="18" charset="0"/>
                <a:cs typeface="Times New Roman" panose="02020603050405020304" pitchFamily="18" charset="0"/>
              </a:rPr>
              <a:t>trifocale</a:t>
            </a:r>
            <a:endParaRPr lang="it-IT" sz="3200" b="1" dirty="0" smtClean="0">
              <a:solidFill>
                <a:srgbClr val="C00000"/>
              </a:solidFill>
              <a:latin typeface="Times New Roman" panose="02020603050405020304" pitchFamily="18" charset="0"/>
              <a:cs typeface="Times New Roman" panose="02020603050405020304" pitchFamily="18" charset="0"/>
            </a:endParaRPr>
          </a:p>
          <a:p>
            <a:pPr algn="ctr"/>
            <a:r>
              <a:rPr lang="it-IT" sz="1200" i="1" dirty="0" smtClean="0">
                <a:latin typeface="Times New Roman" panose="02020603050405020304" pitchFamily="18" charset="0"/>
                <a:cs typeface="Times New Roman" panose="02020603050405020304" pitchFamily="18" charset="0"/>
              </a:rPr>
              <a:t>(Cfr. </a:t>
            </a:r>
            <a:r>
              <a:rPr lang="it-IT" sz="1200" i="1" dirty="0" err="1" smtClean="0">
                <a:latin typeface="Times New Roman" panose="02020603050405020304" pitchFamily="18" charset="0"/>
                <a:cs typeface="Times New Roman" panose="02020603050405020304" pitchFamily="18" charset="0"/>
              </a:rPr>
              <a:t>Castoldi</a:t>
            </a:r>
            <a:r>
              <a:rPr lang="it-IT" sz="1200" i="1" dirty="0" smtClean="0">
                <a:latin typeface="Times New Roman" panose="02020603050405020304" pitchFamily="18" charset="0"/>
                <a:cs typeface="Times New Roman" panose="02020603050405020304" pitchFamily="18" charset="0"/>
              </a:rPr>
              <a:t> Mario – Progettare per competenze. Percorsi e strumenti – Carocci Editore – Studi Superiori – 2011, pp. 212-215; </a:t>
            </a:r>
            <a:r>
              <a:rPr lang="it-IT" sz="1200" i="1" dirty="0" err="1" smtClean="0">
                <a:latin typeface="Times New Roman" panose="02020603050405020304" pitchFamily="18" charset="0"/>
                <a:cs typeface="Times New Roman" panose="02020603050405020304" pitchFamily="18" charset="0"/>
              </a:rPr>
              <a:t>Castoldi</a:t>
            </a:r>
            <a:r>
              <a:rPr lang="it-IT" sz="1200" i="1" dirty="0" smtClean="0">
                <a:latin typeface="Times New Roman" panose="02020603050405020304" pitchFamily="18" charset="0"/>
                <a:cs typeface="Times New Roman" panose="02020603050405020304" pitchFamily="18" charset="0"/>
              </a:rPr>
              <a:t> Mario – Curricolo per competenze: percorsi e strumenti – Carocci editore, Studi superiori 2013, pp. 154-159; L'insegnamento </a:t>
            </a:r>
            <a:r>
              <a:rPr lang="it-IT" sz="1200" i="1" dirty="0">
                <a:latin typeface="Times New Roman" panose="02020603050405020304" pitchFamily="18" charset="0"/>
                <a:cs typeface="Times New Roman" panose="02020603050405020304" pitchFamily="18" charset="0"/>
              </a:rPr>
              <a:t>trasversale di Educazione civica. L’introduzione nel curricolo d’istituto e le Linee guida . A cura di Emiliano Barbuto,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pp. 92-94</a:t>
            </a:r>
            <a:r>
              <a:rPr lang="it-IT" sz="1600" i="1" dirty="0" smtClean="0">
                <a:latin typeface="Times New Roman" panose="02020603050405020304" pitchFamily="18" charset="0"/>
                <a:cs typeface="Times New Roman" panose="02020603050405020304" pitchFamily="18" charset="0"/>
              </a:rPr>
              <a:t>)</a:t>
            </a:r>
            <a:endParaRPr lang="it-IT" sz="1600" i="1" dirty="0">
              <a:latin typeface="Times New Roman" panose="02020603050405020304" pitchFamily="18" charset="0"/>
              <a:cs typeface="Times New Roman" panose="02020603050405020304" pitchFamily="18" charset="0"/>
            </a:endParaRPr>
          </a:p>
          <a:p>
            <a:pPr algn="just"/>
            <a:endParaRPr lang="it-IT" sz="24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La competenza ha </a:t>
            </a:r>
            <a:r>
              <a:rPr lang="it-IT" sz="2400" dirty="0">
                <a:latin typeface="Times New Roman" panose="02020603050405020304" pitchFamily="18" charset="0"/>
                <a:cs typeface="Times New Roman" panose="02020603050405020304" pitchFamily="18" charset="0"/>
              </a:rPr>
              <a:t>una natura </a:t>
            </a:r>
            <a:r>
              <a:rPr lang="it-IT" sz="2400" i="1" dirty="0">
                <a:latin typeface="Times New Roman" panose="02020603050405020304" pitchFamily="18" charset="0"/>
                <a:cs typeface="Times New Roman" panose="02020603050405020304" pitchFamily="18" charset="0"/>
              </a:rPr>
              <a:t>«processuale, situata e complessa</a:t>
            </a:r>
            <a:r>
              <a:rPr lang="it-IT" sz="2400" i="1" dirty="0" smtClean="0">
                <a:latin typeface="Times New Roman" panose="02020603050405020304" pitchFamily="18" charset="0"/>
                <a:cs typeface="Times New Roman" panose="02020603050405020304" pitchFamily="18" charset="0"/>
              </a:rPr>
              <a:t>»</a:t>
            </a:r>
            <a:r>
              <a:rPr lang="it-IT" sz="2400" dirty="0" smtClean="0">
                <a:latin typeface="Times New Roman" panose="02020603050405020304" pitchFamily="18" charset="0"/>
                <a:cs typeface="Times New Roman" panose="02020603050405020304" pitchFamily="18" charset="0"/>
              </a:rPr>
              <a:t> e può essere valutata secondo una prospettiva </a:t>
            </a:r>
            <a:r>
              <a:rPr lang="it-IT" sz="2400" dirty="0" err="1" smtClean="0">
                <a:latin typeface="Times New Roman" panose="02020603050405020304" pitchFamily="18" charset="0"/>
                <a:cs typeface="Times New Roman" panose="02020603050405020304" pitchFamily="18" charset="0"/>
              </a:rPr>
              <a:t>trifocale</a:t>
            </a:r>
            <a:r>
              <a:rPr lang="it-IT" sz="2400" dirty="0" smtClean="0">
                <a:latin typeface="Times New Roman" panose="02020603050405020304" pitchFamily="18" charset="0"/>
                <a:cs typeface="Times New Roman" panose="02020603050405020304" pitchFamily="18" charset="0"/>
              </a:rPr>
              <a:t>.</a:t>
            </a:r>
          </a:p>
        </p:txBody>
      </p:sp>
      <p:cxnSp>
        <p:nvCxnSpPr>
          <p:cNvPr id="4" name="Connettore 2 3"/>
          <p:cNvCxnSpPr/>
          <p:nvPr/>
        </p:nvCxnSpPr>
        <p:spPr>
          <a:xfrm flipV="1">
            <a:off x="3530849" y="3174361"/>
            <a:ext cx="3746954" cy="1224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Connettore 2 12"/>
          <p:cNvCxnSpPr/>
          <p:nvPr/>
        </p:nvCxnSpPr>
        <p:spPr>
          <a:xfrm flipV="1">
            <a:off x="5377544" y="3268692"/>
            <a:ext cx="1875982" cy="167141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nettore 2 16"/>
          <p:cNvCxnSpPr/>
          <p:nvPr/>
        </p:nvCxnSpPr>
        <p:spPr>
          <a:xfrm flipH="1" flipV="1">
            <a:off x="3477845" y="3261985"/>
            <a:ext cx="1873478" cy="167141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CasellaDiTesto 19"/>
          <p:cNvSpPr txBox="1"/>
          <p:nvPr/>
        </p:nvSpPr>
        <p:spPr>
          <a:xfrm>
            <a:off x="4175636" y="3455129"/>
            <a:ext cx="2403815" cy="461665"/>
          </a:xfrm>
          <a:prstGeom prst="rect">
            <a:avLst/>
          </a:prstGeom>
          <a:noFill/>
        </p:spPr>
        <p:txBody>
          <a:bodyPr wrap="square" rtlCol="0">
            <a:spAutoFit/>
          </a:bodyPr>
          <a:lstStyle/>
          <a:p>
            <a:pPr algn="ctr"/>
            <a:r>
              <a:rPr lang="it-IT" sz="2400" b="1" dirty="0" smtClean="0">
                <a:latin typeface="Times New Roman" panose="02020603050405020304" pitchFamily="18" charset="0"/>
                <a:cs typeface="Times New Roman" panose="02020603050405020304" pitchFamily="18" charset="0"/>
              </a:rPr>
              <a:t>COMPETENZA</a:t>
            </a:r>
            <a:endParaRPr lang="it-IT" sz="2400" b="1" dirty="0">
              <a:latin typeface="Times New Roman" panose="02020603050405020304" pitchFamily="18" charset="0"/>
              <a:cs typeface="Times New Roman" panose="02020603050405020304" pitchFamily="18" charset="0"/>
            </a:endParaRPr>
          </a:p>
        </p:txBody>
      </p:sp>
      <p:sp>
        <p:nvSpPr>
          <p:cNvPr id="21" name="CasellaDiTesto 20"/>
          <p:cNvSpPr txBox="1"/>
          <p:nvPr/>
        </p:nvSpPr>
        <p:spPr>
          <a:xfrm>
            <a:off x="7139351" y="2993464"/>
            <a:ext cx="3381828" cy="461665"/>
          </a:xfrm>
          <a:prstGeom prst="rect">
            <a:avLst/>
          </a:prstGeom>
          <a:noFill/>
        </p:spPr>
        <p:txBody>
          <a:bodyPr wrap="square" rtlCol="0">
            <a:spAutoFit/>
          </a:bodyPr>
          <a:lstStyle/>
          <a:p>
            <a:pPr algn="ctr"/>
            <a:r>
              <a:rPr lang="it-IT" sz="2400" dirty="0" smtClean="0">
                <a:solidFill>
                  <a:srgbClr val="002060"/>
                </a:solidFill>
                <a:latin typeface="Times New Roman" panose="02020603050405020304" pitchFamily="18" charset="0"/>
                <a:cs typeface="Times New Roman" panose="02020603050405020304" pitchFamily="18" charset="0"/>
              </a:rPr>
              <a:t>INTERSOGGETTIVO</a:t>
            </a:r>
            <a:endParaRPr lang="it-IT" sz="2400" dirty="0">
              <a:solidFill>
                <a:srgbClr val="002060"/>
              </a:solidFill>
              <a:latin typeface="Times New Roman" panose="02020603050405020304" pitchFamily="18" charset="0"/>
              <a:cs typeface="Times New Roman" panose="02020603050405020304" pitchFamily="18" charset="0"/>
            </a:endParaRPr>
          </a:p>
        </p:txBody>
      </p:sp>
      <p:sp>
        <p:nvSpPr>
          <p:cNvPr id="22" name="CasellaDiTesto 21"/>
          <p:cNvSpPr txBox="1"/>
          <p:nvPr/>
        </p:nvSpPr>
        <p:spPr>
          <a:xfrm>
            <a:off x="715918" y="2993464"/>
            <a:ext cx="3381828" cy="461665"/>
          </a:xfrm>
          <a:prstGeom prst="rect">
            <a:avLst/>
          </a:prstGeom>
          <a:noFill/>
        </p:spPr>
        <p:txBody>
          <a:bodyPr wrap="square" rtlCol="0">
            <a:spAutoFit/>
          </a:bodyPr>
          <a:lstStyle/>
          <a:p>
            <a:pPr algn="ctr"/>
            <a:r>
              <a:rPr lang="it-IT" sz="2400" dirty="0" smtClean="0">
                <a:solidFill>
                  <a:srgbClr val="D60093"/>
                </a:solidFill>
                <a:latin typeface="Times New Roman" panose="02020603050405020304" pitchFamily="18" charset="0"/>
                <a:cs typeface="Times New Roman" panose="02020603050405020304" pitchFamily="18" charset="0"/>
              </a:rPr>
              <a:t>SOGGETTIVO</a:t>
            </a:r>
            <a:endParaRPr lang="it-IT" sz="2400" dirty="0">
              <a:solidFill>
                <a:srgbClr val="D60093"/>
              </a:solidFill>
              <a:latin typeface="Times New Roman" panose="02020603050405020304" pitchFamily="18" charset="0"/>
              <a:cs typeface="Times New Roman" panose="02020603050405020304" pitchFamily="18" charset="0"/>
            </a:endParaRPr>
          </a:p>
        </p:txBody>
      </p:sp>
      <p:sp>
        <p:nvSpPr>
          <p:cNvPr id="23" name="CasellaDiTesto 22"/>
          <p:cNvSpPr txBox="1"/>
          <p:nvPr/>
        </p:nvSpPr>
        <p:spPr>
          <a:xfrm>
            <a:off x="3686630" y="5047891"/>
            <a:ext cx="3381828" cy="461665"/>
          </a:xfrm>
          <a:prstGeom prst="rect">
            <a:avLst/>
          </a:prstGeom>
          <a:noFill/>
        </p:spPr>
        <p:txBody>
          <a:bodyPr wrap="square" rtlCol="0">
            <a:spAutoFit/>
          </a:bodyPr>
          <a:lstStyle/>
          <a:p>
            <a:pPr algn="ctr"/>
            <a:r>
              <a:rPr lang="it-IT" sz="2400" dirty="0" smtClean="0">
                <a:solidFill>
                  <a:srgbClr val="008000"/>
                </a:solidFill>
                <a:latin typeface="Times New Roman" panose="02020603050405020304" pitchFamily="18" charset="0"/>
                <a:cs typeface="Times New Roman" panose="02020603050405020304" pitchFamily="18" charset="0"/>
              </a:rPr>
              <a:t>OGGETTIVO</a:t>
            </a:r>
            <a:endParaRPr lang="it-IT" sz="2400" dirty="0">
              <a:solidFill>
                <a:srgbClr val="008000"/>
              </a:solidFill>
              <a:latin typeface="Times New Roman" panose="02020603050405020304" pitchFamily="18" charset="0"/>
              <a:cs typeface="Times New Roman" panose="02020603050405020304" pitchFamily="18" charset="0"/>
            </a:endParaRPr>
          </a:p>
        </p:txBody>
      </p:sp>
      <p:cxnSp>
        <p:nvCxnSpPr>
          <p:cNvPr id="25" name="Connettore 2 24"/>
          <p:cNvCxnSpPr/>
          <p:nvPr/>
        </p:nvCxnSpPr>
        <p:spPr>
          <a:xfrm>
            <a:off x="5366646" y="5485403"/>
            <a:ext cx="0" cy="465454"/>
          </a:xfrm>
          <a:prstGeom prst="straightConnector1">
            <a:avLst/>
          </a:prstGeom>
          <a:ln>
            <a:solidFill>
              <a:srgbClr val="003300"/>
            </a:solidFill>
            <a:tailEnd type="triangle"/>
          </a:ln>
        </p:spPr>
        <p:style>
          <a:lnRef idx="1">
            <a:schemeClr val="dk1"/>
          </a:lnRef>
          <a:fillRef idx="0">
            <a:schemeClr val="dk1"/>
          </a:fillRef>
          <a:effectRef idx="0">
            <a:schemeClr val="dk1"/>
          </a:effectRef>
          <a:fontRef idx="minor">
            <a:schemeClr val="tx1"/>
          </a:fontRef>
        </p:style>
      </p:cxnSp>
      <p:cxnSp>
        <p:nvCxnSpPr>
          <p:cNvPr id="26" name="Connettore 2 25"/>
          <p:cNvCxnSpPr/>
          <p:nvPr/>
        </p:nvCxnSpPr>
        <p:spPr>
          <a:xfrm>
            <a:off x="2406832" y="3442277"/>
            <a:ext cx="0" cy="465454"/>
          </a:xfrm>
          <a:prstGeom prst="straightConnector1">
            <a:avLst/>
          </a:prstGeom>
          <a:ln>
            <a:solidFill>
              <a:srgbClr val="D60093"/>
            </a:solidFill>
            <a:tailEnd type="triangle"/>
          </a:ln>
        </p:spPr>
        <p:style>
          <a:lnRef idx="1">
            <a:schemeClr val="dk1"/>
          </a:lnRef>
          <a:fillRef idx="0">
            <a:schemeClr val="dk1"/>
          </a:fillRef>
          <a:effectRef idx="0">
            <a:schemeClr val="dk1"/>
          </a:effectRef>
          <a:fontRef idx="minor">
            <a:schemeClr val="tx1"/>
          </a:fontRef>
        </p:style>
      </p:cxnSp>
      <p:cxnSp>
        <p:nvCxnSpPr>
          <p:cNvPr id="27" name="Connettore 2 26"/>
          <p:cNvCxnSpPr/>
          <p:nvPr/>
        </p:nvCxnSpPr>
        <p:spPr>
          <a:xfrm>
            <a:off x="8862913" y="3381448"/>
            <a:ext cx="0" cy="465454"/>
          </a:xfrm>
          <a:prstGeom prst="straightConnector1">
            <a:avLst/>
          </a:prstGeom>
          <a:ln>
            <a:solidFill>
              <a:srgbClr val="002060"/>
            </a:solidFill>
            <a:tailEnd type="triangle"/>
          </a:ln>
        </p:spPr>
        <p:style>
          <a:lnRef idx="1">
            <a:schemeClr val="dk1"/>
          </a:lnRef>
          <a:fillRef idx="0">
            <a:schemeClr val="dk1"/>
          </a:fillRef>
          <a:effectRef idx="0">
            <a:schemeClr val="dk1"/>
          </a:effectRef>
          <a:fontRef idx="minor">
            <a:schemeClr val="tx1"/>
          </a:fontRef>
        </p:style>
      </p:cxnSp>
      <p:sp>
        <p:nvSpPr>
          <p:cNvPr id="29" name="CasellaDiTesto 28"/>
          <p:cNvSpPr txBox="1"/>
          <p:nvPr/>
        </p:nvSpPr>
        <p:spPr>
          <a:xfrm>
            <a:off x="3675732" y="6396335"/>
            <a:ext cx="3381828" cy="400110"/>
          </a:xfrm>
          <a:prstGeom prst="rect">
            <a:avLst/>
          </a:prstGeom>
          <a:noFill/>
        </p:spPr>
        <p:txBody>
          <a:bodyPr wrap="square" rtlCol="0">
            <a:spAutoFit/>
          </a:bodyPr>
          <a:lstStyle/>
          <a:p>
            <a:pPr algn="ctr"/>
            <a:r>
              <a:rPr lang="it-IT" sz="2000" dirty="0" smtClean="0">
                <a:solidFill>
                  <a:srgbClr val="008000"/>
                </a:solidFill>
                <a:latin typeface="Times New Roman" panose="02020603050405020304" pitchFamily="18" charset="0"/>
                <a:cs typeface="Times New Roman" panose="02020603050405020304" pitchFamily="18" charset="0"/>
              </a:rPr>
              <a:t>ISTANZA EMPIRICA</a:t>
            </a:r>
            <a:endParaRPr lang="it-IT" sz="2000" dirty="0">
              <a:solidFill>
                <a:srgbClr val="008000"/>
              </a:solidFill>
              <a:latin typeface="Times New Roman" panose="02020603050405020304" pitchFamily="18" charset="0"/>
              <a:cs typeface="Times New Roman" panose="02020603050405020304" pitchFamily="18" charset="0"/>
            </a:endParaRPr>
          </a:p>
        </p:txBody>
      </p:sp>
      <p:sp>
        <p:nvSpPr>
          <p:cNvPr id="30" name="CasellaDiTesto 29"/>
          <p:cNvSpPr txBox="1"/>
          <p:nvPr/>
        </p:nvSpPr>
        <p:spPr>
          <a:xfrm>
            <a:off x="3713412" y="5947068"/>
            <a:ext cx="3381828" cy="430887"/>
          </a:xfrm>
          <a:prstGeom prst="rect">
            <a:avLst/>
          </a:prstGeom>
          <a:noFill/>
        </p:spPr>
        <p:txBody>
          <a:bodyPr wrap="square" rtlCol="0">
            <a:spAutoFit/>
          </a:bodyPr>
          <a:lstStyle/>
          <a:p>
            <a:pPr algn="ctr"/>
            <a:r>
              <a:rPr lang="it-IT" sz="2200" dirty="0" smtClean="0">
                <a:solidFill>
                  <a:srgbClr val="008000"/>
                </a:solidFill>
                <a:latin typeface="Times New Roman" panose="02020603050405020304" pitchFamily="18" charset="0"/>
                <a:cs typeface="Times New Roman" panose="02020603050405020304" pitchFamily="18" charset="0"/>
              </a:rPr>
              <a:t>Evidenze osservabili</a:t>
            </a:r>
            <a:endParaRPr lang="it-IT" sz="2200" dirty="0">
              <a:solidFill>
                <a:srgbClr val="008000"/>
              </a:solidFill>
              <a:latin typeface="Times New Roman" panose="02020603050405020304" pitchFamily="18" charset="0"/>
              <a:cs typeface="Times New Roman" panose="02020603050405020304" pitchFamily="18" charset="0"/>
            </a:endParaRPr>
          </a:p>
        </p:txBody>
      </p:sp>
      <p:sp>
        <p:nvSpPr>
          <p:cNvPr id="32" name="CasellaDiTesto 31"/>
          <p:cNvSpPr txBox="1"/>
          <p:nvPr/>
        </p:nvSpPr>
        <p:spPr>
          <a:xfrm>
            <a:off x="715918" y="3903942"/>
            <a:ext cx="3381828" cy="430887"/>
          </a:xfrm>
          <a:prstGeom prst="rect">
            <a:avLst/>
          </a:prstGeom>
          <a:noFill/>
        </p:spPr>
        <p:txBody>
          <a:bodyPr wrap="square" rtlCol="0">
            <a:spAutoFit/>
          </a:bodyPr>
          <a:lstStyle/>
          <a:p>
            <a:pPr algn="ctr"/>
            <a:r>
              <a:rPr lang="it-IT" sz="2200" dirty="0" smtClean="0">
                <a:solidFill>
                  <a:srgbClr val="D60093"/>
                </a:solidFill>
                <a:latin typeface="Times New Roman" panose="02020603050405020304" pitchFamily="18" charset="0"/>
                <a:cs typeface="Times New Roman" panose="02020603050405020304" pitchFamily="18" charset="0"/>
              </a:rPr>
              <a:t>Significati personali</a:t>
            </a:r>
            <a:endParaRPr lang="it-IT" sz="2200" dirty="0">
              <a:solidFill>
                <a:srgbClr val="D60093"/>
              </a:solidFill>
              <a:latin typeface="Times New Roman" panose="02020603050405020304" pitchFamily="18" charset="0"/>
              <a:cs typeface="Times New Roman" panose="02020603050405020304" pitchFamily="18" charset="0"/>
            </a:endParaRPr>
          </a:p>
        </p:txBody>
      </p:sp>
      <p:sp>
        <p:nvSpPr>
          <p:cNvPr id="33" name="CasellaDiTesto 32"/>
          <p:cNvSpPr txBox="1"/>
          <p:nvPr/>
        </p:nvSpPr>
        <p:spPr>
          <a:xfrm>
            <a:off x="7253526" y="3803999"/>
            <a:ext cx="3381828" cy="430887"/>
          </a:xfrm>
          <a:prstGeom prst="rect">
            <a:avLst/>
          </a:prstGeom>
          <a:noFill/>
        </p:spPr>
        <p:txBody>
          <a:bodyPr wrap="square" rtlCol="0">
            <a:spAutoFit/>
          </a:bodyPr>
          <a:lstStyle/>
          <a:p>
            <a:pPr algn="ctr"/>
            <a:r>
              <a:rPr lang="it-IT" sz="2200" dirty="0" smtClean="0">
                <a:solidFill>
                  <a:srgbClr val="002060"/>
                </a:solidFill>
                <a:latin typeface="Times New Roman" panose="02020603050405020304" pitchFamily="18" charset="0"/>
                <a:cs typeface="Times New Roman" panose="02020603050405020304" pitchFamily="18" charset="0"/>
              </a:rPr>
              <a:t>Sistema di attese</a:t>
            </a:r>
            <a:endParaRPr lang="it-IT" sz="2200" dirty="0">
              <a:solidFill>
                <a:srgbClr val="002060"/>
              </a:solidFill>
              <a:latin typeface="Times New Roman" panose="02020603050405020304" pitchFamily="18" charset="0"/>
              <a:cs typeface="Times New Roman" panose="02020603050405020304" pitchFamily="18" charset="0"/>
            </a:endParaRPr>
          </a:p>
        </p:txBody>
      </p:sp>
      <p:sp>
        <p:nvSpPr>
          <p:cNvPr id="34" name="CasellaDiTesto 33"/>
          <p:cNvSpPr txBox="1"/>
          <p:nvPr/>
        </p:nvSpPr>
        <p:spPr>
          <a:xfrm>
            <a:off x="7717130" y="4195772"/>
            <a:ext cx="2226270" cy="707886"/>
          </a:xfrm>
          <a:prstGeom prst="rect">
            <a:avLst/>
          </a:prstGeom>
          <a:noFill/>
        </p:spPr>
        <p:txBody>
          <a:bodyPr wrap="square" rtlCol="0">
            <a:spAutoFit/>
          </a:bodyPr>
          <a:lstStyle/>
          <a:p>
            <a:pPr algn="ctr"/>
            <a:r>
              <a:rPr lang="it-IT" sz="2000" dirty="0" smtClean="0">
                <a:solidFill>
                  <a:srgbClr val="002060"/>
                </a:solidFill>
                <a:latin typeface="Times New Roman" panose="02020603050405020304" pitchFamily="18" charset="0"/>
                <a:cs typeface="Times New Roman" panose="02020603050405020304" pitchFamily="18" charset="0"/>
              </a:rPr>
              <a:t>ISTANZA SOCIALE</a:t>
            </a:r>
            <a:endParaRPr lang="it-IT" sz="2000" dirty="0">
              <a:solidFill>
                <a:srgbClr val="002060"/>
              </a:solidFill>
              <a:latin typeface="Times New Roman" panose="02020603050405020304" pitchFamily="18" charset="0"/>
              <a:cs typeface="Times New Roman" panose="02020603050405020304" pitchFamily="18" charset="0"/>
            </a:endParaRPr>
          </a:p>
        </p:txBody>
      </p:sp>
      <p:sp>
        <p:nvSpPr>
          <p:cNvPr id="35" name="CasellaDiTesto 34"/>
          <p:cNvSpPr txBox="1"/>
          <p:nvPr/>
        </p:nvSpPr>
        <p:spPr>
          <a:xfrm>
            <a:off x="710333" y="4282758"/>
            <a:ext cx="3281118" cy="707886"/>
          </a:xfrm>
          <a:prstGeom prst="rect">
            <a:avLst/>
          </a:prstGeom>
          <a:noFill/>
        </p:spPr>
        <p:txBody>
          <a:bodyPr wrap="square" rtlCol="0">
            <a:spAutoFit/>
          </a:bodyPr>
          <a:lstStyle/>
          <a:p>
            <a:pPr algn="ctr"/>
            <a:r>
              <a:rPr lang="it-IT" sz="2000" dirty="0" smtClean="0">
                <a:solidFill>
                  <a:srgbClr val="D60093"/>
                </a:solidFill>
                <a:latin typeface="Times New Roman" panose="02020603050405020304" pitchFamily="18" charset="0"/>
                <a:cs typeface="Times New Roman" panose="02020603050405020304" pitchFamily="18" charset="0"/>
              </a:rPr>
              <a:t>ISTANZA AUTOVALUTATIVA</a:t>
            </a:r>
            <a:endParaRPr lang="it-IT" sz="2000" dirty="0">
              <a:solidFill>
                <a:srgbClr val="D6009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17844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ttore 2 3"/>
          <p:cNvCxnSpPr/>
          <p:nvPr/>
        </p:nvCxnSpPr>
        <p:spPr>
          <a:xfrm flipV="1">
            <a:off x="3561443" y="2710009"/>
            <a:ext cx="3746954" cy="12247"/>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Connettore 2 12"/>
          <p:cNvCxnSpPr/>
          <p:nvPr/>
        </p:nvCxnSpPr>
        <p:spPr>
          <a:xfrm flipV="1">
            <a:off x="5434921" y="2778470"/>
            <a:ext cx="1875982" cy="167141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7" name="Connettore 2 16"/>
          <p:cNvCxnSpPr/>
          <p:nvPr/>
        </p:nvCxnSpPr>
        <p:spPr>
          <a:xfrm flipH="1" flipV="1">
            <a:off x="3525762" y="2786765"/>
            <a:ext cx="1873478" cy="167141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CasellaDiTesto 19"/>
          <p:cNvSpPr txBox="1"/>
          <p:nvPr/>
        </p:nvSpPr>
        <p:spPr>
          <a:xfrm>
            <a:off x="4233013" y="2849134"/>
            <a:ext cx="2403815" cy="830997"/>
          </a:xfrm>
          <a:prstGeom prst="rect">
            <a:avLst/>
          </a:prstGeom>
          <a:noFill/>
        </p:spPr>
        <p:txBody>
          <a:bodyPr wrap="square" rtlCol="0">
            <a:spAutoFit/>
          </a:bodyPr>
          <a:lstStyle/>
          <a:p>
            <a:pPr algn="ctr"/>
            <a:r>
              <a:rPr lang="it-IT" sz="2400" b="1" dirty="0" smtClean="0">
                <a:latin typeface="Times New Roman" panose="02020603050405020304" pitchFamily="18" charset="0"/>
                <a:cs typeface="Times New Roman" panose="02020603050405020304" pitchFamily="18" charset="0"/>
              </a:rPr>
              <a:t>RUBRICA VALUTATIVA</a:t>
            </a:r>
            <a:endParaRPr lang="it-IT" sz="2400" b="1" dirty="0">
              <a:latin typeface="Times New Roman" panose="02020603050405020304" pitchFamily="18" charset="0"/>
              <a:cs typeface="Times New Roman" panose="02020603050405020304" pitchFamily="18" charset="0"/>
            </a:endParaRPr>
          </a:p>
        </p:txBody>
      </p:sp>
      <p:sp>
        <p:nvSpPr>
          <p:cNvPr id="21" name="CasellaDiTesto 20"/>
          <p:cNvSpPr txBox="1"/>
          <p:nvPr/>
        </p:nvSpPr>
        <p:spPr>
          <a:xfrm>
            <a:off x="7888439" y="2520957"/>
            <a:ext cx="3381828" cy="461665"/>
          </a:xfrm>
          <a:prstGeom prst="rect">
            <a:avLst/>
          </a:prstGeom>
          <a:noFill/>
        </p:spPr>
        <p:txBody>
          <a:bodyPr wrap="square" rtlCol="0">
            <a:spAutoFit/>
          </a:bodyPr>
          <a:lstStyle/>
          <a:p>
            <a:pPr algn="ctr"/>
            <a:r>
              <a:rPr lang="it-IT" sz="2400" dirty="0" smtClean="0">
                <a:solidFill>
                  <a:srgbClr val="002060"/>
                </a:solidFill>
                <a:latin typeface="Times New Roman" panose="02020603050405020304" pitchFamily="18" charset="0"/>
                <a:cs typeface="Times New Roman" panose="02020603050405020304" pitchFamily="18" charset="0"/>
              </a:rPr>
              <a:t>ETEROVALUTAZIONE</a:t>
            </a:r>
            <a:endParaRPr lang="it-IT" sz="2400" dirty="0">
              <a:solidFill>
                <a:srgbClr val="002060"/>
              </a:solidFill>
              <a:latin typeface="Times New Roman" panose="02020603050405020304" pitchFamily="18" charset="0"/>
              <a:cs typeface="Times New Roman" panose="02020603050405020304" pitchFamily="18" charset="0"/>
            </a:endParaRPr>
          </a:p>
        </p:txBody>
      </p:sp>
      <p:sp>
        <p:nvSpPr>
          <p:cNvPr id="22" name="CasellaDiTesto 21"/>
          <p:cNvSpPr txBox="1"/>
          <p:nvPr/>
        </p:nvSpPr>
        <p:spPr>
          <a:xfrm>
            <a:off x="-32256" y="2555932"/>
            <a:ext cx="3381828" cy="461665"/>
          </a:xfrm>
          <a:prstGeom prst="rect">
            <a:avLst/>
          </a:prstGeom>
          <a:noFill/>
        </p:spPr>
        <p:txBody>
          <a:bodyPr wrap="square" rtlCol="0">
            <a:spAutoFit/>
          </a:bodyPr>
          <a:lstStyle/>
          <a:p>
            <a:pPr algn="ctr"/>
            <a:r>
              <a:rPr lang="it-IT" sz="2400" dirty="0" smtClean="0">
                <a:solidFill>
                  <a:srgbClr val="D60093"/>
                </a:solidFill>
                <a:latin typeface="Times New Roman" panose="02020603050405020304" pitchFamily="18" charset="0"/>
                <a:cs typeface="Times New Roman" panose="02020603050405020304" pitchFamily="18" charset="0"/>
              </a:rPr>
              <a:t>AUTOVALUTAZIONE</a:t>
            </a:r>
            <a:endParaRPr lang="it-IT" sz="2400" dirty="0">
              <a:solidFill>
                <a:srgbClr val="D60093"/>
              </a:solidFill>
              <a:latin typeface="Times New Roman" panose="02020603050405020304" pitchFamily="18" charset="0"/>
              <a:cs typeface="Times New Roman" panose="02020603050405020304" pitchFamily="18" charset="0"/>
            </a:endParaRPr>
          </a:p>
        </p:txBody>
      </p:sp>
      <p:sp>
        <p:nvSpPr>
          <p:cNvPr id="23" name="CasellaDiTesto 22"/>
          <p:cNvSpPr txBox="1"/>
          <p:nvPr/>
        </p:nvSpPr>
        <p:spPr>
          <a:xfrm>
            <a:off x="3763421" y="4467585"/>
            <a:ext cx="3591173" cy="461665"/>
          </a:xfrm>
          <a:prstGeom prst="rect">
            <a:avLst/>
          </a:prstGeom>
          <a:noFill/>
        </p:spPr>
        <p:txBody>
          <a:bodyPr wrap="square" rtlCol="0">
            <a:spAutoFit/>
          </a:bodyPr>
          <a:lstStyle/>
          <a:p>
            <a:pPr algn="ctr"/>
            <a:r>
              <a:rPr lang="it-IT" sz="2400" dirty="0" smtClean="0">
                <a:solidFill>
                  <a:srgbClr val="008000"/>
                </a:solidFill>
                <a:latin typeface="Times New Roman" panose="02020603050405020304" pitchFamily="18" charset="0"/>
                <a:cs typeface="Times New Roman" panose="02020603050405020304" pitchFamily="18" charset="0"/>
              </a:rPr>
              <a:t>EVIDENZE EMPIRICHE</a:t>
            </a:r>
            <a:endParaRPr lang="it-IT" sz="2400" dirty="0">
              <a:solidFill>
                <a:srgbClr val="008000"/>
              </a:solidFill>
              <a:latin typeface="Times New Roman" panose="02020603050405020304" pitchFamily="18" charset="0"/>
              <a:cs typeface="Times New Roman" panose="02020603050405020304" pitchFamily="18" charset="0"/>
            </a:endParaRPr>
          </a:p>
        </p:txBody>
      </p:sp>
      <p:cxnSp>
        <p:nvCxnSpPr>
          <p:cNvPr id="25" name="Connettore 2 24"/>
          <p:cNvCxnSpPr/>
          <p:nvPr/>
        </p:nvCxnSpPr>
        <p:spPr>
          <a:xfrm>
            <a:off x="5434921" y="4903658"/>
            <a:ext cx="0" cy="465454"/>
          </a:xfrm>
          <a:prstGeom prst="straightConnector1">
            <a:avLst/>
          </a:prstGeom>
          <a:ln>
            <a:solidFill>
              <a:srgbClr val="003300"/>
            </a:solidFill>
            <a:tailEnd type="triangle"/>
          </a:ln>
        </p:spPr>
        <p:style>
          <a:lnRef idx="1">
            <a:schemeClr val="dk1"/>
          </a:lnRef>
          <a:fillRef idx="0">
            <a:schemeClr val="dk1"/>
          </a:fillRef>
          <a:effectRef idx="0">
            <a:schemeClr val="dk1"/>
          </a:effectRef>
          <a:fontRef idx="minor">
            <a:schemeClr val="tx1"/>
          </a:fontRef>
        </p:style>
      </p:cxnSp>
      <p:cxnSp>
        <p:nvCxnSpPr>
          <p:cNvPr id="26" name="Connettore 2 25"/>
          <p:cNvCxnSpPr/>
          <p:nvPr/>
        </p:nvCxnSpPr>
        <p:spPr>
          <a:xfrm>
            <a:off x="1540129" y="2982622"/>
            <a:ext cx="0" cy="465454"/>
          </a:xfrm>
          <a:prstGeom prst="straightConnector1">
            <a:avLst/>
          </a:prstGeom>
          <a:ln>
            <a:solidFill>
              <a:srgbClr val="D60093"/>
            </a:solidFill>
            <a:tailEnd type="triangle"/>
          </a:ln>
        </p:spPr>
        <p:style>
          <a:lnRef idx="1">
            <a:schemeClr val="dk1"/>
          </a:lnRef>
          <a:fillRef idx="0">
            <a:schemeClr val="dk1"/>
          </a:fillRef>
          <a:effectRef idx="0">
            <a:schemeClr val="dk1"/>
          </a:effectRef>
          <a:fontRef idx="minor">
            <a:schemeClr val="tx1"/>
          </a:fontRef>
        </p:style>
      </p:cxnSp>
      <p:cxnSp>
        <p:nvCxnSpPr>
          <p:cNvPr id="27" name="Connettore 2 26"/>
          <p:cNvCxnSpPr/>
          <p:nvPr/>
        </p:nvCxnSpPr>
        <p:spPr>
          <a:xfrm>
            <a:off x="9408897" y="2954062"/>
            <a:ext cx="0" cy="465454"/>
          </a:xfrm>
          <a:prstGeom prst="straightConnector1">
            <a:avLst/>
          </a:prstGeom>
          <a:ln>
            <a:solidFill>
              <a:srgbClr val="002060"/>
            </a:solidFill>
            <a:tailEnd type="triangle"/>
          </a:ln>
        </p:spPr>
        <p:style>
          <a:lnRef idx="1">
            <a:schemeClr val="dk1"/>
          </a:lnRef>
          <a:fillRef idx="0">
            <a:schemeClr val="dk1"/>
          </a:fillRef>
          <a:effectRef idx="0">
            <a:schemeClr val="dk1"/>
          </a:effectRef>
          <a:fontRef idx="minor">
            <a:schemeClr val="tx1"/>
          </a:fontRef>
        </p:style>
      </p:cxnSp>
      <p:sp>
        <p:nvSpPr>
          <p:cNvPr id="30" name="CasellaDiTesto 29"/>
          <p:cNvSpPr txBox="1"/>
          <p:nvPr/>
        </p:nvSpPr>
        <p:spPr>
          <a:xfrm>
            <a:off x="3029733" y="5333795"/>
            <a:ext cx="5009674" cy="1446550"/>
          </a:xfrm>
          <a:prstGeom prst="rect">
            <a:avLst/>
          </a:prstGeom>
          <a:noFill/>
        </p:spPr>
        <p:txBody>
          <a:bodyPr wrap="square" rtlCol="0">
            <a:spAutoFit/>
          </a:bodyPr>
          <a:lstStyle/>
          <a:p>
            <a:pPr algn="ctr"/>
            <a:r>
              <a:rPr lang="it-IT" sz="2200" dirty="0" smtClean="0">
                <a:solidFill>
                  <a:srgbClr val="008000"/>
                </a:solidFill>
                <a:latin typeface="Times New Roman" panose="02020603050405020304" pitchFamily="18" charset="0"/>
                <a:cs typeface="Times New Roman" panose="02020603050405020304" pitchFamily="18" charset="0"/>
              </a:rPr>
              <a:t>Prove di  verifica più o meno strutturate</a:t>
            </a:r>
          </a:p>
          <a:p>
            <a:pPr algn="ctr"/>
            <a:r>
              <a:rPr lang="it-IT" sz="2200" dirty="0" smtClean="0">
                <a:solidFill>
                  <a:srgbClr val="008000"/>
                </a:solidFill>
                <a:latin typeface="Times New Roman" panose="02020603050405020304" pitchFamily="18" charset="0"/>
                <a:cs typeface="Times New Roman" panose="02020603050405020304" pitchFamily="18" charset="0"/>
              </a:rPr>
              <a:t>Compiti di realtà</a:t>
            </a:r>
          </a:p>
          <a:p>
            <a:pPr algn="ctr"/>
            <a:r>
              <a:rPr lang="it-IT" sz="2200" dirty="0" smtClean="0">
                <a:solidFill>
                  <a:srgbClr val="008000"/>
                </a:solidFill>
                <a:latin typeface="Times New Roman" panose="02020603050405020304" pitchFamily="18" charset="0"/>
                <a:cs typeface="Times New Roman" panose="02020603050405020304" pitchFamily="18" charset="0"/>
              </a:rPr>
              <a:t>Prove autentiche</a:t>
            </a:r>
          </a:p>
          <a:p>
            <a:pPr algn="ctr"/>
            <a:r>
              <a:rPr lang="it-IT" sz="2200" dirty="0" smtClean="0">
                <a:solidFill>
                  <a:srgbClr val="008000"/>
                </a:solidFill>
                <a:latin typeface="Times New Roman" panose="02020603050405020304" pitchFamily="18" charset="0"/>
                <a:cs typeface="Times New Roman" panose="02020603050405020304" pitchFamily="18" charset="0"/>
              </a:rPr>
              <a:t>Realizzazione di prodotti o manufatti</a:t>
            </a:r>
            <a:endParaRPr lang="it-IT" sz="2200" dirty="0">
              <a:solidFill>
                <a:srgbClr val="008000"/>
              </a:solidFill>
              <a:latin typeface="Times New Roman" panose="02020603050405020304" pitchFamily="18" charset="0"/>
              <a:cs typeface="Times New Roman" panose="02020603050405020304" pitchFamily="18" charset="0"/>
            </a:endParaRPr>
          </a:p>
        </p:txBody>
      </p:sp>
      <p:sp>
        <p:nvSpPr>
          <p:cNvPr id="32" name="CasellaDiTesto 31"/>
          <p:cNvSpPr txBox="1"/>
          <p:nvPr/>
        </p:nvSpPr>
        <p:spPr>
          <a:xfrm>
            <a:off x="-89587" y="3467310"/>
            <a:ext cx="3341021" cy="2800767"/>
          </a:xfrm>
          <a:prstGeom prst="rect">
            <a:avLst/>
          </a:prstGeom>
          <a:noFill/>
        </p:spPr>
        <p:txBody>
          <a:bodyPr wrap="square" rtlCol="0">
            <a:spAutoFit/>
          </a:bodyPr>
          <a:lstStyle/>
          <a:p>
            <a:pPr algn="ctr"/>
            <a:r>
              <a:rPr lang="it-IT" sz="2200" dirty="0" smtClean="0">
                <a:solidFill>
                  <a:srgbClr val="D60093"/>
                </a:solidFill>
                <a:latin typeface="Times New Roman" panose="02020603050405020304" pitchFamily="18" charset="0"/>
                <a:cs typeface="Times New Roman" panose="02020603050405020304" pitchFamily="18" charset="0"/>
              </a:rPr>
              <a:t>Diari di bordo</a:t>
            </a:r>
          </a:p>
          <a:p>
            <a:pPr algn="ctr"/>
            <a:r>
              <a:rPr lang="it-IT" sz="2200" dirty="0" smtClean="0">
                <a:solidFill>
                  <a:srgbClr val="D60093"/>
                </a:solidFill>
                <a:latin typeface="Times New Roman" panose="02020603050405020304" pitchFamily="18" charset="0"/>
                <a:cs typeface="Times New Roman" panose="02020603050405020304" pitchFamily="18" charset="0"/>
              </a:rPr>
              <a:t>Autobiografie</a:t>
            </a:r>
          </a:p>
          <a:p>
            <a:pPr algn="ctr"/>
            <a:r>
              <a:rPr lang="it-IT" sz="2200" dirty="0">
                <a:solidFill>
                  <a:srgbClr val="D60093"/>
                </a:solidFill>
                <a:latin typeface="Times New Roman" panose="02020603050405020304" pitchFamily="18" charset="0"/>
                <a:cs typeface="Times New Roman" panose="02020603050405020304" pitchFamily="18" charset="0"/>
              </a:rPr>
              <a:t>Resoconti </a:t>
            </a:r>
            <a:r>
              <a:rPr lang="it-IT" sz="2200" dirty="0" smtClean="0">
                <a:solidFill>
                  <a:srgbClr val="D60093"/>
                </a:solidFill>
                <a:latin typeface="Times New Roman" panose="02020603050405020304" pitchFamily="18" charset="0"/>
                <a:cs typeface="Times New Roman" panose="02020603050405020304" pitchFamily="18" charset="0"/>
              </a:rPr>
              <a:t>verbali</a:t>
            </a:r>
          </a:p>
          <a:p>
            <a:pPr algn="ctr"/>
            <a:r>
              <a:rPr lang="it-IT" sz="2200" dirty="0">
                <a:solidFill>
                  <a:srgbClr val="D60093"/>
                </a:solidFill>
                <a:latin typeface="Times New Roman" panose="02020603050405020304" pitchFamily="18" charset="0"/>
                <a:cs typeface="Times New Roman" panose="02020603050405020304" pitchFamily="18" charset="0"/>
              </a:rPr>
              <a:t>Questionari di </a:t>
            </a:r>
            <a:r>
              <a:rPr lang="it-IT" sz="2200" dirty="0" err="1">
                <a:solidFill>
                  <a:srgbClr val="D60093"/>
                </a:solidFill>
                <a:latin typeface="Times New Roman" panose="02020603050405020304" pitchFamily="18" charset="0"/>
                <a:cs typeface="Times New Roman" panose="02020603050405020304" pitchFamily="18" charset="0"/>
              </a:rPr>
              <a:t>autopercezione</a:t>
            </a:r>
            <a:endParaRPr lang="it-IT" sz="2200" dirty="0">
              <a:solidFill>
                <a:srgbClr val="D60093"/>
              </a:solidFill>
              <a:latin typeface="Times New Roman" panose="02020603050405020304" pitchFamily="18" charset="0"/>
              <a:cs typeface="Times New Roman" panose="02020603050405020304" pitchFamily="18" charset="0"/>
            </a:endParaRPr>
          </a:p>
          <a:p>
            <a:pPr algn="ctr"/>
            <a:endParaRPr lang="it-IT" sz="2200" dirty="0">
              <a:solidFill>
                <a:srgbClr val="D60093"/>
              </a:solidFill>
              <a:latin typeface="Times New Roman" panose="02020603050405020304" pitchFamily="18" charset="0"/>
              <a:cs typeface="Times New Roman" panose="02020603050405020304" pitchFamily="18" charset="0"/>
            </a:endParaRPr>
          </a:p>
          <a:p>
            <a:pPr algn="ctr"/>
            <a:endParaRPr lang="it-IT" sz="2200" dirty="0">
              <a:solidFill>
                <a:srgbClr val="D60093"/>
              </a:solidFill>
              <a:latin typeface="Times New Roman" panose="02020603050405020304" pitchFamily="18" charset="0"/>
              <a:cs typeface="Times New Roman" panose="02020603050405020304" pitchFamily="18" charset="0"/>
            </a:endParaRPr>
          </a:p>
          <a:p>
            <a:pPr algn="ctr"/>
            <a:endParaRPr lang="it-IT" sz="2200" dirty="0">
              <a:solidFill>
                <a:srgbClr val="D60093"/>
              </a:solidFill>
              <a:latin typeface="Times New Roman" panose="02020603050405020304" pitchFamily="18" charset="0"/>
              <a:cs typeface="Times New Roman" panose="02020603050405020304" pitchFamily="18" charset="0"/>
            </a:endParaRPr>
          </a:p>
        </p:txBody>
      </p:sp>
      <p:sp>
        <p:nvSpPr>
          <p:cNvPr id="33" name="CasellaDiTesto 32"/>
          <p:cNvSpPr txBox="1"/>
          <p:nvPr/>
        </p:nvSpPr>
        <p:spPr>
          <a:xfrm>
            <a:off x="7344078" y="3398731"/>
            <a:ext cx="4470551" cy="1446550"/>
          </a:xfrm>
          <a:prstGeom prst="rect">
            <a:avLst/>
          </a:prstGeom>
          <a:noFill/>
        </p:spPr>
        <p:txBody>
          <a:bodyPr wrap="square" rtlCol="0">
            <a:spAutoFit/>
          </a:bodyPr>
          <a:lstStyle/>
          <a:p>
            <a:pPr algn="ctr"/>
            <a:r>
              <a:rPr lang="it-IT" sz="2200" dirty="0" smtClean="0">
                <a:solidFill>
                  <a:srgbClr val="002060"/>
                </a:solidFill>
                <a:latin typeface="Times New Roman" panose="02020603050405020304" pitchFamily="18" charset="0"/>
                <a:cs typeface="Times New Roman" panose="02020603050405020304" pitchFamily="18" charset="0"/>
              </a:rPr>
              <a:t>Protocolli di osservazione dei docenti</a:t>
            </a:r>
          </a:p>
          <a:p>
            <a:pPr algn="ctr"/>
            <a:r>
              <a:rPr lang="it-IT" sz="2200" dirty="0" smtClean="0">
                <a:solidFill>
                  <a:srgbClr val="002060"/>
                </a:solidFill>
                <a:latin typeface="Times New Roman" panose="02020603050405020304" pitchFamily="18" charset="0"/>
                <a:cs typeface="Times New Roman" panose="02020603050405020304" pitchFamily="18" charset="0"/>
              </a:rPr>
              <a:t>Commenti dei genitori</a:t>
            </a:r>
          </a:p>
          <a:p>
            <a:pPr algn="ctr"/>
            <a:r>
              <a:rPr lang="it-IT" sz="2200" dirty="0" smtClean="0">
                <a:solidFill>
                  <a:srgbClr val="002060"/>
                </a:solidFill>
                <a:latin typeface="Times New Roman" panose="02020603050405020304" pitchFamily="18" charset="0"/>
                <a:cs typeface="Times New Roman" panose="02020603050405020304" pitchFamily="18" charset="0"/>
              </a:rPr>
              <a:t>Questionari o interviste di altri soggetti interessati</a:t>
            </a:r>
            <a:endParaRPr lang="it-IT" sz="2200" dirty="0">
              <a:solidFill>
                <a:srgbClr val="002060"/>
              </a:solidFill>
              <a:latin typeface="Times New Roman" panose="02020603050405020304" pitchFamily="18" charset="0"/>
              <a:cs typeface="Times New Roman" panose="02020603050405020304" pitchFamily="18" charset="0"/>
            </a:endParaRPr>
          </a:p>
        </p:txBody>
      </p:sp>
      <p:sp>
        <p:nvSpPr>
          <p:cNvPr id="36" name="Rettangolo 35"/>
          <p:cNvSpPr/>
          <p:nvPr/>
        </p:nvSpPr>
        <p:spPr>
          <a:xfrm>
            <a:off x="244963" y="-5878"/>
            <a:ext cx="11765280" cy="2616101"/>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La rubrica valutativa </a:t>
            </a:r>
          </a:p>
          <a:p>
            <a:pPr algn="ctr"/>
            <a:r>
              <a:rPr lang="it-IT" sz="1200" i="1" dirty="0" smtClean="0">
                <a:latin typeface="Times New Roman" panose="02020603050405020304" pitchFamily="18" charset="0"/>
                <a:cs typeface="Times New Roman" panose="02020603050405020304" pitchFamily="18" charset="0"/>
              </a:rPr>
              <a:t>(cfr. </a:t>
            </a:r>
            <a:r>
              <a:rPr lang="it-IT" sz="1200" i="1" dirty="0" err="1" smtClean="0">
                <a:latin typeface="Times New Roman" panose="02020603050405020304" pitchFamily="18" charset="0"/>
                <a:cs typeface="Times New Roman" panose="02020603050405020304" pitchFamily="18" charset="0"/>
              </a:rPr>
              <a:t>Castoldi</a:t>
            </a:r>
            <a:r>
              <a:rPr lang="it-IT" sz="1200" i="1" dirty="0" smtClean="0">
                <a:latin typeface="Times New Roman" panose="02020603050405020304" pitchFamily="18" charset="0"/>
                <a:cs typeface="Times New Roman" panose="02020603050405020304" pitchFamily="18" charset="0"/>
              </a:rPr>
              <a:t> Mario – Curricolo per competenze: percorsi e strumenti – Carocci editore, Studi superiori 2013, pp. 154-159</a:t>
            </a:r>
            <a:r>
              <a:rPr lang="it-IT" sz="1200" i="1" dirty="0">
                <a:latin typeface="Times New Roman" panose="02020603050405020304" pitchFamily="18" charset="0"/>
                <a:cs typeface="Times New Roman" panose="02020603050405020304" pitchFamily="18" charset="0"/>
              </a:rPr>
              <a:t> ; L'insegnamento trasversale di Educazione civica. L’introduzione nel curricolo d’istituto e le Linee guida . A cura di Emiliano Barbuto,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pp. 92-94</a:t>
            </a:r>
            <a:r>
              <a:rPr lang="it-IT" sz="1200" i="1" dirty="0" smtClean="0">
                <a:latin typeface="Times New Roman" panose="02020603050405020304" pitchFamily="18" charset="0"/>
                <a:cs typeface="Times New Roman" panose="02020603050405020304" pitchFamily="18" charset="0"/>
              </a:rPr>
              <a:t>)</a:t>
            </a:r>
            <a:r>
              <a:rPr lang="it-IT" sz="1200" dirty="0" smtClean="0">
                <a:latin typeface="Times New Roman" panose="02020603050405020304" pitchFamily="18" charset="0"/>
                <a:cs typeface="Times New Roman" panose="02020603050405020304" pitchFamily="18" charset="0"/>
              </a:rPr>
              <a:t>.</a:t>
            </a:r>
          </a:p>
          <a:p>
            <a:pPr algn="ctr"/>
            <a:endParaRPr lang="it-IT" sz="12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La rubrica valutativa è </a:t>
            </a:r>
            <a:r>
              <a:rPr lang="it-IT" sz="2400" i="1" dirty="0" smtClean="0">
                <a:latin typeface="Times New Roman" panose="02020603050405020304" pitchFamily="18" charset="0"/>
                <a:cs typeface="Times New Roman" panose="02020603050405020304" pitchFamily="18" charset="0"/>
              </a:rPr>
              <a:t>«un dispositivo attraverso il quale viene esplicitato il significato attribuito alla competenza oggetto di osservazione e precisati i livelli di padronanza attesi per un particolare soggetto o insieme di soggetti»</a:t>
            </a:r>
            <a:r>
              <a:rPr lang="it-IT" sz="2400" dirty="0">
                <a:latin typeface="Times New Roman" panose="02020603050405020304" pitchFamily="18" charset="0"/>
                <a:cs typeface="Times New Roman" panose="02020603050405020304" pitchFamily="18" charset="0"/>
              </a:rPr>
              <a:t> (M. </a:t>
            </a:r>
            <a:r>
              <a:rPr lang="it-IT" sz="2400" dirty="0" err="1">
                <a:latin typeface="Times New Roman" panose="02020603050405020304" pitchFamily="18" charset="0"/>
                <a:cs typeface="Times New Roman" panose="02020603050405020304" pitchFamily="18" charset="0"/>
              </a:rPr>
              <a:t>Castoldi</a:t>
            </a:r>
            <a:r>
              <a:rPr lang="it-IT" sz="2400" dirty="0">
                <a:latin typeface="Times New Roman" panose="02020603050405020304" pitchFamily="18" charset="0"/>
                <a:cs typeface="Times New Roman" panose="02020603050405020304" pitchFamily="18" charset="0"/>
              </a:rPr>
              <a:t>).</a:t>
            </a:r>
          </a:p>
          <a:p>
            <a:pPr algn="just"/>
            <a:endParaRPr lang="it-IT" sz="24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8697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7640" y="135880"/>
            <a:ext cx="11811000" cy="1631216"/>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C</a:t>
            </a:r>
            <a:r>
              <a:rPr lang="it-IT" sz="3200" b="1" dirty="0" smtClean="0">
                <a:solidFill>
                  <a:srgbClr val="FF0000"/>
                </a:solidFill>
                <a:latin typeface="Times New Roman" panose="02020603050405020304" pitchFamily="18" charset="0"/>
                <a:cs typeface="Times New Roman" panose="02020603050405020304" pitchFamily="18" charset="0"/>
              </a:rPr>
              <a:t>ompetenze del </a:t>
            </a:r>
            <a:r>
              <a:rPr lang="it-IT" sz="3200" b="1" dirty="0" err="1" smtClean="0">
                <a:solidFill>
                  <a:srgbClr val="FF0000"/>
                </a:solidFill>
                <a:latin typeface="Times New Roman" panose="02020603050405020304" pitchFamily="18" charset="0"/>
                <a:cs typeface="Times New Roman" panose="02020603050405020304" pitchFamily="18" charset="0"/>
              </a:rPr>
              <a:t>PECuP</a:t>
            </a:r>
            <a:r>
              <a:rPr lang="it-IT" sz="3200" b="1" dirty="0" smtClean="0">
                <a:solidFill>
                  <a:srgbClr val="FF0000"/>
                </a:solidFill>
                <a:latin typeface="Times New Roman" panose="02020603050405020304" pitchFamily="18" charset="0"/>
                <a:cs typeface="Times New Roman" panose="02020603050405020304" pitchFamily="18" charset="0"/>
              </a:rPr>
              <a:t> di educazione civica e nuclei concettuali/tematiche (1) </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 </a:t>
            </a:r>
            <a:r>
              <a:rPr lang="it-IT" sz="1200" i="1" dirty="0">
                <a:latin typeface="Times New Roman" panose="02020603050405020304" pitchFamily="18" charset="0"/>
                <a:cs typeface="Times New Roman" panose="02020603050405020304" pitchFamily="18" charset="0"/>
              </a:rPr>
              <a:t>A cura di Emiliano </a:t>
            </a:r>
            <a:r>
              <a:rPr lang="it-IT" sz="1200" i="1" dirty="0" smtClean="0">
                <a:latin typeface="Times New Roman" panose="02020603050405020304" pitchFamily="18" charset="0"/>
                <a:cs typeface="Times New Roman" panose="02020603050405020304" pitchFamily="18" charset="0"/>
              </a:rPr>
              <a:t>Barbuto –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 38-39)</a:t>
            </a:r>
          </a:p>
          <a:p>
            <a:endParaRPr lang="it-IT" sz="2400" dirty="0" smtClean="0">
              <a:latin typeface="Times New Roman" panose="02020603050405020304" pitchFamily="18" charset="0"/>
              <a:cs typeface="Times New Roman" panose="02020603050405020304" pitchFamily="18" charset="0"/>
            </a:endParaRPr>
          </a:p>
        </p:txBody>
      </p:sp>
      <p:graphicFrame>
        <p:nvGraphicFramePr>
          <p:cNvPr id="2" name="Tabella 1"/>
          <p:cNvGraphicFramePr>
            <a:graphicFrameLocks noGrp="1"/>
          </p:cNvGraphicFramePr>
          <p:nvPr>
            <p:extLst/>
          </p:nvPr>
        </p:nvGraphicFramePr>
        <p:xfrm>
          <a:off x="350520" y="1695026"/>
          <a:ext cx="11628120" cy="5059680"/>
        </p:xfrm>
        <a:graphic>
          <a:graphicData uri="http://schemas.openxmlformats.org/drawingml/2006/table">
            <a:tbl>
              <a:tblPr firstRow="1" bandRow="1">
                <a:tableStyleId>{F5AB1C69-6EDB-4FF4-983F-18BD219EF322}</a:tableStyleId>
              </a:tblPr>
              <a:tblGrid>
                <a:gridCol w="2240280">
                  <a:extLst>
                    <a:ext uri="{9D8B030D-6E8A-4147-A177-3AD203B41FA5}">
                      <a16:colId xmlns:a16="http://schemas.microsoft.com/office/drawing/2014/main" val="2719234633"/>
                    </a:ext>
                  </a:extLst>
                </a:gridCol>
                <a:gridCol w="9387840">
                  <a:extLst>
                    <a:ext uri="{9D8B030D-6E8A-4147-A177-3AD203B41FA5}">
                      <a16:colId xmlns:a16="http://schemas.microsoft.com/office/drawing/2014/main" val="128211197"/>
                    </a:ext>
                  </a:extLst>
                </a:gridCol>
              </a:tblGrid>
              <a:tr h="370840">
                <a:tc>
                  <a:txBody>
                    <a:bodyPr/>
                    <a:lstStyle/>
                    <a:p>
                      <a:pPr algn="ctr"/>
                      <a:r>
                        <a:rPr lang="it-IT" sz="2000" dirty="0" smtClean="0">
                          <a:latin typeface="Times New Roman" panose="02020603050405020304" pitchFamily="18" charset="0"/>
                          <a:cs typeface="Times New Roman" panose="02020603050405020304" pitchFamily="18" charset="0"/>
                        </a:rPr>
                        <a:t>Nucleo concettuale/</a:t>
                      </a:r>
                    </a:p>
                    <a:p>
                      <a:pPr algn="ctr"/>
                      <a:r>
                        <a:rPr lang="it-IT" sz="2000" dirty="0" smtClean="0">
                          <a:latin typeface="Times New Roman" panose="02020603050405020304" pitchFamily="18" charset="0"/>
                          <a:cs typeface="Times New Roman" panose="02020603050405020304" pitchFamily="18" charset="0"/>
                        </a:rPr>
                        <a:t>Tematiche</a:t>
                      </a:r>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Competenza del </a:t>
                      </a:r>
                      <a:r>
                        <a:rPr lang="it-IT" sz="2000" dirty="0" err="1" smtClean="0">
                          <a:latin typeface="Times New Roman" panose="02020603050405020304" pitchFamily="18" charset="0"/>
                          <a:cs typeface="Times New Roman" panose="02020603050405020304" pitchFamily="18" charset="0"/>
                        </a:rPr>
                        <a:t>PECuP</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1981621"/>
                  </a:ext>
                </a:extLst>
              </a:tr>
              <a:tr h="370840">
                <a:tc>
                  <a:txBody>
                    <a:bodyPr/>
                    <a:lstStyle/>
                    <a:p>
                      <a:pPr algn="l"/>
                      <a:r>
                        <a:rPr lang="it-IT" sz="2000" b="1" dirty="0" smtClean="0">
                          <a:latin typeface="Times New Roman" panose="02020603050405020304" pitchFamily="18" charset="0"/>
                          <a:cs typeface="Times New Roman" panose="02020603050405020304" pitchFamily="18" charset="0"/>
                        </a:rPr>
                        <a:t>COSTITUZIONE</a:t>
                      </a:r>
                    </a:p>
                    <a:p>
                      <a:pPr algn="l"/>
                      <a:r>
                        <a:rPr lang="it-IT" sz="2000" dirty="0" smtClean="0">
                          <a:latin typeface="Times New Roman" panose="02020603050405020304" pitchFamily="18" charset="0"/>
                          <a:cs typeface="Times New Roman" panose="02020603050405020304" pitchFamily="18" charset="0"/>
                        </a:rPr>
                        <a:t>-La Costituzione, lo Stato, le leggi</a:t>
                      </a:r>
                    </a:p>
                    <a:p>
                      <a:pPr marL="0" indent="0" algn="l">
                        <a:buFont typeface="Arial" panose="020B0604020202020204" pitchFamily="34" charset="0"/>
                        <a:buNone/>
                      </a:pPr>
                      <a:r>
                        <a:rPr lang="it-IT" sz="2000" dirty="0" smtClean="0">
                          <a:latin typeface="Times New Roman" panose="02020603050405020304" pitchFamily="18" charset="0"/>
                          <a:cs typeface="Times New Roman" panose="02020603050405020304" pitchFamily="18" charset="0"/>
                        </a:rPr>
                        <a:t>-Gli ordinamenti</a:t>
                      </a:r>
                    </a:p>
                    <a:p>
                      <a:pPr marL="0" indent="0" algn="l">
                        <a:buFont typeface="Arial" panose="020B0604020202020204" pitchFamily="34" charset="0"/>
                        <a:buNone/>
                      </a:pPr>
                      <a:r>
                        <a:rPr lang="it-IT" sz="2000" dirty="0" smtClean="0">
                          <a:latin typeface="Times New Roman" panose="02020603050405020304" pitchFamily="18" charset="0"/>
                          <a:cs typeface="Times New Roman" panose="02020603050405020304" pitchFamily="18" charset="0"/>
                        </a:rPr>
                        <a:t>-Legalità convivenza civile e cittadinanza attiva</a:t>
                      </a:r>
                      <a:endParaRPr lang="it-IT" sz="2000" dirty="0">
                        <a:latin typeface="Times New Roman" panose="02020603050405020304" pitchFamily="18" charset="0"/>
                        <a:cs typeface="Times New Roman" panose="02020603050405020304" pitchFamily="18" charset="0"/>
                      </a:endParaRPr>
                    </a:p>
                  </a:txBody>
                  <a:tcPr/>
                </a:tc>
                <a:tc>
                  <a:txBody>
                    <a:bodyPr/>
                    <a:lstStyle/>
                    <a:p>
                      <a:pPr algn="l"/>
                      <a:r>
                        <a:rPr lang="it-IT" sz="2000" u="none" strike="noStrike" kern="1200" baseline="0" dirty="0" smtClean="0">
                          <a:latin typeface="Times New Roman" panose="02020603050405020304" pitchFamily="18" charset="0"/>
                          <a:cs typeface="Times New Roman" panose="02020603050405020304" pitchFamily="18" charset="0"/>
                        </a:rPr>
                        <a:t>-Conoscere l’organizzazione costituzionale ed amministrativa del nostro Paese per rispondere ai propri doveri di cittadino ed esercitare con consapevolezza i propri diritti politici a livello territoriale e nazionale. </a:t>
                      </a:r>
                    </a:p>
                    <a:p>
                      <a:r>
                        <a:rPr lang="it-IT" sz="2000" u="none" strike="noStrike" kern="1200" baseline="0" dirty="0" smtClean="0">
                          <a:latin typeface="Times New Roman" panose="02020603050405020304" pitchFamily="18" charset="0"/>
                          <a:cs typeface="Times New Roman" panose="02020603050405020304" pitchFamily="18" charset="0"/>
                        </a:rPr>
                        <a:t>-Conoscere i valori che ispirano gli ordinamenti comunitari e internazionali, nonché i loro compiti e funzioni essenziali </a:t>
                      </a:r>
                    </a:p>
                    <a:p>
                      <a:r>
                        <a:rPr lang="it-IT" sz="2000" u="none" strike="noStrike" kern="1200" baseline="0" dirty="0" smtClean="0">
                          <a:latin typeface="Times New Roman" panose="02020603050405020304" pitchFamily="18" charset="0"/>
                          <a:cs typeface="Times New Roman" panose="02020603050405020304" pitchFamily="18" charset="0"/>
                        </a:rPr>
                        <a:t>-Essere consapevoli del valore e delle regole della vita democratica anche attraverso l’approfondimento degli elementi fondamentali del diritto che la regolano, con particolare riferimento al diritto del lavoro. </a:t>
                      </a:r>
                    </a:p>
                    <a:p>
                      <a:r>
                        <a:rPr lang="it-IT" sz="2000" u="none" strike="noStrike" kern="1200" baseline="0" dirty="0" smtClean="0">
                          <a:latin typeface="Times New Roman" panose="02020603050405020304" pitchFamily="18" charset="0"/>
                          <a:cs typeface="Times New Roman" panose="02020603050405020304" pitchFamily="18" charset="0"/>
                        </a:rPr>
                        <a:t>-Esercitare correttamente le modalità di rappresentanza, di delega, di rispetto degli impegni assunti e fatti propri all’interno di diversi ambiti istituzionali e sociali. </a:t>
                      </a:r>
                    </a:p>
                    <a:p>
                      <a:r>
                        <a:rPr lang="it-IT" sz="2000" u="none" strike="noStrike" kern="1200" baseline="0" dirty="0" smtClean="0">
                          <a:latin typeface="Times New Roman" panose="02020603050405020304" pitchFamily="18" charset="0"/>
                          <a:cs typeface="Times New Roman" panose="02020603050405020304" pitchFamily="18" charset="0"/>
                        </a:rPr>
                        <a:t>-Perseguire con ogni mezzo e in ogni contesto il principio di legalità e di solidarietà dell’azione individuale e sociale, promuovendo principi, valori e abiti di contrasto alla criminalità organizzata e alle mafie. </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0913186"/>
                  </a:ext>
                </a:extLst>
              </a:tr>
            </a:tbl>
          </a:graphicData>
        </a:graphic>
      </p:graphicFrame>
    </p:spTree>
    <p:extLst>
      <p:ext uri="{BB962C8B-B14F-4D97-AF65-F5344CB8AC3E}">
        <p14:creationId xmlns:p14="http://schemas.microsoft.com/office/powerpoint/2010/main" val="400315633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4094" y="210980"/>
            <a:ext cx="11765280" cy="4093428"/>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Modello-tipo di rubrica valutativa</a:t>
            </a:r>
          </a:p>
          <a:p>
            <a:pPr algn="ctr"/>
            <a:r>
              <a:rPr lang="it-IT" sz="1200" i="1" dirty="0" smtClean="0">
                <a:latin typeface="Times New Roman" panose="02020603050405020304" pitchFamily="18" charset="0"/>
                <a:cs typeface="Times New Roman" panose="02020603050405020304" pitchFamily="18" charset="0"/>
              </a:rPr>
              <a:t>(Montefusco </a:t>
            </a:r>
            <a:r>
              <a:rPr lang="it-IT" sz="1200" i="1" dirty="0">
                <a:latin typeface="Times New Roman" panose="02020603050405020304" pitchFamily="18" charset="0"/>
                <a:cs typeface="Times New Roman" panose="02020603050405020304" pitchFamily="18" charset="0"/>
              </a:rPr>
              <a:t>Tommaso – Competenze chiave europee e RAV. Quali sono, come si valutano, con quali rubriche – </a:t>
            </a:r>
            <a:r>
              <a:rPr lang="it-IT" sz="1200" i="1" dirty="0" err="1">
                <a:latin typeface="Times New Roman" panose="02020603050405020304" pitchFamily="18" charset="0"/>
                <a:cs typeface="Times New Roman" panose="02020603050405020304" pitchFamily="18" charset="0"/>
              </a:rPr>
              <a:t>Person</a:t>
            </a:r>
            <a:r>
              <a:rPr lang="it-IT" sz="1200" i="1" dirty="0">
                <a:latin typeface="Times New Roman" panose="02020603050405020304" pitchFamily="18" charset="0"/>
                <a:cs typeface="Times New Roman" panose="02020603050405020304" pitchFamily="18" charset="0"/>
              </a:rPr>
              <a:t> Academy – I Quaderni – </a:t>
            </a:r>
            <a:r>
              <a:rPr lang="it-IT" sz="1200" i="1" dirty="0" smtClean="0">
                <a:latin typeface="Times New Roman" panose="02020603050405020304" pitchFamily="18" charset="0"/>
                <a:cs typeface="Times New Roman" panose="02020603050405020304" pitchFamily="18" charset="0"/>
              </a:rPr>
              <a:t>2017, pp. 28-29)</a:t>
            </a:r>
            <a:endParaRPr lang="it-IT" sz="1200" i="1" dirty="0">
              <a:latin typeface="Times New Roman" panose="02020603050405020304" pitchFamily="18" charset="0"/>
              <a:cs typeface="Times New Roman" panose="02020603050405020304" pitchFamily="18" charset="0"/>
            </a:endParaRPr>
          </a:p>
          <a:p>
            <a:pPr algn="ctr"/>
            <a:endParaRPr lang="it-IT" sz="2400" b="1" i="1" dirty="0" smtClean="0">
              <a:solidFill>
                <a:srgbClr val="FF0000"/>
              </a:solidFill>
              <a:latin typeface="Times New Roman" panose="02020603050405020304" pitchFamily="18" charset="0"/>
              <a:cs typeface="Times New Roman" panose="02020603050405020304" pitchFamily="18" charset="0"/>
            </a:endParaRPr>
          </a:p>
          <a:p>
            <a:pPr algn="ctr"/>
            <a:endParaRPr lang="it-IT" sz="2400" b="1" dirty="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Una rubrica valutativa può essere elaborata indicando una serie di indicatori significativi e descrivere per ciascun indicatore i vari livelli di acquisizione delle competenze.</a:t>
            </a:r>
          </a:p>
          <a:p>
            <a:pPr algn="just"/>
            <a:endParaRPr lang="it-IT" sz="24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La certificazione delle competenze nel Secondo ciclo si articola in tre livelli: base, intermedio avanzato.</a:t>
            </a:r>
          </a:p>
          <a:p>
            <a:pPr algn="just"/>
            <a:endParaRPr lang="it-IT" sz="24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COMPETENZA:………………….</a:t>
            </a:r>
            <a:endParaRPr lang="it-IT" sz="2400" dirty="0">
              <a:latin typeface="Times New Roman" panose="02020603050405020304" pitchFamily="18" charset="0"/>
              <a:cs typeface="Times New Roman" panose="02020603050405020304" pitchFamily="18"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704377452"/>
              </p:ext>
            </p:extLst>
          </p:nvPr>
        </p:nvGraphicFramePr>
        <p:xfrm>
          <a:off x="1413022" y="4700822"/>
          <a:ext cx="8128000" cy="1584960"/>
        </p:xfrm>
        <a:graphic>
          <a:graphicData uri="http://schemas.openxmlformats.org/drawingml/2006/table">
            <a:tbl>
              <a:tblPr firstRow="1" bandRow="1">
                <a:tableStyleId>{7DF18680-E054-41AD-8BC1-D1AEF772440D}</a:tableStyleId>
              </a:tblPr>
              <a:tblGrid>
                <a:gridCol w="2032000">
                  <a:extLst>
                    <a:ext uri="{9D8B030D-6E8A-4147-A177-3AD203B41FA5}">
                      <a16:colId xmlns:a16="http://schemas.microsoft.com/office/drawing/2014/main" val="3549606255"/>
                    </a:ext>
                  </a:extLst>
                </a:gridCol>
                <a:gridCol w="2032000">
                  <a:extLst>
                    <a:ext uri="{9D8B030D-6E8A-4147-A177-3AD203B41FA5}">
                      <a16:colId xmlns:a16="http://schemas.microsoft.com/office/drawing/2014/main" val="3380208136"/>
                    </a:ext>
                  </a:extLst>
                </a:gridCol>
                <a:gridCol w="2032000">
                  <a:extLst>
                    <a:ext uri="{9D8B030D-6E8A-4147-A177-3AD203B41FA5}">
                      <a16:colId xmlns:a16="http://schemas.microsoft.com/office/drawing/2014/main" val="1691699733"/>
                    </a:ext>
                  </a:extLst>
                </a:gridCol>
                <a:gridCol w="2032000">
                  <a:extLst>
                    <a:ext uri="{9D8B030D-6E8A-4147-A177-3AD203B41FA5}">
                      <a16:colId xmlns:a16="http://schemas.microsoft.com/office/drawing/2014/main" val="3030960403"/>
                    </a:ext>
                  </a:extLst>
                </a:gridCol>
              </a:tblGrid>
              <a:tr h="370840">
                <a:tc>
                  <a:txBody>
                    <a:bodyPr/>
                    <a:lstStyle/>
                    <a:p>
                      <a:pPr algn="ctr"/>
                      <a:r>
                        <a:rPr lang="it-IT" sz="2000" dirty="0" smtClean="0">
                          <a:latin typeface="Times New Roman" panose="02020603050405020304" pitchFamily="18" charset="0"/>
                          <a:cs typeface="Times New Roman" panose="02020603050405020304" pitchFamily="18" charset="0"/>
                        </a:rPr>
                        <a:t>INDICATORI</a:t>
                      </a:r>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LIVELLO</a:t>
                      </a:r>
                      <a:r>
                        <a:rPr lang="it-IT" sz="2000" baseline="0" dirty="0" smtClean="0">
                          <a:latin typeface="Times New Roman" panose="02020603050405020304" pitchFamily="18" charset="0"/>
                          <a:cs typeface="Times New Roman" panose="02020603050405020304" pitchFamily="18" charset="0"/>
                        </a:rPr>
                        <a:t> 1</a:t>
                      </a:r>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LIVELLO 2</a:t>
                      </a:r>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LIVELLO 3</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68978608"/>
                  </a:ext>
                </a:extLst>
              </a:tr>
              <a:tr h="370840">
                <a:tc>
                  <a:txBody>
                    <a:bodyPr/>
                    <a:lstStyle/>
                    <a:p>
                      <a:r>
                        <a:rPr lang="it-IT" sz="2000" dirty="0" smtClean="0">
                          <a:latin typeface="Times New Roman" panose="02020603050405020304" pitchFamily="18" charset="0"/>
                          <a:cs typeface="Times New Roman" panose="02020603050405020304" pitchFamily="18" charset="0"/>
                        </a:rPr>
                        <a:t>1.</a:t>
                      </a:r>
                      <a:endParaRPr lang="it-IT" sz="2000" dirty="0">
                        <a:latin typeface="Times New Roman" panose="02020603050405020304" pitchFamily="18" charset="0"/>
                        <a:cs typeface="Times New Roman" panose="02020603050405020304" pitchFamily="18" charset="0"/>
                      </a:endParaRPr>
                    </a:p>
                  </a:txBody>
                  <a:tcPr/>
                </a:tc>
                <a:tc>
                  <a:txBody>
                    <a:bodyPr/>
                    <a:lstStyle/>
                    <a:p>
                      <a:endParaRPr lang="it-IT" sz="2000" dirty="0">
                        <a:latin typeface="Times New Roman" panose="02020603050405020304" pitchFamily="18" charset="0"/>
                        <a:cs typeface="Times New Roman" panose="02020603050405020304" pitchFamily="18" charset="0"/>
                      </a:endParaRPr>
                    </a:p>
                  </a:txBody>
                  <a:tcPr/>
                </a:tc>
                <a:tc>
                  <a:txBody>
                    <a:bodyPr/>
                    <a:lstStyle/>
                    <a:p>
                      <a:endParaRPr lang="it-IT" sz="2000" dirty="0">
                        <a:latin typeface="Times New Roman" panose="02020603050405020304" pitchFamily="18" charset="0"/>
                        <a:cs typeface="Times New Roman" panose="02020603050405020304" pitchFamily="18" charset="0"/>
                      </a:endParaRPr>
                    </a:p>
                  </a:txBody>
                  <a:tcPr/>
                </a:tc>
                <a:tc>
                  <a:txBody>
                    <a:bodyPr/>
                    <a:lstStyle/>
                    <a:p>
                      <a:endParaRPr lang="it-IT"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01843714"/>
                  </a:ext>
                </a:extLst>
              </a:tr>
              <a:tr h="370840">
                <a:tc>
                  <a:txBody>
                    <a:bodyPr/>
                    <a:lstStyle/>
                    <a:p>
                      <a:r>
                        <a:rPr lang="it-IT" sz="2000" dirty="0" smtClean="0">
                          <a:latin typeface="Times New Roman" panose="02020603050405020304" pitchFamily="18" charset="0"/>
                          <a:cs typeface="Times New Roman" panose="02020603050405020304" pitchFamily="18" charset="0"/>
                        </a:rPr>
                        <a:t>2.</a:t>
                      </a:r>
                      <a:endParaRPr lang="it-IT" sz="2000" dirty="0">
                        <a:latin typeface="Times New Roman" panose="02020603050405020304" pitchFamily="18" charset="0"/>
                        <a:cs typeface="Times New Roman" panose="02020603050405020304" pitchFamily="18" charset="0"/>
                      </a:endParaRPr>
                    </a:p>
                  </a:txBody>
                  <a:tcPr/>
                </a:tc>
                <a:tc>
                  <a:txBody>
                    <a:bodyPr/>
                    <a:lstStyle/>
                    <a:p>
                      <a:endParaRPr lang="it-IT" sz="2000" dirty="0">
                        <a:latin typeface="Times New Roman" panose="02020603050405020304" pitchFamily="18" charset="0"/>
                        <a:cs typeface="Times New Roman" panose="02020603050405020304" pitchFamily="18" charset="0"/>
                      </a:endParaRPr>
                    </a:p>
                  </a:txBody>
                  <a:tcPr/>
                </a:tc>
                <a:tc>
                  <a:txBody>
                    <a:bodyPr/>
                    <a:lstStyle/>
                    <a:p>
                      <a:endParaRPr lang="it-IT" sz="2000" dirty="0">
                        <a:latin typeface="Times New Roman" panose="02020603050405020304" pitchFamily="18" charset="0"/>
                        <a:cs typeface="Times New Roman" panose="02020603050405020304" pitchFamily="18" charset="0"/>
                      </a:endParaRPr>
                    </a:p>
                  </a:txBody>
                  <a:tcPr/>
                </a:tc>
                <a:tc>
                  <a:txBody>
                    <a:bodyPr/>
                    <a:lstStyle/>
                    <a:p>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13846259"/>
                  </a:ext>
                </a:extLst>
              </a:tr>
              <a:tr h="370840">
                <a:tc>
                  <a:txBody>
                    <a:bodyPr/>
                    <a:lstStyle/>
                    <a:p>
                      <a:r>
                        <a:rPr lang="it-IT" sz="2000" dirty="0" smtClean="0">
                          <a:latin typeface="Times New Roman" panose="02020603050405020304" pitchFamily="18" charset="0"/>
                          <a:cs typeface="Times New Roman" panose="02020603050405020304" pitchFamily="18" charset="0"/>
                        </a:rPr>
                        <a:t>3.</a:t>
                      </a:r>
                      <a:endParaRPr lang="it-IT" sz="2000" dirty="0">
                        <a:latin typeface="Times New Roman" panose="02020603050405020304" pitchFamily="18" charset="0"/>
                        <a:cs typeface="Times New Roman" panose="02020603050405020304" pitchFamily="18" charset="0"/>
                      </a:endParaRPr>
                    </a:p>
                  </a:txBody>
                  <a:tcPr/>
                </a:tc>
                <a:tc>
                  <a:txBody>
                    <a:bodyPr/>
                    <a:lstStyle/>
                    <a:p>
                      <a:endParaRPr lang="it-IT" sz="2000">
                        <a:latin typeface="Times New Roman" panose="02020603050405020304" pitchFamily="18" charset="0"/>
                        <a:cs typeface="Times New Roman" panose="02020603050405020304" pitchFamily="18" charset="0"/>
                      </a:endParaRPr>
                    </a:p>
                  </a:txBody>
                  <a:tcPr/>
                </a:tc>
                <a:tc>
                  <a:txBody>
                    <a:bodyPr/>
                    <a:lstStyle/>
                    <a:p>
                      <a:endParaRPr lang="it-IT" sz="2000" dirty="0">
                        <a:latin typeface="Times New Roman" panose="02020603050405020304" pitchFamily="18" charset="0"/>
                        <a:cs typeface="Times New Roman" panose="02020603050405020304" pitchFamily="18" charset="0"/>
                      </a:endParaRPr>
                    </a:p>
                  </a:txBody>
                  <a:tcPr/>
                </a:tc>
                <a:tc>
                  <a:txBody>
                    <a:bodyPr/>
                    <a:lstStyle/>
                    <a:p>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39632135"/>
                  </a:ext>
                </a:extLst>
              </a:tr>
            </a:tbl>
          </a:graphicData>
        </a:graphic>
      </p:graphicFrame>
    </p:spTree>
    <p:extLst>
      <p:ext uri="{BB962C8B-B14F-4D97-AF65-F5344CB8AC3E}">
        <p14:creationId xmlns:p14="http://schemas.microsoft.com/office/powerpoint/2010/main" val="296519773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67286" y="165687"/>
            <a:ext cx="11648049" cy="2739211"/>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Valutazione autentica</a:t>
            </a:r>
          </a:p>
          <a:p>
            <a:pPr algn="ctr"/>
            <a:r>
              <a:rPr lang="it-IT" sz="1200" b="1" dirty="0" smtClean="0">
                <a:solidFill>
                  <a:srgbClr val="FF0000"/>
                </a:solidFill>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a:t>
            </a:r>
            <a:r>
              <a:rPr lang="it-IT" sz="1200" i="1" dirty="0" smtClean="0">
                <a:latin typeface="Times New Roman" panose="02020603050405020304" pitchFamily="18" charset="0"/>
                <a:cs typeface="Times New Roman" panose="02020603050405020304" pitchFamily="18" charset="0"/>
                <a:hlinkClick r:id="rId2"/>
              </a:rPr>
              <a:t>https</a:t>
            </a:r>
            <a:r>
              <a:rPr lang="it-IT" sz="1200" i="1" dirty="0">
                <a:latin typeface="Times New Roman" panose="02020603050405020304" pitchFamily="18" charset="0"/>
                <a:cs typeface="Times New Roman" panose="02020603050405020304" pitchFamily="18" charset="0"/>
                <a:hlinkClick r:id="rId2"/>
              </a:rPr>
              <a:t>://</a:t>
            </a:r>
            <a:r>
              <a:rPr lang="it-IT" sz="1200" i="1" dirty="0" smtClean="0">
                <a:latin typeface="Times New Roman" panose="02020603050405020304" pitchFamily="18" charset="0"/>
                <a:cs typeface="Times New Roman" panose="02020603050405020304" pitchFamily="18" charset="0"/>
                <a:hlinkClick r:id="rId2"/>
              </a:rPr>
              <a:t>corsi.deascuola.it/wp-content/uploads/2017/10/3_compiti_autentici.pdf</a:t>
            </a:r>
            <a:r>
              <a:rPr lang="it-IT" sz="1200" i="1" dirty="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hlinkClick r:id="rId3" action="ppaction://hlinkfile"/>
              </a:rPr>
              <a:t>file:///C:/</a:t>
            </a:r>
            <a:r>
              <a:rPr lang="it-IT" sz="1200" i="1" dirty="0" smtClean="0">
                <a:latin typeface="Times New Roman" panose="02020603050405020304" pitchFamily="18" charset="0"/>
                <a:cs typeface="Times New Roman" panose="02020603050405020304" pitchFamily="18" charset="0"/>
                <a:hlinkClick r:id="rId3" action="ppaction://hlinkfile"/>
              </a:rPr>
              <a:t>Users/hp/Downloads/1119-Articolo-3900-1-10-20150107.pdf</a:t>
            </a:r>
            <a:r>
              <a:rPr lang="it-IT" sz="1200" i="1" dirty="0" smtClean="0">
                <a:latin typeface="Times New Roman" panose="02020603050405020304" pitchFamily="18" charset="0"/>
                <a:cs typeface="Times New Roman" panose="02020603050405020304" pitchFamily="18" charset="0"/>
              </a:rPr>
              <a:t>)</a:t>
            </a:r>
          </a:p>
          <a:p>
            <a:pPr algn="ctr"/>
            <a:endParaRPr lang="it-IT" sz="1200" i="1" dirty="0" smtClean="0">
              <a:latin typeface="Times New Roman" panose="02020603050405020304" pitchFamily="18" charset="0"/>
              <a:cs typeface="Times New Roman" panose="02020603050405020304" pitchFamily="18" charset="0"/>
            </a:endParaRPr>
          </a:p>
          <a:p>
            <a:pPr algn="ctr"/>
            <a:endParaRPr lang="it-IT" sz="12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In </a:t>
            </a:r>
            <a:r>
              <a:rPr lang="it-IT" sz="2400" dirty="0">
                <a:latin typeface="Times New Roman" panose="02020603050405020304" pitchFamily="18" charset="0"/>
                <a:cs typeface="Times New Roman" panose="02020603050405020304" pitchFamily="18" charset="0"/>
              </a:rPr>
              <a:t>una valutazione centrata sulle competenze occorre proporre agli studenti </a:t>
            </a:r>
            <a:r>
              <a:rPr lang="it-IT" sz="2400" b="1" dirty="0">
                <a:latin typeface="Times New Roman" panose="02020603050405020304" pitchFamily="18" charset="0"/>
                <a:cs typeface="Times New Roman" panose="02020603050405020304" pitchFamily="18" charset="0"/>
              </a:rPr>
              <a:t>compiti </a:t>
            </a:r>
            <a:endParaRPr lang="it-IT" sz="2400" b="1" dirty="0" smtClean="0">
              <a:latin typeface="Times New Roman" panose="02020603050405020304" pitchFamily="18" charset="0"/>
              <a:cs typeface="Times New Roman" panose="02020603050405020304" pitchFamily="18" charset="0"/>
            </a:endParaRPr>
          </a:p>
          <a:p>
            <a:pPr algn="just"/>
            <a:r>
              <a:rPr lang="it-IT" sz="2400" b="1" dirty="0" smtClean="0">
                <a:latin typeface="Times New Roman" panose="02020603050405020304" pitchFamily="18" charset="0"/>
                <a:cs typeface="Times New Roman" panose="02020603050405020304" pitchFamily="18" charset="0"/>
              </a:rPr>
              <a:t>significativi</a:t>
            </a:r>
            <a:r>
              <a:rPr lang="it-IT" sz="2400" dirty="0" smtClean="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che si aggancino al loro contesto di vita e in cui essi possano </a:t>
            </a:r>
            <a:r>
              <a:rPr lang="it-IT" sz="2400" i="1" dirty="0">
                <a:latin typeface="Times New Roman" panose="02020603050405020304" pitchFamily="18" charset="0"/>
                <a:cs typeface="Times New Roman" panose="02020603050405020304" pitchFamily="18" charset="0"/>
              </a:rPr>
              <a:t>“dimostrare la padronanza di qualcosa</a:t>
            </a:r>
            <a:r>
              <a:rPr lang="it-IT" sz="2400" i="1" dirty="0" smtClean="0">
                <a:latin typeface="Times New Roman" panose="02020603050405020304" pitchFamily="18" charset="0"/>
                <a:cs typeface="Times New Roman" panose="02020603050405020304" pitchFamily="18" charset="0"/>
              </a:rPr>
              <a:t>” (</a:t>
            </a:r>
            <a:r>
              <a:rPr lang="it-IT" sz="2400" i="1" dirty="0" err="1" smtClean="0">
                <a:latin typeface="Times New Roman" panose="02020603050405020304" pitchFamily="18" charset="0"/>
                <a:cs typeface="Times New Roman" panose="02020603050405020304" pitchFamily="18" charset="0"/>
              </a:rPr>
              <a:t>Glatthorn</a:t>
            </a:r>
            <a:r>
              <a:rPr lang="it-IT" sz="2400" i="1" dirty="0" smtClean="0">
                <a:latin typeface="Times New Roman" panose="02020603050405020304" pitchFamily="18" charset="0"/>
                <a:cs typeface="Times New Roman" panose="02020603050405020304" pitchFamily="18" charset="0"/>
              </a:rPr>
              <a:t>, 1999) </a:t>
            </a:r>
            <a:endParaRPr lang="it-IT" sz="1200" dirty="0" smtClean="0"/>
          </a:p>
          <a:p>
            <a:pPr algn="ctr"/>
            <a:endParaRPr lang="it-IT" sz="3200" b="1" dirty="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710417" y="3210638"/>
            <a:ext cx="3474721" cy="461665"/>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Valutazione autentica</a:t>
            </a:r>
            <a:endParaRPr lang="it-IT" sz="2400"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6025661" y="2887473"/>
            <a:ext cx="5992837" cy="1569660"/>
          </a:xfrm>
          <a:prstGeom prst="rect">
            <a:avLst/>
          </a:prstGeom>
          <a:noFill/>
        </p:spPr>
        <p:txBody>
          <a:bodyPr wrap="square" rtlCol="0">
            <a:spAutoFit/>
          </a:bodyPr>
          <a:lstStyle/>
          <a:p>
            <a:r>
              <a:rPr lang="it-IT" sz="2400" i="1" dirty="0" smtClean="0">
                <a:latin typeface="Times New Roman" panose="02020603050405020304" pitchFamily="18" charset="0"/>
                <a:cs typeface="Times New Roman" panose="02020603050405020304" pitchFamily="18" charset="0"/>
              </a:rPr>
              <a:t>«Valutazione </a:t>
            </a:r>
            <a:r>
              <a:rPr lang="it-IT" sz="2400" i="1" dirty="0">
                <a:latin typeface="Times New Roman" panose="02020603050405020304" pitchFamily="18" charset="0"/>
                <a:cs typeface="Times New Roman" panose="02020603050405020304" pitchFamily="18" charset="0"/>
              </a:rPr>
              <a:t>centrata su una comprensione profonda della conoscenza, ovvero su un’elaborazione attiva del sapere favorita da compiti </a:t>
            </a:r>
            <a:r>
              <a:rPr lang="it-IT" sz="2400" i="1" dirty="0" smtClean="0">
                <a:latin typeface="Times New Roman" panose="02020603050405020304" pitchFamily="18" charset="0"/>
                <a:cs typeface="Times New Roman" panose="02020603050405020304" pitchFamily="18" charset="0"/>
              </a:rPr>
              <a:t>stimolanti»</a:t>
            </a:r>
            <a:r>
              <a:rPr lang="it-IT" sz="2400" dirty="0" smtClean="0">
                <a:latin typeface="Times New Roman" panose="02020603050405020304" pitchFamily="18" charset="0"/>
                <a:cs typeface="Times New Roman" panose="02020603050405020304" pitchFamily="18" charset="0"/>
              </a:rPr>
              <a:t> (M. </a:t>
            </a:r>
            <a:r>
              <a:rPr lang="it-IT" sz="2400" dirty="0" err="1" smtClean="0">
                <a:latin typeface="Times New Roman" panose="02020603050405020304" pitchFamily="18" charset="0"/>
                <a:cs typeface="Times New Roman" panose="02020603050405020304" pitchFamily="18" charset="0"/>
              </a:rPr>
              <a:t>Castoldi</a:t>
            </a:r>
            <a:r>
              <a:rPr lang="it-IT" sz="2400" dirty="0" smtClean="0">
                <a:latin typeface="Times New Roman" panose="02020603050405020304" pitchFamily="18" charset="0"/>
                <a:cs typeface="Times New Roman" panose="02020603050405020304" pitchFamily="18" charset="0"/>
              </a:rPr>
              <a:t>)</a:t>
            </a:r>
            <a:endParaRPr lang="it-IT" sz="2400" dirty="0">
              <a:latin typeface="Times New Roman" panose="02020603050405020304" pitchFamily="18" charset="0"/>
              <a:cs typeface="Times New Roman" panose="02020603050405020304" pitchFamily="18" charset="0"/>
            </a:endParaRPr>
          </a:p>
        </p:txBody>
      </p:sp>
      <p:sp>
        <p:nvSpPr>
          <p:cNvPr id="5" name="Freccia a destra 4"/>
          <p:cNvSpPr/>
          <p:nvPr/>
        </p:nvSpPr>
        <p:spPr>
          <a:xfrm>
            <a:off x="3725596" y="3321519"/>
            <a:ext cx="1997610" cy="3697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0711546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318803" y="4317669"/>
            <a:ext cx="8666872" cy="2308324"/>
          </a:xfrm>
          <a:prstGeom prst="rect">
            <a:avLst/>
          </a:prstGeom>
          <a:ln>
            <a:solidFill>
              <a:schemeClr val="tx1"/>
            </a:solidFill>
          </a:ln>
        </p:spPr>
        <p:txBody>
          <a:bodyPr wrap="square">
            <a:spAutoFit/>
          </a:bodyPr>
          <a:lstStyle/>
          <a:p>
            <a:r>
              <a:rPr lang="it-IT" sz="2400" dirty="0" smtClean="0">
                <a:solidFill>
                  <a:srgbClr val="0E0B0F"/>
                </a:solidFill>
                <a:latin typeface="Times New Roman" panose="02020603050405020304" pitchFamily="18" charset="0"/>
                <a:cs typeface="Times New Roman" panose="02020603050405020304" pitchFamily="18" charset="0"/>
              </a:rPr>
              <a:t>«</a:t>
            </a:r>
            <a:r>
              <a:rPr lang="it-IT" sz="2400" i="1" dirty="0" smtClean="0">
                <a:solidFill>
                  <a:srgbClr val="0E0B0F"/>
                </a:solidFill>
                <a:latin typeface="Times New Roman" panose="02020603050405020304" pitchFamily="18" charset="0"/>
                <a:cs typeface="Times New Roman" panose="02020603050405020304" pitchFamily="18" charset="0"/>
              </a:rPr>
              <a:t>Una </a:t>
            </a:r>
            <a:r>
              <a:rPr lang="it-IT" sz="2400" i="1" dirty="0">
                <a:solidFill>
                  <a:srgbClr val="0E0B0F"/>
                </a:solidFill>
                <a:latin typeface="Times New Roman" panose="02020603050405020304" pitchFamily="18" charset="0"/>
                <a:cs typeface="Times New Roman" panose="02020603050405020304" pitchFamily="18" charset="0"/>
              </a:rPr>
              <a:t>situazione problematica, complessa e nuova, quanto più possibile vicina al mondo reale, da risolvere utilizzando conoscenze e abilità già acquisite e trasferendo procedure e condotte cognitive in contesti e ambiti di riferimento moderatamente diversi da quelli resi familiari dalla pratica </a:t>
            </a:r>
            <a:r>
              <a:rPr lang="it-IT" sz="2400" i="1" dirty="0" smtClean="0">
                <a:solidFill>
                  <a:srgbClr val="0E0B0F"/>
                </a:solidFill>
                <a:latin typeface="Times New Roman" panose="02020603050405020304" pitchFamily="18" charset="0"/>
                <a:cs typeface="Times New Roman" panose="02020603050405020304" pitchFamily="18" charset="0"/>
              </a:rPr>
              <a:t>didattica». </a:t>
            </a:r>
          </a:p>
          <a:p>
            <a:r>
              <a:rPr lang="it-IT" sz="1200" i="1" dirty="0" smtClean="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rPr>
              <a:t>Linee guida per la certificazione delle competenze ” al fine di orientare le scuole nella redazione dei modelli di certificazione delle competenze per il primo ciclo – D.M. 742/2017 : </a:t>
            </a:r>
            <a:r>
              <a:rPr lang="it-IT" sz="1200" i="1" dirty="0">
                <a:latin typeface="Times New Roman" panose="02020603050405020304" pitchFamily="18" charset="0"/>
                <a:cs typeface="Times New Roman" panose="02020603050405020304" pitchFamily="18" charset="0"/>
                <a:hlinkClick r:id="rId2"/>
              </a:rPr>
              <a:t>https://www.miur.gov.it/-/linee-guida-certificazione-delle-competenze</a:t>
            </a:r>
            <a:r>
              <a:rPr lang="it-IT" sz="1200" i="1" dirty="0" smtClean="0">
                <a:latin typeface="Times New Roman" panose="02020603050405020304" pitchFamily="18" charset="0"/>
                <a:cs typeface="Times New Roman" panose="02020603050405020304" pitchFamily="18" charset="0"/>
              </a:rPr>
              <a:t>).</a:t>
            </a:r>
            <a:endParaRPr lang="it-IT" sz="1200" i="1" dirty="0">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9930" y="5271134"/>
            <a:ext cx="3474721" cy="461665"/>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Compito di realtà</a:t>
            </a:r>
            <a:endParaRPr lang="it-IT" sz="2400"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347004" y="939483"/>
            <a:ext cx="11844996" cy="1631216"/>
          </a:xfrm>
          <a:prstGeom prst="rect">
            <a:avLst/>
          </a:prstGeom>
          <a:noFill/>
        </p:spPr>
        <p:txBody>
          <a:bodyPr wrap="square" rtlCol="0">
            <a:spAutoFit/>
          </a:bodyPr>
          <a:lstStyle/>
          <a:p>
            <a:r>
              <a:rPr lang="it-IT" sz="2400" dirty="0">
                <a:latin typeface="Times New Roman" panose="02020603050405020304" pitchFamily="18" charset="0"/>
                <a:cs typeface="Times New Roman" panose="02020603050405020304" pitchFamily="18" charset="0"/>
              </a:rPr>
              <a:t>Il compito autentico è stato variamente interpretato: come «compito di realtà» o «compito di vita reale</a:t>
            </a:r>
            <a:r>
              <a:rPr lang="it-IT" sz="2400" dirty="0" smtClean="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«compito di prestazione», «compito esperto», «compito professionale» (F. </a:t>
            </a:r>
            <a:r>
              <a:rPr lang="it-IT" sz="2400" dirty="0" err="1">
                <a:latin typeface="Times New Roman" panose="02020603050405020304" pitchFamily="18" charset="0"/>
                <a:cs typeface="Times New Roman" panose="02020603050405020304" pitchFamily="18" charset="0"/>
              </a:rPr>
              <a:t>Tessaro</a:t>
            </a:r>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2014 -</a:t>
            </a:r>
            <a:r>
              <a:rPr lang="it-IT" sz="2800" dirty="0" smtClean="0">
                <a:latin typeface="Times New Roman" panose="02020603050405020304" pitchFamily="18" charset="0"/>
                <a:cs typeface="Times New Roman" panose="02020603050405020304" pitchFamily="18" charset="0"/>
              </a:rPr>
              <a:t> </a:t>
            </a:r>
            <a:r>
              <a:rPr lang="it-IT" sz="1200" i="1" dirty="0" smtClean="0">
                <a:latin typeface="Times New Roman" panose="02020603050405020304" pitchFamily="18" charset="0"/>
                <a:cs typeface="Times New Roman" panose="02020603050405020304" pitchFamily="18" charset="0"/>
              </a:rPr>
              <a:t>file</a:t>
            </a:r>
            <a:r>
              <a:rPr lang="it-IT" sz="1200" i="1" dirty="0">
                <a:latin typeface="Times New Roman" panose="02020603050405020304" pitchFamily="18" charset="0"/>
                <a:cs typeface="Times New Roman" panose="02020603050405020304" pitchFamily="18" charset="0"/>
              </a:rPr>
              <a:t>:///C:/Users/hp/Downloads/1119-Articolo-3900-1-10-20150107.pdf)</a:t>
            </a:r>
          </a:p>
          <a:p>
            <a:r>
              <a:rPr lang="it-IT" sz="2400" dirty="0" smtClean="0">
                <a:latin typeface="Times New Roman" panose="02020603050405020304" pitchFamily="18" charset="0"/>
                <a:cs typeface="Times New Roman" panose="02020603050405020304" pitchFamily="18" charset="0"/>
              </a:rPr>
              <a:t> </a:t>
            </a:r>
            <a:endParaRPr lang="it-IT" sz="1200" i="1" dirty="0">
              <a:latin typeface="Times New Roman" panose="02020603050405020304" pitchFamily="18" charset="0"/>
              <a:cs typeface="Times New Roman" panose="02020603050405020304" pitchFamily="18" charset="0"/>
            </a:endParaRPr>
          </a:p>
        </p:txBody>
      </p:sp>
      <p:sp>
        <p:nvSpPr>
          <p:cNvPr id="5" name="Rettangolo 4"/>
          <p:cNvSpPr/>
          <p:nvPr/>
        </p:nvSpPr>
        <p:spPr>
          <a:xfrm>
            <a:off x="485336" y="145246"/>
            <a:ext cx="11324492" cy="584775"/>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Compiti autentici o compiti di realtà</a:t>
            </a:r>
            <a:endParaRPr lang="it-IT" sz="3200" b="1" dirty="0">
              <a:solidFill>
                <a:srgbClr val="C00000"/>
              </a:solidFill>
              <a:latin typeface="Times New Roman" panose="02020603050405020304" pitchFamily="18" charset="0"/>
              <a:cs typeface="Times New Roman" panose="02020603050405020304" pitchFamily="18" charset="0"/>
            </a:endParaRPr>
          </a:p>
        </p:txBody>
      </p:sp>
      <p:sp>
        <p:nvSpPr>
          <p:cNvPr id="6" name="Freccia a destra 5"/>
          <p:cNvSpPr/>
          <p:nvPr/>
        </p:nvSpPr>
        <p:spPr>
          <a:xfrm>
            <a:off x="2716240" y="3067150"/>
            <a:ext cx="486506" cy="354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a:off x="19930" y="2974825"/>
            <a:ext cx="2890911" cy="461665"/>
          </a:xfrm>
          <a:prstGeom prst="rect">
            <a:avLst/>
          </a:prstGeom>
          <a:noFill/>
        </p:spPr>
        <p:txBody>
          <a:bodyPr wrap="square" rtlCol="0">
            <a:spAutoFit/>
          </a:bodyPr>
          <a:lstStyle/>
          <a:p>
            <a:r>
              <a:rPr lang="it-IT" sz="2400" b="1" dirty="0" smtClean="0">
                <a:latin typeface="Times New Roman" panose="02020603050405020304" pitchFamily="18" charset="0"/>
                <a:cs typeface="Times New Roman" panose="02020603050405020304" pitchFamily="18" charset="0"/>
              </a:rPr>
              <a:t>Compito autentico</a:t>
            </a:r>
          </a:p>
        </p:txBody>
      </p:sp>
      <p:sp>
        <p:nvSpPr>
          <p:cNvPr id="10" name="Rettangolo 9"/>
          <p:cNvSpPr/>
          <p:nvPr/>
        </p:nvSpPr>
        <p:spPr>
          <a:xfrm>
            <a:off x="3318803" y="2420827"/>
            <a:ext cx="8666871" cy="1569660"/>
          </a:xfrm>
          <a:prstGeom prst="rect">
            <a:avLst/>
          </a:prstGeom>
          <a:ln>
            <a:solidFill>
              <a:schemeClr val="tx1"/>
            </a:solidFill>
          </a:ln>
        </p:spPr>
        <p:txBody>
          <a:bodyPr wrap="square">
            <a:spAutoFit/>
          </a:bodyPr>
          <a:lstStyle/>
          <a:p>
            <a:r>
              <a:rPr lang="it-IT" sz="2400" i="1" dirty="0" smtClean="0">
                <a:latin typeface="Times New Roman" panose="02020603050405020304" pitchFamily="18" charset="0"/>
                <a:cs typeface="Times New Roman" panose="02020603050405020304" pitchFamily="18" charset="0"/>
              </a:rPr>
              <a:t>«Un </a:t>
            </a:r>
            <a:r>
              <a:rPr lang="it-IT" sz="2400" i="1" dirty="0">
                <a:latin typeface="Times New Roman" panose="02020603050405020304" pitchFamily="18" charset="0"/>
                <a:cs typeface="Times New Roman" panose="02020603050405020304" pitchFamily="18" charset="0"/>
              </a:rPr>
              <a:t>incarico assegnato e/o assunto dagli studenti, il cui scopo è di promuovere e di valutare, insieme a loro, le conoscenze, le abilità e le competenze utilizzate nell’affrontare problemi veri e </a:t>
            </a:r>
            <a:r>
              <a:rPr lang="it-IT" sz="2400" i="1" dirty="0" smtClean="0">
                <a:latin typeface="Times New Roman" panose="02020603050405020304" pitchFamily="18" charset="0"/>
                <a:cs typeface="Times New Roman" panose="02020603050405020304" pitchFamily="18" charset="0"/>
              </a:rPr>
              <a:t>reali» </a:t>
            </a:r>
            <a:r>
              <a:rPr lang="it-IT" sz="2400" dirty="0" smtClean="0">
                <a:latin typeface="Times New Roman" panose="02020603050405020304" pitchFamily="18" charset="0"/>
                <a:cs typeface="Times New Roman" panose="02020603050405020304" pitchFamily="18" charset="0"/>
              </a:rPr>
              <a:t>(F. </a:t>
            </a:r>
            <a:r>
              <a:rPr lang="it-IT" sz="2400" dirty="0" err="1" smtClean="0">
                <a:latin typeface="Times New Roman" panose="02020603050405020304" pitchFamily="18" charset="0"/>
                <a:cs typeface="Times New Roman" panose="02020603050405020304" pitchFamily="18" charset="0"/>
              </a:rPr>
              <a:t>Tessaro</a:t>
            </a:r>
            <a:r>
              <a:rPr lang="it-IT" sz="2400" dirty="0" smtClean="0">
                <a:latin typeface="Times New Roman" panose="02020603050405020304" pitchFamily="18" charset="0"/>
                <a:cs typeface="Times New Roman" panose="02020603050405020304" pitchFamily="18" charset="0"/>
              </a:rPr>
              <a:t>, 2014)</a:t>
            </a:r>
            <a:endParaRPr lang="it-IT" sz="2400" dirty="0">
              <a:latin typeface="Times New Roman" panose="02020603050405020304" pitchFamily="18" charset="0"/>
              <a:cs typeface="Times New Roman" panose="02020603050405020304" pitchFamily="18" charset="0"/>
            </a:endParaRPr>
          </a:p>
        </p:txBody>
      </p:sp>
      <p:sp>
        <p:nvSpPr>
          <p:cNvPr id="11" name="Freccia a destra 10"/>
          <p:cNvSpPr/>
          <p:nvPr/>
        </p:nvSpPr>
        <p:spPr>
          <a:xfrm>
            <a:off x="2667588" y="5337736"/>
            <a:ext cx="486506" cy="3545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438574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09489" y="145246"/>
            <a:ext cx="11676185" cy="5386090"/>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Caratteristiche dei compiti autentici o compiti di realtà</a:t>
            </a:r>
          </a:p>
          <a:p>
            <a:pPr algn="ctr"/>
            <a:r>
              <a:rPr lang="it-IT" sz="1200" i="1" dirty="0" smtClean="0">
                <a:latin typeface="Times New Roman" panose="02020603050405020304" pitchFamily="18" charset="0"/>
                <a:cs typeface="Times New Roman" panose="02020603050405020304" pitchFamily="18" charset="0"/>
              </a:rPr>
              <a:t>(</a:t>
            </a:r>
            <a:r>
              <a:rPr lang="it-IT" sz="1200" i="1" dirty="0" smtClean="0">
                <a:latin typeface="Times New Roman" panose="02020603050405020304" pitchFamily="18" charset="0"/>
                <a:cs typeface="Times New Roman" panose="02020603050405020304" pitchFamily="18" charset="0"/>
                <a:hlinkClick r:id="rId2"/>
              </a:rPr>
              <a:t>https</a:t>
            </a:r>
            <a:r>
              <a:rPr lang="it-IT" sz="1200" i="1" dirty="0">
                <a:latin typeface="Times New Roman" panose="02020603050405020304" pitchFamily="18" charset="0"/>
                <a:cs typeface="Times New Roman" panose="02020603050405020304" pitchFamily="18" charset="0"/>
                <a:hlinkClick r:id="rId2"/>
              </a:rPr>
              <a:t>://online.scuola.zanichelli.it/competenze/scuola-secondaria-di-primo-grado/compiti-di-realta-e-progetti-multidisciplinari</a:t>
            </a:r>
            <a:r>
              <a:rPr lang="it-IT" sz="1200" i="1" dirty="0" smtClean="0">
                <a:latin typeface="Times New Roman" panose="02020603050405020304" pitchFamily="18" charset="0"/>
                <a:cs typeface="Times New Roman" panose="02020603050405020304" pitchFamily="18" charset="0"/>
                <a:hlinkClick r:id="rId2"/>
              </a:rPr>
              <a:t>/</a:t>
            </a:r>
            <a:r>
              <a:rPr lang="it-IT" sz="1200" i="1" dirty="0" smtClean="0">
                <a:latin typeface="Times New Roman" panose="02020603050405020304" pitchFamily="18" charset="0"/>
                <a:cs typeface="Times New Roman" panose="02020603050405020304" pitchFamily="18" charset="0"/>
              </a:rPr>
              <a:t>)</a:t>
            </a:r>
          </a:p>
          <a:p>
            <a:endParaRPr lang="it-IT" sz="1200" i="1" dirty="0" smtClean="0">
              <a:latin typeface="Times New Roman" panose="02020603050405020304" pitchFamily="18" charset="0"/>
              <a:cs typeface="Times New Roman" panose="02020603050405020304" pitchFamily="18" charset="0"/>
            </a:endParaRPr>
          </a:p>
          <a:p>
            <a:endParaRPr lang="it-IT" sz="2400" b="1" dirty="0" smtClean="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P</a:t>
            </a:r>
            <a:r>
              <a:rPr lang="it-IT" sz="2400" dirty="0" smtClean="0">
                <a:latin typeface="Times New Roman" panose="02020603050405020304" pitchFamily="18" charset="0"/>
                <a:cs typeface="Times New Roman" panose="02020603050405020304" pitchFamily="18" charset="0"/>
              </a:rPr>
              <a:t>ropongono </a:t>
            </a:r>
            <a:r>
              <a:rPr lang="it-IT" sz="2400" dirty="0">
                <a:latin typeface="Times New Roman" panose="02020603050405020304" pitchFamily="18" charset="0"/>
                <a:cs typeface="Times New Roman" panose="02020603050405020304" pitchFamily="18" charset="0"/>
              </a:rPr>
              <a:t>compiti che ci si trova ad affrontare nel mondo </a:t>
            </a:r>
            <a:r>
              <a:rPr lang="it-IT" sz="2400" dirty="0" smtClean="0">
                <a:latin typeface="Times New Roman" panose="02020603050405020304" pitchFamily="18" charset="0"/>
                <a:cs typeface="Times New Roman" panose="02020603050405020304" pitchFamily="18" charset="0"/>
              </a:rPr>
              <a:t>reale;</a:t>
            </a: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pongono </a:t>
            </a:r>
            <a:r>
              <a:rPr lang="it-IT" sz="2400" dirty="0">
                <a:latin typeface="Times New Roman" panose="02020603050405020304" pitchFamily="18" charset="0"/>
                <a:cs typeface="Times New Roman" panose="02020603050405020304" pitchFamily="18" charset="0"/>
              </a:rPr>
              <a:t>problemi aperti a molteplici </a:t>
            </a:r>
            <a:r>
              <a:rPr lang="it-IT" sz="2400" dirty="0" smtClean="0">
                <a:latin typeface="Times New Roman" panose="02020603050405020304" pitchFamily="18" charset="0"/>
                <a:cs typeface="Times New Roman" panose="02020603050405020304" pitchFamily="18" charset="0"/>
              </a:rPr>
              <a:t>interpretazioni;</a:t>
            </a: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offrono </a:t>
            </a:r>
            <a:r>
              <a:rPr lang="it-IT" sz="2400" dirty="0">
                <a:latin typeface="Times New Roman" panose="02020603050405020304" pitchFamily="18" charset="0"/>
                <a:cs typeface="Times New Roman" panose="02020603050405020304" pitchFamily="18" charset="0"/>
              </a:rPr>
              <a:t>l’occasione di esaminare i problemi da diverse prospettive teoriche e </a:t>
            </a:r>
            <a:r>
              <a:rPr lang="it-IT" sz="2400" dirty="0" smtClean="0">
                <a:latin typeface="Times New Roman" panose="02020603050405020304" pitchFamily="18" charset="0"/>
                <a:cs typeface="Times New Roman" panose="02020603050405020304" pitchFamily="18" charset="0"/>
              </a:rPr>
              <a:t>pratiche;</a:t>
            </a: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permettono </a:t>
            </a:r>
            <a:r>
              <a:rPr lang="it-IT" sz="2400" dirty="0">
                <a:latin typeface="Times New Roman" panose="02020603050405020304" pitchFamily="18" charset="0"/>
                <a:cs typeface="Times New Roman" panose="02020603050405020304" pitchFamily="18" charset="0"/>
              </a:rPr>
              <a:t>più soluzioni alternative e </a:t>
            </a:r>
            <a:r>
              <a:rPr lang="it-IT" sz="2400" dirty="0" smtClean="0">
                <a:latin typeface="Times New Roman" panose="02020603050405020304" pitchFamily="18" charset="0"/>
                <a:cs typeface="Times New Roman" panose="02020603050405020304" pitchFamily="18" charset="0"/>
              </a:rPr>
              <a:t>originali;</a:t>
            </a: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sono </a:t>
            </a:r>
            <a:r>
              <a:rPr lang="it-IT" sz="2400" dirty="0">
                <a:latin typeface="Times New Roman" panose="02020603050405020304" pitchFamily="18" charset="0"/>
                <a:cs typeface="Times New Roman" panose="02020603050405020304" pitchFamily="18" charset="0"/>
              </a:rPr>
              <a:t>complessi e richiedono tempo: giorni o </a:t>
            </a:r>
            <a:r>
              <a:rPr lang="it-IT" sz="2400" dirty="0" smtClean="0">
                <a:latin typeface="Times New Roman" panose="02020603050405020304" pitchFamily="18" charset="0"/>
                <a:cs typeface="Times New Roman" panose="02020603050405020304" pitchFamily="18" charset="0"/>
              </a:rPr>
              <a:t>settimane;</a:t>
            </a:r>
            <a:endParaRPr lang="it-IT"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forniscono l’occasione di </a:t>
            </a:r>
            <a:r>
              <a:rPr lang="it-IT" sz="2400" dirty="0" smtClean="0">
                <a:latin typeface="Times New Roman" panose="02020603050405020304" pitchFamily="18" charset="0"/>
                <a:cs typeface="Times New Roman" panose="02020603050405020304" pitchFamily="18" charset="0"/>
              </a:rPr>
              <a:t>collaborare</a:t>
            </a: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sono </a:t>
            </a:r>
            <a:r>
              <a:rPr lang="it-IT" sz="2400" dirty="0">
                <a:latin typeface="Times New Roman" panose="02020603050405020304" pitchFamily="18" charset="0"/>
                <a:cs typeface="Times New Roman" panose="02020603050405020304" pitchFamily="18" charset="0"/>
              </a:rPr>
              <a:t>un’occasione per riflettere sul proprio </a:t>
            </a:r>
            <a:r>
              <a:rPr lang="it-IT" sz="2400" dirty="0" smtClean="0">
                <a:latin typeface="Times New Roman" panose="02020603050405020304" pitchFamily="18" charset="0"/>
                <a:cs typeface="Times New Roman" panose="02020603050405020304" pitchFamily="18" charset="0"/>
              </a:rPr>
              <a:t>apprendimento;</a:t>
            </a: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possono utilizzati </a:t>
            </a:r>
            <a:r>
              <a:rPr lang="it-IT" sz="2400" dirty="0">
                <a:latin typeface="Times New Roman" panose="02020603050405020304" pitchFamily="18" charset="0"/>
                <a:cs typeface="Times New Roman" panose="02020603050405020304" pitchFamily="18" charset="0"/>
              </a:rPr>
              <a:t>in settori disciplinari </a:t>
            </a:r>
            <a:r>
              <a:rPr lang="it-IT" sz="2400" dirty="0" smtClean="0">
                <a:latin typeface="Times New Roman" panose="02020603050405020304" pitchFamily="18" charset="0"/>
                <a:cs typeface="Times New Roman" panose="02020603050405020304" pitchFamily="18" charset="0"/>
              </a:rPr>
              <a:t>differenti,</a:t>
            </a:r>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al </a:t>
            </a:r>
            <a:r>
              <a:rPr lang="it-IT" sz="2400" dirty="0">
                <a:latin typeface="Times New Roman" panose="02020603050405020304" pitchFamily="18" charset="0"/>
                <a:cs typeface="Times New Roman" panose="02020603050405020304" pitchFamily="18" charset="0"/>
              </a:rPr>
              <a:t>di là di specifiche </a:t>
            </a:r>
            <a:r>
              <a:rPr lang="it-IT" sz="2400" dirty="0" smtClean="0">
                <a:latin typeface="Times New Roman" panose="02020603050405020304" pitchFamily="18" charset="0"/>
                <a:cs typeface="Times New Roman" panose="02020603050405020304" pitchFamily="18" charset="0"/>
              </a:rPr>
              <a:t>discipline promuovendo prospettive multidisciplinari;</a:t>
            </a:r>
            <a:endParaRPr lang="it-IT"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sono strettamente integrati con la </a:t>
            </a:r>
            <a:r>
              <a:rPr lang="it-IT" sz="2400" dirty="0" smtClean="0">
                <a:latin typeface="Times New Roman" panose="02020603050405020304" pitchFamily="18" charset="0"/>
                <a:cs typeface="Times New Roman" panose="02020603050405020304" pitchFamily="18" charset="0"/>
              </a:rPr>
              <a:t>valutazione;</a:t>
            </a: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sfociano </a:t>
            </a:r>
            <a:r>
              <a:rPr lang="it-IT" sz="2400" dirty="0">
                <a:latin typeface="Times New Roman" panose="02020603050405020304" pitchFamily="18" charset="0"/>
                <a:cs typeface="Times New Roman" panose="02020603050405020304" pitchFamily="18" charset="0"/>
              </a:rPr>
              <a:t>in un prodotto finale completo </a:t>
            </a:r>
            <a:r>
              <a:rPr lang="it-IT" sz="2400" dirty="0" smtClean="0">
                <a:latin typeface="Times New Roman" panose="02020603050405020304" pitchFamily="18" charset="0"/>
                <a:cs typeface="Times New Roman" panose="02020603050405020304" pitchFamily="18" charset="0"/>
              </a:rPr>
              <a:t>autosufficiente.</a:t>
            </a:r>
            <a:endParaRPr lang="it-IT"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40506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3218" y="1370889"/>
            <a:ext cx="5936567" cy="5262979"/>
          </a:xfrm>
          <a:prstGeom prst="rect">
            <a:avLst/>
          </a:prstGeom>
          <a:ln>
            <a:solidFill>
              <a:schemeClr val="tx1"/>
            </a:solidFill>
          </a:ln>
        </p:spPr>
        <p:txBody>
          <a:bodyPr wrap="square">
            <a:spAutoFit/>
          </a:bodyPr>
          <a:lstStyle/>
          <a:p>
            <a:r>
              <a:rPr lang="it-IT" sz="2400" dirty="0" smtClean="0">
                <a:latin typeface="Times New Roman" panose="02020603050405020304" pitchFamily="18" charset="0"/>
                <a:cs typeface="Times New Roman" panose="02020603050405020304" pitchFamily="18" charset="0"/>
              </a:rPr>
              <a:t>«</a:t>
            </a:r>
            <a:r>
              <a:rPr lang="it-IT" sz="2400" i="1" dirty="0">
                <a:latin typeface="Times New Roman" panose="02020603050405020304" pitchFamily="18" charset="0"/>
                <a:cs typeface="Times New Roman" panose="02020603050405020304" pitchFamily="18" charset="0"/>
              </a:rPr>
              <a:t>L</a:t>
            </a:r>
            <a:r>
              <a:rPr lang="it-IT" sz="2400" i="1" dirty="0" smtClean="0">
                <a:latin typeface="Times New Roman" panose="02020603050405020304" pitchFamily="18" charset="0"/>
                <a:cs typeface="Times New Roman" panose="02020603050405020304" pitchFamily="18" charset="0"/>
              </a:rPr>
              <a:t>e </a:t>
            </a:r>
            <a:r>
              <a:rPr lang="it-IT" sz="2400" i="1" dirty="0">
                <a:solidFill>
                  <a:srgbClr val="002060"/>
                </a:solidFill>
                <a:latin typeface="Times New Roman" panose="02020603050405020304" pitchFamily="18" charset="0"/>
                <a:cs typeface="Times New Roman" panose="02020603050405020304" pitchFamily="18" charset="0"/>
              </a:rPr>
              <a:t>prove, siano esse autentiche o meno</a:t>
            </a:r>
            <a:r>
              <a:rPr lang="it-IT" sz="2400" i="1" dirty="0">
                <a:latin typeface="Times New Roman" panose="02020603050405020304" pitchFamily="18" charset="0"/>
                <a:cs typeface="Times New Roman" panose="02020603050405020304" pitchFamily="18" charset="0"/>
              </a:rPr>
              <a:t>, conservano l’</a:t>
            </a:r>
            <a:r>
              <a:rPr lang="it-IT" sz="2400" i="1" dirty="0">
                <a:solidFill>
                  <a:srgbClr val="002060"/>
                </a:solidFill>
                <a:latin typeface="Times New Roman" panose="02020603050405020304" pitchFamily="18" charset="0"/>
                <a:cs typeface="Times New Roman" panose="02020603050405020304" pitchFamily="18" charset="0"/>
              </a:rPr>
              <a:t>impostazione </a:t>
            </a:r>
            <a:r>
              <a:rPr lang="it-IT" sz="2400" i="1" dirty="0" smtClean="0">
                <a:solidFill>
                  <a:srgbClr val="002060"/>
                </a:solidFill>
                <a:latin typeface="Times New Roman" panose="02020603050405020304" pitchFamily="18" charset="0"/>
                <a:cs typeface="Times New Roman" panose="02020603050405020304" pitchFamily="18" charset="0"/>
              </a:rPr>
              <a:t>stimolo-risposta </a:t>
            </a:r>
            <a:r>
              <a:rPr lang="it-IT" sz="2400" i="1" dirty="0">
                <a:latin typeface="Times New Roman" panose="02020603050405020304" pitchFamily="18" charset="0"/>
                <a:cs typeface="Times New Roman" panose="02020603050405020304" pitchFamily="18" charset="0"/>
              </a:rPr>
              <a:t>di impronta di behaviorista: l’insegnante predispone gli stimoli, le domande o le richieste, conosce preventivamente le risposte o perlomeno i criteri di validità delle risposte o delle prestazioni, e gli allievi dal canto loro sono chiamati ad uniformarsi alle risposte o alle prestazioni </a:t>
            </a:r>
            <a:r>
              <a:rPr lang="it-IT" sz="2400" i="1" dirty="0" smtClean="0">
                <a:latin typeface="Times New Roman" panose="02020603050405020304" pitchFamily="18" charset="0"/>
                <a:cs typeface="Times New Roman" panose="02020603050405020304" pitchFamily="18" charset="0"/>
              </a:rPr>
              <a:t>attese. I </a:t>
            </a:r>
            <a:r>
              <a:rPr lang="it-IT" sz="2400" i="1" dirty="0">
                <a:solidFill>
                  <a:srgbClr val="CC0066"/>
                </a:solidFill>
                <a:latin typeface="Times New Roman" panose="02020603050405020304" pitchFamily="18" charset="0"/>
                <a:cs typeface="Times New Roman" panose="02020603050405020304" pitchFamily="18" charset="0"/>
              </a:rPr>
              <a:t>compiti autentici </a:t>
            </a:r>
            <a:r>
              <a:rPr lang="it-IT" sz="2400" i="1" dirty="0">
                <a:latin typeface="Times New Roman" panose="02020603050405020304" pitchFamily="18" charset="0"/>
                <a:cs typeface="Times New Roman" panose="02020603050405020304" pitchFamily="18" charset="0"/>
              </a:rPr>
              <a:t>si fondano </a:t>
            </a:r>
            <a:r>
              <a:rPr lang="it-IT" sz="2400" i="1" dirty="0">
                <a:solidFill>
                  <a:srgbClr val="CC0066"/>
                </a:solidFill>
                <a:latin typeface="Times New Roman" panose="02020603050405020304" pitchFamily="18" charset="0"/>
                <a:cs typeface="Times New Roman" panose="02020603050405020304" pitchFamily="18" charset="0"/>
              </a:rPr>
              <a:t>sull’impostazione costruttivista</a:t>
            </a:r>
            <a:r>
              <a:rPr lang="it-IT" sz="2400" i="1" dirty="0">
                <a:solidFill>
                  <a:srgbClr val="002060"/>
                </a:solidFill>
                <a:latin typeface="Times New Roman" panose="02020603050405020304" pitchFamily="18" charset="0"/>
                <a:cs typeface="Times New Roman" panose="02020603050405020304" pitchFamily="18" charset="0"/>
              </a:rPr>
              <a:t> </a:t>
            </a:r>
            <a:r>
              <a:rPr lang="it-IT" sz="2400" i="1" dirty="0">
                <a:latin typeface="Times New Roman" panose="02020603050405020304" pitchFamily="18" charset="0"/>
                <a:cs typeface="Times New Roman" panose="02020603050405020304" pitchFamily="18" charset="0"/>
              </a:rPr>
              <a:t>secondo cui il soggetto produce la conoscenza nell’agire riflessivo in situazioni di </a:t>
            </a:r>
            <a:r>
              <a:rPr lang="it-IT" sz="2400" i="1" dirty="0" smtClean="0">
                <a:latin typeface="Times New Roman" panose="02020603050405020304" pitchFamily="18" charset="0"/>
                <a:cs typeface="Times New Roman" panose="02020603050405020304" pitchFamily="18" charset="0"/>
              </a:rPr>
              <a:t>realtà» </a:t>
            </a:r>
          </a:p>
          <a:p>
            <a:r>
              <a:rPr lang="it-IT" sz="2400" dirty="0" smtClean="0">
                <a:latin typeface="Times New Roman" panose="02020603050405020304" pitchFamily="18" charset="0"/>
                <a:cs typeface="Times New Roman" panose="02020603050405020304" pitchFamily="18" charset="0"/>
              </a:rPr>
              <a:t>(</a:t>
            </a:r>
            <a:r>
              <a:rPr lang="it-IT" sz="2400" dirty="0" err="1" smtClean="0">
                <a:latin typeface="Times New Roman" panose="02020603050405020304" pitchFamily="18" charset="0"/>
                <a:cs typeface="Times New Roman" panose="02020603050405020304" pitchFamily="18" charset="0"/>
              </a:rPr>
              <a:t>Tessaro</a:t>
            </a:r>
            <a:r>
              <a:rPr lang="it-IT" sz="2400" dirty="0" smtClean="0">
                <a:latin typeface="Times New Roman" panose="02020603050405020304" pitchFamily="18" charset="0"/>
                <a:cs typeface="Times New Roman" panose="02020603050405020304" pitchFamily="18" charset="0"/>
              </a:rPr>
              <a:t>, 2014; </a:t>
            </a:r>
            <a:r>
              <a:rPr lang="it-IT" sz="1200" i="1" dirty="0">
                <a:latin typeface="Times New Roman" panose="02020603050405020304" pitchFamily="18" charset="0"/>
                <a:cs typeface="Times New Roman" panose="02020603050405020304" pitchFamily="18" charset="0"/>
                <a:hlinkClick r:id="rId2" action="ppaction://hlinkfile"/>
              </a:rPr>
              <a:t>file:///C:/Users/hp/Downloads/1119-Articolo-3900-1-10-20150107.pdf</a:t>
            </a:r>
            <a:r>
              <a:rPr lang="it-IT" sz="1200" i="1" dirty="0" smtClean="0">
                <a:latin typeface="Times New Roman" panose="02020603050405020304" pitchFamily="18" charset="0"/>
                <a:cs typeface="Times New Roman" panose="02020603050405020304" pitchFamily="18" charset="0"/>
              </a:rPr>
              <a:t>).</a:t>
            </a:r>
          </a:p>
          <a:p>
            <a:endParaRPr lang="it-IT" sz="1200" i="1" dirty="0">
              <a:latin typeface="Times New Roman" panose="02020603050405020304" pitchFamily="18" charset="0"/>
              <a:cs typeface="Times New Roman" panose="02020603050405020304" pitchFamily="18" charset="0"/>
            </a:endParaRPr>
          </a:p>
        </p:txBody>
      </p:sp>
      <p:sp>
        <p:nvSpPr>
          <p:cNvPr id="3" name="Rettangolo 2"/>
          <p:cNvSpPr/>
          <p:nvPr/>
        </p:nvSpPr>
        <p:spPr>
          <a:xfrm>
            <a:off x="429065" y="0"/>
            <a:ext cx="11324492" cy="1323439"/>
          </a:xfrm>
          <a:prstGeom prst="rect">
            <a:avLst/>
          </a:prstGeom>
        </p:spPr>
        <p:txBody>
          <a:bodyPr wrap="square">
            <a:spAutoFit/>
          </a:bodyPr>
          <a:lstStyle/>
          <a:p>
            <a:pPr algn="ctr"/>
            <a:r>
              <a:rPr lang="it-IT" sz="3200" b="1" dirty="0">
                <a:solidFill>
                  <a:srgbClr val="C00000"/>
                </a:solidFill>
                <a:latin typeface="Times New Roman" panose="02020603050405020304" pitchFamily="18" charset="0"/>
                <a:cs typeface="Times New Roman" panose="02020603050405020304" pitchFamily="18" charset="0"/>
              </a:rPr>
              <a:t>P</a:t>
            </a:r>
            <a:r>
              <a:rPr lang="it-IT" sz="3200" b="1" dirty="0" smtClean="0">
                <a:solidFill>
                  <a:srgbClr val="C00000"/>
                </a:solidFill>
                <a:latin typeface="Times New Roman" panose="02020603050405020304" pitchFamily="18" charset="0"/>
                <a:cs typeface="Times New Roman" panose="02020603050405020304" pitchFamily="18" charset="0"/>
              </a:rPr>
              <a:t>rove e compiti autentici (1)</a:t>
            </a: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Secondo F. </a:t>
            </a:r>
            <a:r>
              <a:rPr lang="it-IT" sz="2400" dirty="0" err="1" smtClean="0">
                <a:latin typeface="Times New Roman" panose="02020603050405020304" pitchFamily="18" charset="0"/>
                <a:cs typeface="Times New Roman" panose="02020603050405020304" pitchFamily="18" charset="0"/>
              </a:rPr>
              <a:t>Tessaro</a:t>
            </a:r>
            <a:r>
              <a:rPr lang="it-IT" sz="2400" dirty="0" smtClean="0">
                <a:latin typeface="Times New Roman" panose="02020603050405020304" pitchFamily="18" charset="0"/>
                <a:cs typeface="Times New Roman" panose="02020603050405020304" pitchFamily="18" charset="0"/>
              </a:rPr>
              <a:t> (2014) le prove e i compiti autentici sono differenti:</a:t>
            </a:r>
          </a:p>
        </p:txBody>
      </p:sp>
      <p:sp>
        <p:nvSpPr>
          <p:cNvPr id="4" name="CasellaDiTesto 3"/>
          <p:cNvSpPr txBox="1"/>
          <p:nvPr/>
        </p:nvSpPr>
        <p:spPr>
          <a:xfrm>
            <a:off x="6372665" y="1370889"/>
            <a:ext cx="5591906" cy="5262979"/>
          </a:xfrm>
          <a:prstGeom prst="rect">
            <a:avLst/>
          </a:prstGeom>
          <a:noFill/>
          <a:ln>
            <a:solidFill>
              <a:schemeClr val="tx1"/>
            </a:solidFill>
          </a:ln>
        </p:spPr>
        <p:txBody>
          <a:bodyPr wrap="square" rtlCol="0">
            <a:spAutoFit/>
          </a:bodyPr>
          <a:lstStyle/>
          <a:p>
            <a:r>
              <a:rPr lang="it-IT" sz="2400" i="1" dirty="0" smtClean="0">
                <a:latin typeface="Times New Roman" panose="02020603050405020304" pitchFamily="18" charset="0"/>
                <a:cs typeface="Times New Roman" panose="02020603050405020304" pitchFamily="18" charset="0"/>
              </a:rPr>
              <a:t>«Ciò che distingue i compiti sono i paradigmi della competenza, presenti nei compiti e non nelle prove. Con i </a:t>
            </a:r>
            <a:r>
              <a:rPr lang="it-IT" sz="2400" i="1" dirty="0" smtClean="0">
                <a:solidFill>
                  <a:srgbClr val="CC0066"/>
                </a:solidFill>
                <a:latin typeface="Times New Roman" panose="02020603050405020304" pitchFamily="18" charset="0"/>
                <a:cs typeface="Times New Roman" panose="02020603050405020304" pitchFamily="18" charset="0"/>
              </a:rPr>
              <a:t>compiti di realtà </a:t>
            </a:r>
            <a:r>
              <a:rPr lang="it-IT" sz="2400" i="1" dirty="0" smtClean="0">
                <a:latin typeface="Times New Roman" panose="02020603050405020304" pitchFamily="18" charset="0"/>
                <a:cs typeface="Times New Roman" panose="02020603050405020304" pitchFamily="18" charset="0"/>
              </a:rPr>
              <a:t>lo studente esercita </a:t>
            </a:r>
            <a:r>
              <a:rPr lang="it-IT" sz="2400" i="1" dirty="0" smtClean="0">
                <a:solidFill>
                  <a:srgbClr val="CC0066"/>
                </a:solidFill>
                <a:latin typeface="Times New Roman" panose="02020603050405020304" pitchFamily="18" charset="0"/>
                <a:cs typeface="Times New Roman" panose="02020603050405020304" pitchFamily="18" charset="0"/>
              </a:rPr>
              <a:t>autonomia e responsabilità</a:t>
            </a:r>
            <a:r>
              <a:rPr lang="it-IT" sz="2400" i="1" dirty="0" smtClean="0">
                <a:latin typeface="Times New Roman" panose="02020603050405020304" pitchFamily="18" charset="0"/>
                <a:cs typeface="Times New Roman" panose="02020603050405020304" pitchFamily="18" charset="0"/>
              </a:rPr>
              <a:t>: si mobilita per costruire il suo sapere; è chiamato a selezionare, a scegliere e a decidere; è tenuto a rispondere delle sue decisioni e delle conseguenze che ne derivano. Le </a:t>
            </a:r>
            <a:r>
              <a:rPr lang="it-IT" sz="2400" i="1" dirty="0" smtClean="0">
                <a:solidFill>
                  <a:srgbClr val="002060"/>
                </a:solidFill>
                <a:latin typeface="Times New Roman" panose="02020603050405020304" pitchFamily="18" charset="0"/>
                <a:cs typeface="Times New Roman" panose="02020603050405020304" pitchFamily="18" charset="0"/>
              </a:rPr>
              <a:t>prove</a:t>
            </a:r>
            <a:r>
              <a:rPr lang="it-IT" sz="2400" i="1" dirty="0" smtClean="0">
                <a:latin typeface="Times New Roman" panose="02020603050405020304" pitchFamily="18" charset="0"/>
                <a:cs typeface="Times New Roman" panose="02020603050405020304" pitchFamily="18" charset="0"/>
              </a:rPr>
              <a:t>, da sole, </a:t>
            </a:r>
            <a:r>
              <a:rPr lang="it-IT" sz="2400" i="1" dirty="0" smtClean="0">
                <a:solidFill>
                  <a:srgbClr val="002060"/>
                </a:solidFill>
                <a:latin typeface="Times New Roman" panose="02020603050405020304" pitchFamily="18" charset="0"/>
                <a:cs typeface="Times New Roman" panose="02020603050405020304" pitchFamily="18" charset="0"/>
              </a:rPr>
              <a:t>non permettono di valutare la competenza</a:t>
            </a:r>
            <a:r>
              <a:rPr lang="it-IT" sz="2400" i="1" dirty="0" smtClean="0">
                <a:latin typeface="Times New Roman" panose="02020603050405020304" pitchFamily="18" charset="0"/>
                <a:cs typeface="Times New Roman" panose="02020603050405020304" pitchFamily="18" charset="0"/>
              </a:rPr>
              <a:t>, ma possono supportarla. Nei </a:t>
            </a:r>
            <a:r>
              <a:rPr lang="it-IT" sz="2400" i="1" dirty="0" smtClean="0">
                <a:solidFill>
                  <a:srgbClr val="CC0066"/>
                </a:solidFill>
                <a:latin typeface="Times New Roman" panose="02020603050405020304" pitchFamily="18" charset="0"/>
                <a:cs typeface="Times New Roman" panose="02020603050405020304" pitchFamily="18" charset="0"/>
              </a:rPr>
              <a:t>compiti autentici </a:t>
            </a:r>
            <a:r>
              <a:rPr lang="it-IT" sz="2400" i="1" dirty="0" smtClean="0">
                <a:latin typeface="Times New Roman" panose="02020603050405020304" pitchFamily="18" charset="0"/>
                <a:cs typeface="Times New Roman" panose="02020603050405020304" pitchFamily="18" charset="0"/>
              </a:rPr>
              <a:t>è opportuno inserire anche delle prove al fine di corroborare le valutazioni»</a:t>
            </a:r>
          </a:p>
          <a:p>
            <a:r>
              <a:rPr lang="it-IT" sz="1200" i="1" dirty="0" smtClean="0">
                <a:latin typeface="Times New Roman" panose="02020603050405020304" pitchFamily="18" charset="0"/>
                <a:cs typeface="Times New Roman" panose="02020603050405020304" pitchFamily="18" charset="0"/>
              </a:rPr>
              <a:t>(</a:t>
            </a:r>
            <a:r>
              <a:rPr lang="it-IT" sz="1200" i="1" dirty="0" smtClean="0">
                <a:latin typeface="Times New Roman" panose="02020603050405020304" pitchFamily="18" charset="0"/>
                <a:cs typeface="Times New Roman" panose="02020603050405020304" pitchFamily="18" charset="0"/>
                <a:hlinkClick r:id="rId3"/>
              </a:rPr>
              <a:t>https://online.scuola.zanichelli.it/competenze/scuola-secondaria-di-primo-grado/compiti-di-realta-e-progetti-multidisciplinari/</a:t>
            </a:r>
            <a:r>
              <a:rPr lang="it-IT" sz="1200" i="1" dirty="0" smtClean="0">
                <a:latin typeface="Times New Roman" panose="02020603050405020304" pitchFamily="18" charset="0"/>
                <a:cs typeface="Times New Roman" panose="02020603050405020304" pitchFamily="18" charset="0"/>
              </a:rPr>
              <a:t>).</a:t>
            </a:r>
            <a:endParaRPr lang="it-IT"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9062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29065" y="0"/>
            <a:ext cx="11324492" cy="4955203"/>
          </a:xfrm>
          <a:prstGeom prst="rect">
            <a:avLst/>
          </a:prstGeom>
        </p:spPr>
        <p:txBody>
          <a:bodyPr wrap="square">
            <a:spAutoFit/>
          </a:bodyPr>
          <a:lstStyle/>
          <a:p>
            <a:pPr algn="ctr"/>
            <a:r>
              <a:rPr lang="it-IT" sz="3200" b="1" dirty="0">
                <a:solidFill>
                  <a:srgbClr val="C00000"/>
                </a:solidFill>
                <a:latin typeface="Times New Roman" panose="02020603050405020304" pitchFamily="18" charset="0"/>
                <a:cs typeface="Times New Roman" panose="02020603050405020304" pitchFamily="18" charset="0"/>
              </a:rPr>
              <a:t>P</a:t>
            </a:r>
            <a:r>
              <a:rPr lang="it-IT" sz="3200" b="1" dirty="0" smtClean="0">
                <a:solidFill>
                  <a:srgbClr val="C00000"/>
                </a:solidFill>
                <a:latin typeface="Times New Roman" panose="02020603050405020304" pitchFamily="18" charset="0"/>
                <a:cs typeface="Times New Roman" panose="02020603050405020304" pitchFamily="18" charset="0"/>
              </a:rPr>
              <a:t>rove e compiti autentici (2)</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a:t>
            </a:r>
            <a:r>
              <a:rPr lang="it-IT" sz="1200" i="1" dirty="0" err="1">
                <a:latin typeface="Times New Roman" panose="02020603050405020304" pitchFamily="18" charset="0"/>
                <a:cs typeface="Times New Roman" panose="02020603050405020304" pitchFamily="18" charset="0"/>
              </a:rPr>
              <a:t>E.Barbuto</a:t>
            </a:r>
            <a:r>
              <a:rPr lang="it-IT" sz="1200" i="1" dirty="0">
                <a:latin typeface="Times New Roman" panose="02020603050405020304" pitchFamily="18" charset="0"/>
                <a:cs typeface="Times New Roman" panose="02020603050405020304" pitchFamily="18" charset="0"/>
              </a:rPr>
              <a:t>.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p. </a:t>
            </a:r>
            <a:r>
              <a:rPr lang="it-IT" sz="1200" i="1" dirty="0" smtClean="0">
                <a:latin typeface="Times New Roman" panose="02020603050405020304" pitchFamily="18" charset="0"/>
                <a:cs typeface="Times New Roman" panose="02020603050405020304" pitchFamily="18" charset="0"/>
              </a:rPr>
              <a:t>90)</a:t>
            </a:r>
            <a:endParaRPr lang="it-IT" sz="1200" i="1" dirty="0">
              <a:latin typeface="Times New Roman" panose="02020603050405020304" pitchFamily="18" charset="0"/>
              <a:cs typeface="Times New Roman" panose="02020603050405020304" pitchFamily="18" charset="0"/>
            </a:endParaRP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Secondo E. Barbuto </a:t>
            </a:r>
            <a:r>
              <a:rPr lang="it-IT" sz="2400" b="1" dirty="0" smtClean="0">
                <a:latin typeface="Times New Roman" panose="02020603050405020304" pitchFamily="18" charset="0"/>
                <a:cs typeface="Times New Roman" panose="02020603050405020304" pitchFamily="18" charset="0"/>
              </a:rPr>
              <a:t>il </a:t>
            </a:r>
            <a:r>
              <a:rPr lang="it-IT" sz="2400" b="1" dirty="0">
                <a:latin typeface="Times New Roman" panose="02020603050405020304" pitchFamily="18" charset="0"/>
                <a:cs typeface="Times New Roman" panose="02020603050405020304" pitchFamily="18" charset="0"/>
              </a:rPr>
              <a:t>c</a:t>
            </a:r>
            <a:r>
              <a:rPr lang="it-IT" sz="2400" b="1" dirty="0" smtClean="0">
                <a:latin typeface="Times New Roman" panose="02020603050405020304" pitchFamily="18" charset="0"/>
                <a:cs typeface="Times New Roman" panose="02020603050405020304" pitchFamily="18" charset="0"/>
              </a:rPr>
              <a:t>ompito autentico (o prova autentica o prova esperta)</a:t>
            </a:r>
          </a:p>
          <a:p>
            <a:endParaRPr lang="it-IT" sz="2400" b="1" dirty="0" smtClean="0">
              <a:latin typeface="Times New Roman" panose="02020603050405020304" pitchFamily="18" charset="0"/>
              <a:cs typeface="Times New Roman" panose="02020603050405020304" pitchFamily="18" charset="0"/>
            </a:endParaRPr>
          </a:p>
          <a:p>
            <a:r>
              <a:rPr lang="it-IT" sz="2400" i="1" dirty="0" smtClean="0">
                <a:latin typeface="Times New Roman" panose="02020603050405020304" pitchFamily="18" charset="0"/>
                <a:cs typeface="Times New Roman" panose="02020603050405020304" pitchFamily="18" charset="0"/>
              </a:rPr>
              <a:t>«è una situazione reale, problematica o lavorativa, piuttosto articolata, che viene proposta all’alunno. </a:t>
            </a:r>
          </a:p>
          <a:p>
            <a:r>
              <a:rPr lang="it-IT" sz="2400" i="1" dirty="0" smtClean="0">
                <a:latin typeface="Times New Roman" panose="02020603050405020304" pitchFamily="18" charset="0"/>
                <a:cs typeface="Times New Roman" panose="02020603050405020304" pitchFamily="18" charset="0"/>
              </a:rPr>
              <a:t>Il compito autentico non è una prova di verifica bensì è un’Unità di apprendimento al termine della quale potrà essere somministrata un prova che verifichi la maturazione delle competenze degli alunni.</a:t>
            </a:r>
          </a:p>
          <a:p>
            <a:r>
              <a:rPr lang="it-IT" sz="2400" i="1" dirty="0" smtClean="0">
                <a:latin typeface="Times New Roman" panose="02020603050405020304" pitchFamily="18" charset="0"/>
                <a:cs typeface="Times New Roman" panose="02020603050405020304" pitchFamily="18" charset="0"/>
              </a:rPr>
              <a:t>[…] gli studenti attribuiscono significati alle azioni che svolgono perché le rapportano alla loro realtà (perciò tali </a:t>
            </a:r>
            <a:r>
              <a:rPr lang="it-IT" sz="2400" b="1" i="1" dirty="0" smtClean="0">
                <a:latin typeface="Times New Roman" panose="02020603050405020304" pitchFamily="18" charset="0"/>
                <a:cs typeface="Times New Roman" panose="02020603050405020304" pitchFamily="18" charset="0"/>
              </a:rPr>
              <a:t>compiti</a:t>
            </a:r>
            <a:r>
              <a:rPr lang="it-IT" sz="2400" i="1" dirty="0" smtClean="0">
                <a:latin typeface="Times New Roman" panose="02020603050405020304" pitchFamily="18" charset="0"/>
                <a:cs typeface="Times New Roman" panose="02020603050405020304" pitchFamily="18" charset="0"/>
              </a:rPr>
              <a:t> sono anche detti </a:t>
            </a:r>
            <a:r>
              <a:rPr lang="it-IT" sz="2400" b="1" i="1" dirty="0" smtClean="0">
                <a:latin typeface="Times New Roman" panose="02020603050405020304" pitchFamily="18" charset="0"/>
                <a:cs typeface="Times New Roman" panose="02020603050405020304" pitchFamily="18" charset="0"/>
              </a:rPr>
              <a:t>significativi</a:t>
            </a:r>
            <a:r>
              <a:rPr lang="it-IT" sz="2400" i="1"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755577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429065" y="0"/>
            <a:ext cx="11324492" cy="3108543"/>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Spunti per realizzare un compito autentico</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a:t>
            </a:r>
            <a:r>
              <a:rPr lang="it-IT" sz="1200" i="1" dirty="0" err="1">
                <a:latin typeface="Times New Roman" panose="02020603050405020304" pitchFamily="18" charset="0"/>
                <a:cs typeface="Times New Roman" panose="02020603050405020304" pitchFamily="18" charset="0"/>
              </a:rPr>
              <a:t>E.Barbuto</a:t>
            </a:r>
            <a:r>
              <a:rPr lang="it-IT" sz="1200" i="1" dirty="0">
                <a:latin typeface="Times New Roman" panose="02020603050405020304" pitchFamily="18" charset="0"/>
                <a:cs typeface="Times New Roman" panose="02020603050405020304" pitchFamily="18" charset="0"/>
              </a:rPr>
              <a:t>.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p. 102-107)</a:t>
            </a: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it-IT" sz="2400" dirty="0" smtClean="0">
                <a:latin typeface="Times New Roman" panose="02020603050405020304" pitchFamily="18" charset="0"/>
                <a:cs typeface="Times New Roman" panose="02020603050405020304" pitchFamily="18" charset="0"/>
              </a:rPr>
              <a:t>Fare leva sulle risorse che maggiormente gli allievi possono mettere a disposizione, es. l’uso delle nuove tecnologie;</a:t>
            </a:r>
          </a:p>
          <a:p>
            <a:pPr marL="342900" indent="-342900">
              <a:buFont typeface="Wingdings" panose="05000000000000000000" pitchFamily="2" charset="2"/>
              <a:buChar char="v"/>
            </a:pPr>
            <a:r>
              <a:rPr lang="it-IT" sz="2400" dirty="0" smtClean="0">
                <a:latin typeface="Times New Roman" panose="02020603050405020304" pitchFamily="18" charset="0"/>
                <a:cs typeface="Times New Roman" panose="02020603050405020304" pitchFamily="18" charset="0"/>
              </a:rPr>
              <a:t>Fare lavorare gli alunni come esperti di quella disciplina;</a:t>
            </a:r>
          </a:p>
          <a:p>
            <a:pPr marL="342900" indent="-342900">
              <a:buFont typeface="Wingdings" panose="05000000000000000000" pitchFamily="2" charset="2"/>
              <a:buChar char="v"/>
            </a:pPr>
            <a:r>
              <a:rPr lang="it-IT" sz="2400" dirty="0" smtClean="0">
                <a:latin typeface="Times New Roman" panose="02020603050405020304" pitchFamily="18" charset="0"/>
                <a:cs typeface="Times New Roman" panose="02020603050405020304" pitchFamily="18" charset="0"/>
              </a:rPr>
              <a:t>Prendere spunto da un’attività che si può svolgere in ambito scolastico.</a:t>
            </a:r>
          </a:p>
        </p:txBody>
      </p:sp>
    </p:spTree>
    <p:extLst>
      <p:ext uri="{BB962C8B-B14F-4D97-AF65-F5344CB8AC3E}">
        <p14:creationId xmlns:p14="http://schemas.microsoft.com/office/powerpoint/2010/main" val="40993211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4205394071"/>
              </p:ext>
            </p:extLst>
          </p:nvPr>
        </p:nvGraphicFramePr>
        <p:xfrm>
          <a:off x="429065" y="1237320"/>
          <a:ext cx="11648049" cy="4632960"/>
        </p:xfrm>
        <a:graphic>
          <a:graphicData uri="http://schemas.openxmlformats.org/drawingml/2006/table">
            <a:tbl>
              <a:tblPr firstRow="1" bandRow="1">
                <a:tableStyleId>{5C22544A-7EE6-4342-B048-85BDC9FD1C3A}</a:tableStyleId>
              </a:tblPr>
              <a:tblGrid>
                <a:gridCol w="2793292">
                  <a:extLst>
                    <a:ext uri="{9D8B030D-6E8A-4147-A177-3AD203B41FA5}">
                      <a16:colId xmlns:a16="http://schemas.microsoft.com/office/drawing/2014/main" val="4027687209"/>
                    </a:ext>
                  </a:extLst>
                </a:gridCol>
                <a:gridCol w="8854757">
                  <a:extLst>
                    <a:ext uri="{9D8B030D-6E8A-4147-A177-3AD203B41FA5}">
                      <a16:colId xmlns:a16="http://schemas.microsoft.com/office/drawing/2014/main" val="1223154816"/>
                    </a:ext>
                  </a:extLst>
                </a:gridCol>
              </a:tblGrid>
              <a:tr h="370840">
                <a:tc>
                  <a:txBody>
                    <a:bodyPr/>
                    <a:lstStyle/>
                    <a:p>
                      <a:r>
                        <a:rPr lang="it-IT" sz="2200" dirty="0" smtClean="0">
                          <a:latin typeface="Times New Roman" panose="02020603050405020304" pitchFamily="18" charset="0"/>
                          <a:cs typeface="Times New Roman" panose="02020603050405020304" pitchFamily="18" charset="0"/>
                        </a:rPr>
                        <a:t>Compito</a:t>
                      </a:r>
                      <a:endParaRPr lang="it-IT" sz="2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200" dirty="0" smtClean="0">
                          <a:latin typeface="Times New Roman" panose="02020603050405020304" pitchFamily="18" charset="0"/>
                          <a:cs typeface="Times New Roman" panose="02020603050405020304" pitchFamily="18" charset="0"/>
                        </a:rPr>
                        <a:t>Elaborare un programma di iniziative in tema di educazione digitale all’interno della scuola</a:t>
                      </a:r>
                      <a:endParaRPr lang="it-IT"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48935960"/>
                  </a:ext>
                </a:extLst>
              </a:tr>
              <a:tr h="370840">
                <a:tc>
                  <a:txBody>
                    <a:bodyPr/>
                    <a:lstStyle/>
                    <a:p>
                      <a:r>
                        <a:rPr lang="it-IT" sz="2200" dirty="0" smtClean="0">
                          <a:latin typeface="Times New Roman" panose="02020603050405020304" pitchFamily="18" charset="0"/>
                          <a:cs typeface="Times New Roman" panose="02020603050405020304" pitchFamily="18" charset="0"/>
                        </a:rPr>
                        <a:t>Nucleo concettuale</a:t>
                      </a:r>
                      <a:endParaRPr lang="it-IT" sz="22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200" dirty="0" smtClean="0">
                          <a:latin typeface="Times New Roman" panose="02020603050405020304" pitchFamily="18" charset="0"/>
                          <a:cs typeface="Times New Roman" panose="02020603050405020304" pitchFamily="18" charset="0"/>
                        </a:rPr>
                        <a:t>Sviluppo Sostenibile, Cittadinanza Digitale, Costituzione</a:t>
                      </a:r>
                      <a:endParaRPr lang="it-IT"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03372873"/>
                  </a:ext>
                </a:extLst>
              </a:tr>
              <a:tr h="370840">
                <a:tc>
                  <a:txBody>
                    <a:bodyPr/>
                    <a:lstStyle/>
                    <a:p>
                      <a:r>
                        <a:rPr lang="it-IT" sz="2200" dirty="0" smtClean="0">
                          <a:latin typeface="Times New Roman" panose="02020603050405020304" pitchFamily="18" charset="0"/>
                          <a:cs typeface="Times New Roman" panose="02020603050405020304" pitchFamily="18" charset="0"/>
                        </a:rPr>
                        <a:t>Attività</a:t>
                      </a:r>
                      <a:endParaRPr lang="it-IT" sz="2200" dirty="0">
                        <a:latin typeface="Times New Roman" panose="02020603050405020304" pitchFamily="18" charset="0"/>
                        <a:cs typeface="Times New Roman" panose="02020603050405020304" pitchFamily="18" charset="0"/>
                      </a:endParaRPr>
                    </a:p>
                  </a:txBody>
                  <a:tcPr/>
                </a:tc>
                <a:tc>
                  <a:txBody>
                    <a:bodyPr/>
                    <a:lstStyle/>
                    <a:p>
                      <a:pPr marL="457200" indent="-457200">
                        <a:buAutoNum type="arabicPeriod"/>
                      </a:pPr>
                      <a:r>
                        <a:rPr lang="it-IT" sz="2200" dirty="0" smtClean="0">
                          <a:latin typeface="Times New Roman" panose="02020603050405020304" pitchFamily="18" charset="0"/>
                          <a:cs typeface="Times New Roman" panose="02020603050405020304" pitchFamily="18" charset="0"/>
                        </a:rPr>
                        <a:t>La classe si divide in gruppi di lavoro</a:t>
                      </a:r>
                    </a:p>
                    <a:p>
                      <a:pPr marL="457200" indent="-457200">
                        <a:buAutoNum type="arabicPeriod"/>
                      </a:pPr>
                      <a:r>
                        <a:rPr lang="it-IT" sz="2200" dirty="0" smtClean="0">
                          <a:latin typeface="Times New Roman" panose="02020603050405020304" pitchFamily="18" charset="0"/>
                          <a:cs typeface="Times New Roman" panose="02020603050405020304" pitchFamily="18" charset="0"/>
                        </a:rPr>
                        <a:t>Ogni gruppo si confronta sulla conoscenza delle regole per una navigazione corretta</a:t>
                      </a:r>
                      <a:r>
                        <a:rPr lang="it-IT" sz="2200" baseline="0" dirty="0" smtClean="0">
                          <a:latin typeface="Times New Roman" panose="02020603050405020304" pitchFamily="18" charset="0"/>
                          <a:cs typeface="Times New Roman" panose="02020603050405020304" pitchFamily="18" charset="0"/>
                        </a:rPr>
                        <a:t> e responsabile in Internet e sulle esperienze personali nell’uso della rete;</a:t>
                      </a:r>
                    </a:p>
                    <a:p>
                      <a:pPr marL="457200" indent="-457200">
                        <a:buAutoNum type="arabicPeriod"/>
                      </a:pPr>
                      <a:r>
                        <a:rPr lang="it-IT" sz="2200" baseline="0" dirty="0" smtClean="0">
                          <a:latin typeface="Times New Roman" panose="02020603050405020304" pitchFamily="18" charset="0"/>
                          <a:cs typeface="Times New Roman" panose="02020603050405020304" pitchFamily="18" charset="0"/>
                        </a:rPr>
                        <a:t>Ogni gruppo propone 5 iniziative a sensibilizzare gli alunni della scuola sull’uso sicuro della rete (es. educazione </a:t>
                      </a:r>
                      <a:r>
                        <a:rPr lang="it-IT" sz="2200" baseline="0" dirty="0" err="1" smtClean="0">
                          <a:latin typeface="Times New Roman" panose="02020603050405020304" pitchFamily="18" charset="0"/>
                          <a:cs typeface="Times New Roman" panose="02020603050405020304" pitchFamily="18" charset="0"/>
                        </a:rPr>
                        <a:t>peer</a:t>
                      </a:r>
                      <a:r>
                        <a:rPr lang="it-IT" sz="2200" baseline="0" dirty="0" smtClean="0">
                          <a:latin typeface="Times New Roman" panose="02020603050405020304" pitchFamily="18" charset="0"/>
                          <a:cs typeface="Times New Roman" panose="02020603050405020304" pitchFamily="18" charset="0"/>
                        </a:rPr>
                        <a:t> to </a:t>
                      </a:r>
                      <a:r>
                        <a:rPr lang="it-IT" sz="2200" baseline="0" dirty="0" err="1" smtClean="0">
                          <a:latin typeface="Times New Roman" panose="02020603050405020304" pitchFamily="18" charset="0"/>
                          <a:cs typeface="Times New Roman" panose="02020603050405020304" pitchFamily="18" charset="0"/>
                        </a:rPr>
                        <a:t>peer</a:t>
                      </a:r>
                      <a:r>
                        <a:rPr lang="it-IT" sz="2200" baseline="0" dirty="0" smtClean="0">
                          <a:latin typeface="Times New Roman" panose="02020603050405020304" pitchFamily="18" charset="0"/>
                          <a:cs typeface="Times New Roman" panose="02020603050405020304" pitchFamily="18" charset="0"/>
                        </a:rPr>
                        <a:t>, concorsi, progetti)</a:t>
                      </a:r>
                    </a:p>
                    <a:p>
                      <a:pPr marL="457200" indent="-457200">
                        <a:buAutoNum type="arabicPeriod"/>
                      </a:pPr>
                      <a:r>
                        <a:rPr lang="it-IT" sz="2200" baseline="0" dirty="0" smtClean="0">
                          <a:latin typeface="Times New Roman" panose="02020603050405020304" pitchFamily="18" charset="0"/>
                          <a:cs typeface="Times New Roman" panose="02020603050405020304" pitchFamily="18" charset="0"/>
                        </a:rPr>
                        <a:t>I gruppi si confrontano e la classe sceglie le iniziative più efficaci ed elabora un programma di iniziative</a:t>
                      </a:r>
                    </a:p>
                    <a:p>
                      <a:pPr marL="457200" indent="-457200">
                        <a:buAutoNum type="arabicPeriod"/>
                      </a:pPr>
                      <a:r>
                        <a:rPr lang="it-IT" sz="2200" baseline="0" dirty="0" smtClean="0">
                          <a:latin typeface="Times New Roman" panose="02020603050405020304" pitchFamily="18" charset="0"/>
                          <a:cs typeface="Times New Roman" panose="02020603050405020304" pitchFamily="18" charset="0"/>
                        </a:rPr>
                        <a:t> I rappresentanti di classe propongono ad Dirigente il programma elaborato</a:t>
                      </a:r>
                      <a:endParaRPr lang="it-IT" sz="2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11076780"/>
                  </a:ext>
                </a:extLst>
              </a:tr>
            </a:tbl>
          </a:graphicData>
        </a:graphic>
      </p:graphicFrame>
      <p:sp>
        <p:nvSpPr>
          <p:cNvPr id="3" name="Rettangolo 2"/>
          <p:cNvSpPr/>
          <p:nvPr/>
        </p:nvSpPr>
        <p:spPr>
          <a:xfrm>
            <a:off x="429065" y="0"/>
            <a:ext cx="11324492" cy="1631216"/>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Esempio n. 1 di un compito autentico di Educazione civica</a:t>
            </a:r>
          </a:p>
          <a:p>
            <a:pPr algn="ctr"/>
            <a:r>
              <a:rPr lang="it-IT" sz="1200" i="1" dirty="0">
                <a:latin typeface="Times New Roman" panose="02020603050405020304" pitchFamily="18" charset="0"/>
                <a:cs typeface="Times New Roman" panose="02020603050405020304" pitchFamily="18" charset="0"/>
              </a:rPr>
              <a:t>(L'insegnamento trasversale di Educazione civica. L’introduzione nel curricolo d’istituto e le Linee guida. A cura di </a:t>
            </a:r>
            <a:r>
              <a:rPr lang="it-IT" sz="1200" i="1" dirty="0" err="1">
                <a:latin typeface="Times New Roman" panose="02020603050405020304" pitchFamily="18" charset="0"/>
                <a:cs typeface="Times New Roman" panose="02020603050405020304" pitchFamily="18" charset="0"/>
              </a:rPr>
              <a:t>E.Barbuto</a:t>
            </a:r>
            <a:r>
              <a:rPr lang="it-IT" sz="1200" i="1" dirty="0">
                <a:latin typeface="Times New Roman" panose="02020603050405020304" pitchFamily="18" charset="0"/>
                <a:cs typeface="Times New Roman" panose="02020603050405020304" pitchFamily="18" charset="0"/>
              </a:rPr>
              <a:t>.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p. </a:t>
            </a:r>
            <a:r>
              <a:rPr lang="it-IT" sz="1200" i="1" dirty="0" smtClean="0">
                <a:latin typeface="Times New Roman" panose="02020603050405020304" pitchFamily="18" charset="0"/>
                <a:cs typeface="Times New Roman" panose="02020603050405020304" pitchFamily="18" charset="0"/>
              </a:rPr>
              <a:t>92)</a:t>
            </a:r>
            <a:endParaRPr lang="it-IT" sz="1200" i="1" dirty="0">
              <a:latin typeface="Times New Roman" panose="02020603050405020304" pitchFamily="18" charset="0"/>
              <a:cs typeface="Times New Roman" panose="02020603050405020304" pitchFamily="18" charset="0"/>
            </a:endParaRP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ctr"/>
            <a:endParaRPr lang="it-IT" sz="24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01983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4094" y="210980"/>
            <a:ext cx="11765280" cy="5386090"/>
          </a:xfrm>
          <a:prstGeom prst="rect">
            <a:avLst/>
          </a:prstGeom>
        </p:spPr>
        <p:txBody>
          <a:bodyPr wrap="square">
            <a:spAutoFit/>
          </a:bodyPr>
          <a:lstStyle/>
          <a:p>
            <a:pPr algn="ctr"/>
            <a:r>
              <a:rPr lang="it-IT" sz="2400" b="1" dirty="0" smtClean="0">
                <a:solidFill>
                  <a:srgbClr val="C00000"/>
                </a:solidFill>
                <a:latin typeface="Times New Roman" panose="02020603050405020304" pitchFamily="18" charset="0"/>
                <a:cs typeface="Times New Roman" panose="02020603050405020304" pitchFamily="18" charset="0"/>
              </a:rPr>
              <a:t>L’EDUCAZIONE CIVICA: UN NUOVO VOTO IN PAGELLA</a:t>
            </a:r>
          </a:p>
          <a:p>
            <a:pPr algn="ctr"/>
            <a:endParaRPr lang="it-IT" sz="2400" b="1" dirty="0">
              <a:solidFill>
                <a:srgbClr val="FF0000"/>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L. 92/2019 Art. 2 c. 6: </a:t>
            </a:r>
            <a:r>
              <a:rPr lang="it-IT" sz="2400" i="1" dirty="0" smtClean="0">
                <a:latin typeface="Times New Roman" panose="02020603050405020304" pitchFamily="18" charset="0"/>
                <a:cs typeface="Times New Roman" panose="02020603050405020304" pitchFamily="18" charset="0"/>
              </a:rPr>
              <a:t>«L’insegnamento </a:t>
            </a:r>
            <a:r>
              <a:rPr lang="it-IT" sz="2400" i="1" dirty="0">
                <a:latin typeface="Times New Roman" panose="02020603050405020304" pitchFamily="18" charset="0"/>
                <a:cs typeface="Times New Roman" panose="02020603050405020304" pitchFamily="18" charset="0"/>
              </a:rPr>
              <a:t>trasversale dell'educazione civica è</a:t>
            </a:r>
            <a:r>
              <a:rPr lang="it-IT" sz="2400" i="1" dirty="0" smtClean="0">
                <a:latin typeface="Times New Roman" panose="02020603050405020304" pitchFamily="18" charset="0"/>
                <a:cs typeface="Times New Roman" panose="02020603050405020304" pitchFamily="18" charset="0"/>
              </a:rPr>
              <a:t> oggetto delle </a:t>
            </a:r>
            <a:r>
              <a:rPr lang="it-IT" sz="2400" i="1" dirty="0">
                <a:latin typeface="Times New Roman" panose="02020603050405020304" pitchFamily="18" charset="0"/>
                <a:cs typeface="Times New Roman" panose="02020603050405020304" pitchFamily="18" charset="0"/>
              </a:rPr>
              <a:t>valutazioni periodiche e </a:t>
            </a:r>
            <a:r>
              <a:rPr lang="it-IT" sz="2400" i="1" dirty="0" smtClean="0">
                <a:latin typeface="Times New Roman" panose="02020603050405020304" pitchFamily="18" charset="0"/>
                <a:cs typeface="Times New Roman" panose="02020603050405020304" pitchFamily="18" charset="0"/>
              </a:rPr>
              <a:t>finali</a:t>
            </a:r>
            <a:r>
              <a:rPr lang="it-IT" sz="2400" dirty="0" smtClean="0">
                <a:latin typeface="Times New Roman" panose="02020603050405020304" pitchFamily="18" charset="0"/>
                <a:cs typeface="Times New Roman" panose="02020603050405020304" pitchFamily="18" charset="0"/>
              </a:rPr>
              <a:t>».</a:t>
            </a:r>
          </a:p>
          <a:p>
            <a:endParaRPr lang="it-IT"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Linee guida: «</a:t>
            </a:r>
            <a:r>
              <a:rPr lang="it-IT" sz="2400" i="1" dirty="0">
                <a:latin typeface="Times New Roman" panose="02020603050405020304" pitchFamily="18" charset="0"/>
                <a:cs typeface="Times New Roman" panose="02020603050405020304" pitchFamily="18" charset="0"/>
              </a:rPr>
              <a:t>In sede di scrutinio il docente coordinatore dell’insegnamento formula la proposta di valutazione, espressa ai sensi della normativa vigente, da inserire nel documento di valutazione, acquisendo elementi conoscitivi dai docenti del team o del Consiglio di Classe cui è affidato l'insegnamento dell'educazione </a:t>
            </a:r>
            <a:r>
              <a:rPr lang="it-IT" sz="2400" i="1" dirty="0" smtClean="0">
                <a:latin typeface="Times New Roman" panose="02020603050405020304" pitchFamily="18" charset="0"/>
                <a:cs typeface="Times New Roman" panose="02020603050405020304" pitchFamily="18" charset="0"/>
              </a:rPr>
              <a:t>civica».</a:t>
            </a:r>
          </a:p>
          <a:p>
            <a:pPr marL="342900" indent="-342900" algn="just">
              <a:buFont typeface="Wingdings" panose="05000000000000000000" pitchFamily="2" charset="2"/>
              <a:buChar char="§"/>
            </a:pPr>
            <a:endParaRPr lang="it-IT" sz="24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Linee guida</a:t>
            </a:r>
            <a:r>
              <a:rPr lang="it-IT" sz="2400" dirty="0" smtClean="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a:t>
            </a:r>
            <a:r>
              <a:rPr lang="it-IT" sz="2400" i="1" dirty="0" smtClean="0">
                <a:latin typeface="Times New Roman" panose="02020603050405020304" pitchFamily="18" charset="0"/>
                <a:cs typeface="Times New Roman" panose="02020603050405020304" pitchFamily="18" charset="0"/>
              </a:rPr>
              <a:t>«Il </a:t>
            </a:r>
            <a:r>
              <a:rPr lang="it-IT" sz="2400" i="1" dirty="0">
                <a:latin typeface="Times New Roman" panose="02020603050405020304" pitchFamily="18" charset="0"/>
                <a:cs typeface="Times New Roman" panose="02020603050405020304" pitchFamily="18" charset="0"/>
              </a:rPr>
              <a:t>voto di educazione civica concorre all’ammissione alla classe successiva e/o all’esame di Stato del primo e secondo ciclo di istruzione e, per le classi terze, quarte e quinte degli Istituti secondari di secondo grado, all'attribuzione del credito </a:t>
            </a:r>
            <a:r>
              <a:rPr lang="it-IT" sz="2400" i="1" dirty="0" smtClean="0">
                <a:latin typeface="Times New Roman" panose="02020603050405020304" pitchFamily="18" charset="0"/>
                <a:cs typeface="Times New Roman" panose="02020603050405020304" pitchFamily="18" charset="0"/>
              </a:rPr>
              <a:t>scolastico». </a:t>
            </a:r>
          </a:p>
          <a:p>
            <a:pPr algn="just"/>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            </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60580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765280" cy="7294305"/>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Ed. civica: un voto che può orientare anche la valutazione della condotta (1)</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 L’introduzione nel curricolo d’istituto e le Linee guida - A cura di Emiliano Barbuto –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pp. </a:t>
            </a:r>
            <a:r>
              <a:rPr lang="it-IT" sz="1200" i="1" dirty="0" smtClean="0">
                <a:latin typeface="Times New Roman" panose="02020603050405020304" pitchFamily="18" charset="0"/>
                <a:cs typeface="Times New Roman" panose="02020603050405020304" pitchFamily="18" charset="0"/>
              </a:rPr>
              <a:t>40-41)</a:t>
            </a:r>
            <a:endParaRPr lang="it-IT" sz="1200" i="1" dirty="0">
              <a:latin typeface="Times New Roman" panose="02020603050405020304" pitchFamily="18" charset="0"/>
              <a:cs typeface="Times New Roman" panose="02020603050405020304" pitchFamily="18" charset="0"/>
            </a:endParaRP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just"/>
            <a:r>
              <a:rPr lang="it-IT" sz="2400" b="1" dirty="0" smtClean="0">
                <a:latin typeface="Times New Roman" panose="02020603050405020304" pitchFamily="18" charset="0"/>
                <a:cs typeface="Times New Roman" panose="02020603050405020304" pitchFamily="18" charset="0"/>
              </a:rPr>
              <a:t>D.P.R. 122/2009 art. 7 c. 1: </a:t>
            </a:r>
            <a:r>
              <a:rPr lang="it-IT" sz="2400" i="1" dirty="0" smtClean="0">
                <a:latin typeface="Times New Roman" panose="02020603050405020304" pitchFamily="18" charset="0"/>
                <a:cs typeface="Times New Roman" panose="02020603050405020304" pitchFamily="18" charset="0"/>
              </a:rPr>
              <a:t>«La </a:t>
            </a:r>
            <a:r>
              <a:rPr lang="it-IT" sz="2400" i="1" dirty="0">
                <a:latin typeface="Times New Roman" panose="02020603050405020304" pitchFamily="18" charset="0"/>
                <a:cs typeface="Times New Roman" panose="02020603050405020304" pitchFamily="18" charset="0"/>
              </a:rPr>
              <a:t>valutazione del comportamento degli alunni nelle scuole secondarie di primo e di secondo grado, di cui all'articolo 2 del decreto-legge, si propone di favorire l'acquisizione di una coscienza civile basata sulla consapevolezza che la </a:t>
            </a:r>
            <a:r>
              <a:rPr lang="it-IT" sz="2400" i="1" dirty="0" smtClean="0">
                <a:latin typeface="Times New Roman" panose="02020603050405020304" pitchFamily="18" charset="0"/>
                <a:cs typeface="Times New Roman" panose="02020603050405020304" pitchFamily="18" charset="0"/>
              </a:rPr>
              <a:t>libertà </a:t>
            </a:r>
            <a:r>
              <a:rPr lang="it-IT" sz="2400" i="1" dirty="0">
                <a:latin typeface="Times New Roman" panose="02020603050405020304" pitchFamily="18" charset="0"/>
                <a:cs typeface="Times New Roman" panose="02020603050405020304" pitchFamily="18" charset="0"/>
              </a:rPr>
              <a:t>personale si realizza nell'adempimento dei propri doveri, nella conoscenza e nell'esercizio dei propri diritti, nel rispetto dei diritti altrui e delle regole che governano la convivenza civile in generale e la vita scolastica in particolare. Dette regole si ispirano ai principi di cui al decreto del Presidente della Repubblica 24 giugno 1998, n. 249, e successive modificazioni</a:t>
            </a:r>
            <a:r>
              <a:rPr lang="it-IT" sz="2400" i="1"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(cioè lo Statuto delle studentesse e degli studenti della scuola secondaria di secondo grado a cui si ispirano i Regolamenti d’Istituto).</a:t>
            </a:r>
          </a:p>
          <a:p>
            <a:pPr algn="just"/>
            <a:endParaRPr lang="it-IT" sz="24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Il Regolamento d’Istituto è oggetto di studio dell’Ed. </a:t>
            </a:r>
            <a:r>
              <a:rPr lang="it-IT" sz="2400" dirty="0" err="1" smtClean="0">
                <a:latin typeface="Times New Roman" panose="02020603050405020304" pitchFamily="18" charset="0"/>
                <a:cs typeface="Times New Roman" panose="02020603050405020304" pitchFamily="18" charset="0"/>
              </a:rPr>
              <a:t>Civ</a:t>
            </a:r>
            <a:r>
              <a:rPr lang="it-IT" sz="2400" dirty="0" smtClean="0">
                <a:latin typeface="Times New Roman" panose="02020603050405020304" pitchFamily="18" charset="0"/>
                <a:cs typeface="Times New Roman" panose="02020603050405020304" pitchFamily="18" charset="0"/>
              </a:rPr>
              <a:t>.: le Linee Guida che nel nodo concettuale di Costituzione includono </a:t>
            </a:r>
            <a:r>
              <a:rPr lang="it-IT" sz="2400" i="1" dirty="0" smtClean="0">
                <a:latin typeface="Times New Roman" panose="02020603050405020304" pitchFamily="18" charset="0"/>
                <a:cs typeface="Times New Roman" panose="02020603050405020304" pitchFamily="18" charset="0"/>
              </a:rPr>
              <a:t>«i </a:t>
            </a:r>
            <a:r>
              <a:rPr lang="it-IT" sz="2400" i="1" dirty="0">
                <a:latin typeface="Times New Roman" panose="02020603050405020304" pitchFamily="18" charset="0"/>
                <a:cs typeface="Times New Roman" panose="02020603050405020304" pitchFamily="18" charset="0"/>
              </a:rPr>
              <a:t>concetti di legalità, di rispetto delle leggi e delle regole comuni in tutti gli ambienti di convivenza (ad </a:t>
            </a:r>
            <a:r>
              <a:rPr lang="it-IT" sz="2400" i="1" dirty="0" smtClean="0">
                <a:latin typeface="Times New Roman" panose="02020603050405020304" pitchFamily="18" charset="0"/>
                <a:cs typeface="Times New Roman" panose="02020603050405020304" pitchFamily="18" charset="0"/>
              </a:rPr>
              <a:t>esempio, </a:t>
            </a:r>
            <a:r>
              <a:rPr lang="it-IT" sz="2400" i="1" dirty="0">
                <a:latin typeface="Times New Roman" panose="02020603050405020304" pitchFamily="18" charset="0"/>
                <a:cs typeface="Times New Roman" panose="02020603050405020304" pitchFamily="18" charset="0"/>
              </a:rPr>
              <a:t>i regolamenti </a:t>
            </a:r>
            <a:r>
              <a:rPr lang="it-IT" sz="2400" i="1" dirty="0" smtClean="0">
                <a:latin typeface="Times New Roman" panose="02020603050405020304" pitchFamily="18" charset="0"/>
                <a:cs typeface="Times New Roman" panose="02020603050405020304" pitchFamily="18" charset="0"/>
              </a:rPr>
              <a:t>scolastici…)».</a:t>
            </a:r>
            <a:endParaRPr lang="it-IT" sz="24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endParaRPr lang="it-IT" sz="2400" dirty="0" smtClean="0">
              <a:latin typeface="Times New Roman" panose="02020603050405020304" pitchFamily="18" charset="0"/>
              <a:cs typeface="Times New Roman" panose="02020603050405020304" pitchFamily="18" charset="0"/>
            </a:endParaRPr>
          </a:p>
          <a:p>
            <a:pPr algn="just"/>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            </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40663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67640" y="0"/>
            <a:ext cx="11811000" cy="1600438"/>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Competenze </a:t>
            </a:r>
            <a:r>
              <a:rPr lang="it-IT" sz="3200" b="1" dirty="0">
                <a:solidFill>
                  <a:srgbClr val="FF0000"/>
                </a:solidFill>
                <a:latin typeface="Times New Roman" panose="02020603050405020304" pitchFamily="18" charset="0"/>
                <a:cs typeface="Times New Roman" panose="02020603050405020304" pitchFamily="18" charset="0"/>
              </a:rPr>
              <a:t>del </a:t>
            </a:r>
            <a:r>
              <a:rPr lang="it-IT" sz="3200" b="1" dirty="0" err="1">
                <a:solidFill>
                  <a:srgbClr val="FF0000"/>
                </a:solidFill>
                <a:latin typeface="Times New Roman" panose="02020603050405020304" pitchFamily="18" charset="0"/>
                <a:cs typeface="Times New Roman" panose="02020603050405020304" pitchFamily="18" charset="0"/>
              </a:rPr>
              <a:t>PECuP</a:t>
            </a:r>
            <a:r>
              <a:rPr lang="it-IT" sz="3200" b="1" dirty="0">
                <a:solidFill>
                  <a:srgbClr val="FF0000"/>
                </a:solidFill>
                <a:latin typeface="Times New Roman" panose="02020603050405020304" pitchFamily="18" charset="0"/>
                <a:cs typeface="Times New Roman" panose="02020603050405020304" pitchFamily="18" charset="0"/>
              </a:rPr>
              <a:t> di educazione civica e nuclei concettuali/tematiche </a:t>
            </a:r>
            <a:r>
              <a:rPr lang="it-IT" sz="3200" b="1" dirty="0" smtClean="0">
                <a:solidFill>
                  <a:srgbClr val="FF0000"/>
                </a:solidFill>
                <a:latin typeface="Times New Roman" panose="02020603050405020304" pitchFamily="18" charset="0"/>
                <a:cs typeface="Times New Roman" panose="02020603050405020304" pitchFamily="18" charset="0"/>
              </a:rPr>
              <a:t>(2) </a:t>
            </a:r>
            <a:endParaRPr lang="it-IT" sz="1000" b="1" dirty="0" smtClean="0">
              <a:solidFill>
                <a:srgbClr val="FF0000"/>
              </a:solidFill>
              <a:latin typeface="Times New Roman" panose="02020603050405020304" pitchFamily="18" charset="0"/>
              <a:cs typeface="Times New Roman" panose="02020603050405020304" pitchFamily="18" charset="0"/>
            </a:endParaRPr>
          </a:p>
          <a:p>
            <a:pPr algn="ctr"/>
            <a:r>
              <a:rPr lang="it-IT" sz="1000" b="1" dirty="0" smtClean="0">
                <a:solidFill>
                  <a:srgbClr val="FF0000"/>
                </a:solidFill>
                <a:latin typeface="Times New Roman" panose="02020603050405020304" pitchFamily="18" charset="0"/>
                <a:cs typeface="Times New Roman" panose="02020603050405020304" pitchFamily="18" charset="0"/>
              </a:rPr>
              <a:t> </a:t>
            </a:r>
            <a:r>
              <a:rPr lang="it-IT" sz="1000" i="1" dirty="0" smtClean="0">
                <a:latin typeface="Times New Roman" panose="02020603050405020304" pitchFamily="18" charset="0"/>
                <a:cs typeface="Times New Roman" panose="02020603050405020304" pitchFamily="18" charset="0"/>
              </a:rPr>
              <a:t>(L'insegnamento trasversale di Educazione civica - L’introduzione nel curricolo d’istituto e le Linee guida - A cura di Emiliano Barbuto – </a:t>
            </a:r>
            <a:r>
              <a:rPr lang="it-IT" sz="1000" i="1" dirty="0" err="1" smtClean="0">
                <a:latin typeface="Times New Roman" panose="02020603050405020304" pitchFamily="18" charset="0"/>
                <a:cs typeface="Times New Roman" panose="02020603050405020304" pitchFamily="18" charset="0"/>
              </a:rPr>
              <a:t>EdiSES</a:t>
            </a:r>
            <a:r>
              <a:rPr lang="it-IT" sz="1000" i="1" dirty="0" smtClean="0">
                <a:latin typeface="Times New Roman" panose="02020603050405020304" pitchFamily="18" charset="0"/>
                <a:cs typeface="Times New Roman" panose="02020603050405020304" pitchFamily="18" charset="0"/>
              </a:rPr>
              <a:t>, 2020, p. 38-39)</a:t>
            </a:r>
          </a:p>
          <a:p>
            <a:endParaRPr lang="it-IT" sz="2400" dirty="0" smtClean="0">
              <a:latin typeface="Times New Roman" panose="02020603050405020304" pitchFamily="18" charset="0"/>
              <a:cs typeface="Times New Roman" panose="02020603050405020304" pitchFamily="18" charset="0"/>
            </a:endParaRPr>
          </a:p>
        </p:txBody>
      </p:sp>
      <p:graphicFrame>
        <p:nvGraphicFramePr>
          <p:cNvPr id="2" name="Tabella 1"/>
          <p:cNvGraphicFramePr>
            <a:graphicFrameLocks noGrp="1"/>
          </p:cNvGraphicFramePr>
          <p:nvPr>
            <p:extLst>
              <p:ext uri="{D42A27DB-BD31-4B8C-83A1-F6EECF244321}">
                <p14:modId xmlns:p14="http://schemas.microsoft.com/office/powerpoint/2010/main" val="4014524797"/>
              </p:ext>
            </p:extLst>
          </p:nvPr>
        </p:nvGraphicFramePr>
        <p:xfrm>
          <a:off x="259080" y="1352843"/>
          <a:ext cx="11628120" cy="5364480"/>
        </p:xfrm>
        <a:graphic>
          <a:graphicData uri="http://schemas.openxmlformats.org/drawingml/2006/table">
            <a:tbl>
              <a:tblPr firstRow="1" bandRow="1">
                <a:tableStyleId>{F5AB1C69-6EDB-4FF4-983F-18BD219EF322}</a:tableStyleId>
              </a:tblPr>
              <a:tblGrid>
                <a:gridCol w="1903582">
                  <a:extLst>
                    <a:ext uri="{9D8B030D-6E8A-4147-A177-3AD203B41FA5}">
                      <a16:colId xmlns:a16="http://schemas.microsoft.com/office/drawing/2014/main" val="2719234633"/>
                    </a:ext>
                  </a:extLst>
                </a:gridCol>
                <a:gridCol w="9724538">
                  <a:extLst>
                    <a:ext uri="{9D8B030D-6E8A-4147-A177-3AD203B41FA5}">
                      <a16:colId xmlns:a16="http://schemas.microsoft.com/office/drawing/2014/main" val="128211197"/>
                    </a:ext>
                  </a:extLst>
                </a:gridCol>
              </a:tblGrid>
              <a:tr h="370840">
                <a:tc>
                  <a:txBody>
                    <a:bodyPr/>
                    <a:lstStyle/>
                    <a:p>
                      <a:pPr algn="ctr"/>
                      <a:r>
                        <a:rPr lang="it-IT" sz="2000" dirty="0" smtClean="0">
                          <a:latin typeface="Times New Roman" panose="02020603050405020304" pitchFamily="18" charset="0"/>
                          <a:cs typeface="Times New Roman" panose="02020603050405020304" pitchFamily="18" charset="0"/>
                        </a:rPr>
                        <a:t>Nucleo concettuale/</a:t>
                      </a:r>
                    </a:p>
                    <a:p>
                      <a:pPr algn="ctr"/>
                      <a:r>
                        <a:rPr lang="it-IT" sz="2000" dirty="0" smtClean="0">
                          <a:latin typeface="Times New Roman" panose="02020603050405020304" pitchFamily="18" charset="0"/>
                          <a:cs typeface="Times New Roman" panose="02020603050405020304" pitchFamily="18" charset="0"/>
                        </a:rPr>
                        <a:t>Tematiche</a:t>
                      </a:r>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Competenza del </a:t>
                      </a:r>
                      <a:r>
                        <a:rPr lang="it-IT" sz="2000" dirty="0" err="1" smtClean="0">
                          <a:latin typeface="Times New Roman" panose="02020603050405020304" pitchFamily="18" charset="0"/>
                          <a:cs typeface="Times New Roman" panose="02020603050405020304" pitchFamily="18" charset="0"/>
                        </a:rPr>
                        <a:t>PECuP</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1981621"/>
                  </a:ext>
                </a:extLst>
              </a:tr>
              <a:tr h="370840">
                <a:tc>
                  <a:txBody>
                    <a:bodyPr/>
                    <a:lstStyle/>
                    <a:p>
                      <a:pPr algn="l"/>
                      <a:r>
                        <a:rPr lang="it-IT" sz="2000" b="1" dirty="0" smtClean="0">
                          <a:latin typeface="Times New Roman" panose="02020603050405020304" pitchFamily="18" charset="0"/>
                          <a:cs typeface="Times New Roman" panose="02020603050405020304" pitchFamily="18" charset="0"/>
                        </a:rPr>
                        <a:t>SVILUPPO</a:t>
                      </a:r>
                      <a:r>
                        <a:rPr lang="it-IT" sz="2000" b="1" baseline="0" dirty="0" smtClean="0">
                          <a:latin typeface="Times New Roman" panose="02020603050405020304" pitchFamily="18" charset="0"/>
                          <a:cs typeface="Times New Roman" panose="02020603050405020304" pitchFamily="18" charset="0"/>
                        </a:rPr>
                        <a:t> SOSTENIBILE</a:t>
                      </a:r>
                    </a:p>
                    <a:p>
                      <a:pPr algn="l"/>
                      <a:r>
                        <a:rPr lang="it-IT" sz="2000" baseline="0" dirty="0" smtClean="0">
                          <a:latin typeface="Times New Roman" panose="02020603050405020304" pitchFamily="18" charset="0"/>
                          <a:cs typeface="Times New Roman" panose="02020603050405020304" pitchFamily="18" charset="0"/>
                        </a:rPr>
                        <a:t>-Ambiente</a:t>
                      </a:r>
                    </a:p>
                    <a:p>
                      <a:pPr algn="l"/>
                      <a:r>
                        <a:rPr lang="it-IT" sz="2000" baseline="0" dirty="0" smtClean="0">
                          <a:latin typeface="Times New Roman" panose="02020603050405020304" pitchFamily="18" charset="0"/>
                          <a:cs typeface="Times New Roman" panose="02020603050405020304" pitchFamily="18" charset="0"/>
                        </a:rPr>
                        <a:t>-Vita e diritti fondamentali</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u="none" strike="noStrike" kern="1200" baseline="0" dirty="0" smtClean="0">
                          <a:latin typeface="Times New Roman" panose="02020603050405020304" pitchFamily="18" charset="0"/>
                          <a:cs typeface="Times New Roman" panose="02020603050405020304" pitchFamily="18" charset="0"/>
                        </a:rPr>
                        <a:t>-Prendere coscienza delle situazioni e delle forme del disagio giovanile ed adulto nella società contemporanea e comportarsi in modo da promuovere il benessere fisico, psicologico, morale e sociale. </a:t>
                      </a:r>
                    </a:p>
                    <a:p>
                      <a:r>
                        <a:rPr lang="it-IT" sz="2000" u="none" strike="noStrike" kern="1200" baseline="0" dirty="0" smtClean="0">
                          <a:latin typeface="Times New Roman" panose="02020603050405020304" pitchFamily="18" charset="0"/>
                          <a:cs typeface="Times New Roman" panose="02020603050405020304" pitchFamily="18" charset="0"/>
                        </a:rPr>
                        <a:t>-Rispettare l’ambiente, curarlo, conservarlo, migliorarlo, assumendo il principio di responsabilità. </a:t>
                      </a:r>
                    </a:p>
                    <a:p>
                      <a:r>
                        <a:rPr lang="it-IT" sz="2000" u="none" strike="noStrike" kern="1200" baseline="0" dirty="0" smtClean="0">
                          <a:latin typeface="Times New Roman" panose="02020603050405020304" pitchFamily="18" charset="0"/>
                          <a:cs typeface="Times New Roman" panose="02020603050405020304" pitchFamily="18" charset="0"/>
                        </a:rPr>
                        <a:t>-Adottare i comportamenti più adeguati per la tutela della sicurezza propria, degli altri e dell’ambiente in cui si vive, in condizioni ordinarie o straordinarie di pericolo, curando l’acquisizione di elementi formativi di base in materia di primo intervento e protezione civile. </a:t>
                      </a:r>
                    </a:p>
                    <a:p>
                      <a:r>
                        <a:rPr lang="it-IT" sz="2000" u="none" strike="noStrike" kern="1200" baseline="0" dirty="0" smtClean="0">
                          <a:latin typeface="Times New Roman" panose="02020603050405020304" pitchFamily="18" charset="0"/>
                          <a:cs typeface="Times New Roman" panose="02020603050405020304" pitchFamily="18" charset="0"/>
                        </a:rPr>
                        <a:t>-Compiere le scelte di partecipazione alla vita pubblica e di cittadinanza coerentemente agli obiettivi di sostenibilità sanciti a livello comunitario attraverso l’Agenda 2030 per lo sviluppo sostenibile. </a:t>
                      </a:r>
                    </a:p>
                    <a:p>
                      <a:r>
                        <a:rPr lang="it-IT" sz="2000" dirty="0" smtClean="0">
                          <a:latin typeface="Times New Roman" panose="02020603050405020304" pitchFamily="18" charset="0"/>
                          <a:cs typeface="Times New Roman" panose="02020603050405020304" pitchFamily="18" charset="0"/>
                        </a:rPr>
                        <a:t>-Operare a favore dello sviluppo eco-sostenibile e della tutela delle identità e delle eccellenze produttive del Paese.</a:t>
                      </a:r>
                    </a:p>
                    <a:p>
                      <a:r>
                        <a:rPr lang="it-IT" sz="2000" u="none" strike="noStrike" kern="1200" baseline="0" dirty="0" smtClean="0">
                          <a:latin typeface="Times New Roman" panose="02020603050405020304" pitchFamily="18" charset="0"/>
                          <a:cs typeface="Times New Roman" panose="02020603050405020304" pitchFamily="18" charset="0"/>
                        </a:rPr>
                        <a:t>-Rispettare e valorizzare il patrimonio culturale e dei beni pubblici comuni </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0913186"/>
                  </a:ext>
                </a:extLst>
              </a:tr>
            </a:tbl>
          </a:graphicData>
        </a:graphic>
      </p:graphicFrame>
    </p:spTree>
    <p:extLst>
      <p:ext uri="{BB962C8B-B14F-4D97-AF65-F5344CB8AC3E}">
        <p14:creationId xmlns:p14="http://schemas.microsoft.com/office/powerpoint/2010/main" val="19063743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765280" cy="3970318"/>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Ed. civica: un voto che può orientare anche la valutazione della condotta (2)</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 L’introduzione nel curricolo d’istituto e le Linee guida - A cura di Emiliano Barbuto –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pp. </a:t>
            </a:r>
            <a:r>
              <a:rPr lang="it-IT" sz="1200" i="1" dirty="0" smtClean="0">
                <a:latin typeface="Times New Roman" panose="02020603050405020304" pitchFamily="18" charset="0"/>
                <a:cs typeface="Times New Roman" panose="02020603050405020304" pitchFamily="18" charset="0"/>
              </a:rPr>
              <a:t>40-41)</a:t>
            </a:r>
            <a:endParaRPr lang="it-IT" sz="1200" i="1" dirty="0">
              <a:latin typeface="Times New Roman" panose="02020603050405020304" pitchFamily="18" charset="0"/>
              <a:cs typeface="Times New Roman" panose="02020603050405020304" pitchFamily="18" charset="0"/>
            </a:endParaRP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Le valutazioni di Educazione civica e della Condotta possono essere correlate.</a:t>
            </a:r>
          </a:p>
          <a:p>
            <a:pPr algn="just"/>
            <a:r>
              <a:rPr lang="it-IT" sz="2400" dirty="0" smtClean="0">
                <a:latin typeface="Times New Roman" panose="02020603050405020304" pitchFamily="18" charset="0"/>
                <a:cs typeface="Times New Roman" panose="02020603050405020304" pitchFamily="18" charset="0"/>
              </a:rPr>
              <a:t>Le Linee Guida affermano che </a:t>
            </a:r>
            <a:r>
              <a:rPr lang="it-IT" sz="2400" i="1" dirty="0">
                <a:latin typeface="Times New Roman" panose="02020603050405020304" pitchFamily="18" charset="0"/>
                <a:cs typeface="Times New Roman" panose="02020603050405020304" pitchFamily="18" charset="0"/>
              </a:rPr>
              <a:t>«in sede di valutazione del comportamento dell’alunno da parte del Consiglio </a:t>
            </a:r>
            <a:r>
              <a:rPr lang="it-IT" sz="2400" i="1" dirty="0" smtClean="0">
                <a:latin typeface="Times New Roman" panose="02020603050405020304" pitchFamily="18" charset="0"/>
                <a:cs typeface="Times New Roman" panose="02020603050405020304" pitchFamily="18" charset="0"/>
              </a:rPr>
              <a:t>di classe</a:t>
            </a:r>
            <a:r>
              <a:rPr lang="it-IT" sz="2400" i="1" dirty="0">
                <a:latin typeface="Times New Roman" panose="02020603050405020304" pitchFamily="18" charset="0"/>
                <a:cs typeface="Times New Roman" panose="02020603050405020304" pitchFamily="18" charset="0"/>
              </a:rPr>
              <a:t>, si possa tener conto anche delle competenze conseguite nell’ambito del nuovo insegnamento </a:t>
            </a:r>
            <a:r>
              <a:rPr lang="it-IT" sz="2400" i="1" dirty="0" smtClean="0">
                <a:latin typeface="Times New Roman" panose="02020603050405020304" pitchFamily="18" charset="0"/>
                <a:cs typeface="Times New Roman" panose="02020603050405020304" pitchFamily="18" charset="0"/>
              </a:rPr>
              <a:t>di educazione </a:t>
            </a:r>
            <a:r>
              <a:rPr lang="it-IT" sz="2400" i="1" dirty="0">
                <a:latin typeface="Times New Roman" panose="02020603050405020304" pitchFamily="18" charset="0"/>
                <a:cs typeface="Times New Roman" panose="02020603050405020304" pitchFamily="18" charset="0"/>
              </a:rPr>
              <a:t>civica</a:t>
            </a:r>
            <a:r>
              <a:rPr lang="it-IT" sz="2400" i="1" dirty="0" smtClean="0">
                <a:latin typeface="Times New Roman" panose="02020603050405020304" pitchFamily="18" charset="0"/>
                <a:cs typeface="Times New Roman" panose="02020603050405020304" pitchFamily="18" charset="0"/>
              </a:rPr>
              <a:t>,…»</a:t>
            </a:r>
            <a:endParaRPr lang="it-IT" sz="2400" dirty="0" smtClean="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endParaRPr lang="it-IT" sz="2400" dirty="0" smtClean="0">
              <a:latin typeface="Times New Roman" panose="02020603050405020304" pitchFamily="18" charset="0"/>
              <a:cs typeface="Times New Roman" panose="02020603050405020304" pitchFamily="18" charset="0"/>
            </a:endParaRPr>
          </a:p>
          <a:p>
            <a:pPr algn="just"/>
            <a:r>
              <a:rPr lang="it-IT" sz="2400" dirty="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            </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58179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765280" cy="4585871"/>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Il ruolo del Collegio dei docenti nella valutazione di Ed. Civica (1)</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 L’introduzione nel curricolo d’istituto e le Linee guida - A cura di Emiliano Barbuto –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p.41)</a:t>
            </a:r>
            <a:endParaRPr lang="it-IT" sz="1200" i="1" dirty="0">
              <a:latin typeface="Times New Roman" panose="02020603050405020304" pitchFamily="18" charset="0"/>
              <a:cs typeface="Times New Roman" panose="02020603050405020304" pitchFamily="18" charset="0"/>
            </a:endParaRP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Le Linee guida affermano che </a:t>
            </a:r>
            <a:r>
              <a:rPr lang="it-IT" sz="2400" i="1" dirty="0" smtClean="0">
                <a:latin typeface="Times New Roman" panose="02020603050405020304" pitchFamily="18" charset="0"/>
                <a:cs typeface="Times New Roman" panose="02020603050405020304" pitchFamily="18" charset="0"/>
              </a:rPr>
              <a:t>«</a:t>
            </a:r>
            <a:r>
              <a:rPr lang="it-IT" sz="2400" i="1" dirty="0">
                <a:latin typeface="Times New Roman" panose="02020603050405020304" pitchFamily="18" charset="0"/>
                <a:cs typeface="Times New Roman" panose="02020603050405020304" pitchFamily="18" charset="0"/>
              </a:rPr>
              <a:t>I criteri di valutazione deliberati dal collegio dei docenti per le singole discipline e già inseriti nel PTOF dovranno essere integrati in modo da ricomprendere anche la valutazione dell’insegnamento dell’educazione civica</a:t>
            </a:r>
            <a:r>
              <a:rPr lang="it-IT" sz="2400" i="1" dirty="0" smtClean="0">
                <a:latin typeface="Times New Roman" panose="02020603050405020304" pitchFamily="18" charset="0"/>
                <a:cs typeface="Times New Roman" panose="02020603050405020304" pitchFamily="18" charset="0"/>
              </a:rPr>
              <a:t>.»</a:t>
            </a:r>
          </a:p>
          <a:p>
            <a:pPr algn="just"/>
            <a:endParaRPr lang="it-IT" sz="2400" dirty="0" smtClean="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I criteri per elaborare una corretta valutazione possono riguardare le conoscenze, le abilità e le competenze correlate al </a:t>
            </a:r>
            <a:r>
              <a:rPr lang="it-IT" sz="2400" dirty="0" err="1" smtClean="0">
                <a:latin typeface="Times New Roman" panose="02020603050405020304" pitchFamily="18" charset="0"/>
                <a:cs typeface="Times New Roman" panose="02020603050405020304" pitchFamily="18" charset="0"/>
              </a:rPr>
              <a:t>PECuP</a:t>
            </a:r>
            <a:r>
              <a:rPr lang="it-IT" sz="2400" dirty="0" smtClean="0">
                <a:latin typeface="Times New Roman" panose="02020603050405020304" pitchFamily="18" charset="0"/>
                <a:cs typeface="Times New Roman" panose="02020603050405020304" pitchFamily="18" charset="0"/>
              </a:rPr>
              <a:t> dello studente. Da ciò può derivarne una rubrica valutativa relativa al nucleo concettuale/Tematica con l’Indicazione dei livelli associati ai voti e con i relativi descrittori.</a:t>
            </a:r>
          </a:p>
          <a:p>
            <a:pPr algn="just"/>
            <a:r>
              <a:rPr lang="it-IT" sz="2400" i="1" dirty="0">
                <a:latin typeface="Times New Roman" panose="02020603050405020304" pitchFamily="18" charset="0"/>
                <a:cs typeface="Times New Roman" panose="02020603050405020304" pitchFamily="18" charset="0"/>
              </a:rPr>
              <a:t> </a:t>
            </a:r>
            <a:r>
              <a:rPr lang="it-IT" sz="2400" i="1" dirty="0" smtClean="0">
                <a:latin typeface="Times New Roman" panose="02020603050405020304" pitchFamily="18" charset="0"/>
                <a:cs typeface="Times New Roman" panose="02020603050405020304" pitchFamily="18" charset="0"/>
              </a:rPr>
              <a:t>            </a:t>
            </a:r>
            <a:endParaRPr lang="it-IT"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5419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765280" cy="1446550"/>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Il ruolo del collegio dei docenti nella valutazione di Ed. Civica (2)</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 L’introduzione nel curricolo d’istituto e le Linee guida - A cura di Emiliano Barbuto –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p.41-49)</a:t>
            </a:r>
            <a:endParaRPr lang="it-IT" sz="1200" i="1" dirty="0">
              <a:latin typeface="Times New Roman" panose="02020603050405020304" pitchFamily="18" charset="0"/>
              <a:cs typeface="Times New Roman" panose="02020603050405020304" pitchFamily="18" charset="0"/>
            </a:endParaRPr>
          </a:p>
          <a:p>
            <a:r>
              <a:rPr lang="it-IT" sz="2000" dirty="0" smtClean="0">
                <a:latin typeface="Times New Roman" panose="02020603050405020304" pitchFamily="18" charset="0"/>
                <a:cs typeface="Times New Roman" panose="02020603050405020304" pitchFamily="18" charset="0"/>
              </a:rPr>
              <a:t>Esempio:</a:t>
            </a:r>
          </a:p>
          <a:p>
            <a:pPr algn="just"/>
            <a:r>
              <a:rPr lang="it-IT" sz="2400" i="1" dirty="0" smtClean="0">
                <a:latin typeface="Times New Roman" panose="02020603050405020304" pitchFamily="18" charset="0"/>
                <a:cs typeface="Times New Roman" panose="02020603050405020304" pitchFamily="18" charset="0"/>
              </a:rPr>
              <a:t>             </a:t>
            </a:r>
            <a:endParaRPr lang="it-IT" sz="2400" i="1" dirty="0">
              <a:latin typeface="Times New Roman" panose="02020603050405020304" pitchFamily="18" charset="0"/>
              <a:cs typeface="Times New Roman" panose="02020603050405020304" pitchFamily="18"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3232604829"/>
              </p:ext>
            </p:extLst>
          </p:nvPr>
        </p:nvGraphicFramePr>
        <p:xfrm>
          <a:off x="163614" y="1187152"/>
          <a:ext cx="11875984" cy="5623560"/>
        </p:xfrm>
        <a:graphic>
          <a:graphicData uri="http://schemas.openxmlformats.org/drawingml/2006/table">
            <a:tbl>
              <a:tblPr firstRow="1" bandRow="1">
                <a:tableStyleId>{7DF18680-E054-41AD-8BC1-D1AEF772440D}</a:tableStyleId>
              </a:tblPr>
              <a:tblGrid>
                <a:gridCol w="1484498">
                  <a:extLst>
                    <a:ext uri="{9D8B030D-6E8A-4147-A177-3AD203B41FA5}">
                      <a16:colId xmlns:a16="http://schemas.microsoft.com/office/drawing/2014/main" val="2481717064"/>
                    </a:ext>
                  </a:extLst>
                </a:gridCol>
                <a:gridCol w="1484498">
                  <a:extLst>
                    <a:ext uri="{9D8B030D-6E8A-4147-A177-3AD203B41FA5}">
                      <a16:colId xmlns:a16="http://schemas.microsoft.com/office/drawing/2014/main" val="228853676"/>
                    </a:ext>
                  </a:extLst>
                </a:gridCol>
                <a:gridCol w="1484498">
                  <a:extLst>
                    <a:ext uri="{9D8B030D-6E8A-4147-A177-3AD203B41FA5}">
                      <a16:colId xmlns:a16="http://schemas.microsoft.com/office/drawing/2014/main" val="1241149715"/>
                    </a:ext>
                  </a:extLst>
                </a:gridCol>
                <a:gridCol w="1387452">
                  <a:extLst>
                    <a:ext uri="{9D8B030D-6E8A-4147-A177-3AD203B41FA5}">
                      <a16:colId xmlns:a16="http://schemas.microsoft.com/office/drawing/2014/main" val="2655683759"/>
                    </a:ext>
                  </a:extLst>
                </a:gridCol>
                <a:gridCol w="1581544">
                  <a:extLst>
                    <a:ext uri="{9D8B030D-6E8A-4147-A177-3AD203B41FA5}">
                      <a16:colId xmlns:a16="http://schemas.microsoft.com/office/drawing/2014/main" val="4210478708"/>
                    </a:ext>
                  </a:extLst>
                </a:gridCol>
                <a:gridCol w="1484498">
                  <a:extLst>
                    <a:ext uri="{9D8B030D-6E8A-4147-A177-3AD203B41FA5}">
                      <a16:colId xmlns:a16="http://schemas.microsoft.com/office/drawing/2014/main" val="1215280997"/>
                    </a:ext>
                  </a:extLst>
                </a:gridCol>
                <a:gridCol w="1484498">
                  <a:extLst>
                    <a:ext uri="{9D8B030D-6E8A-4147-A177-3AD203B41FA5}">
                      <a16:colId xmlns:a16="http://schemas.microsoft.com/office/drawing/2014/main" val="3792107290"/>
                    </a:ext>
                  </a:extLst>
                </a:gridCol>
                <a:gridCol w="1484498">
                  <a:extLst>
                    <a:ext uri="{9D8B030D-6E8A-4147-A177-3AD203B41FA5}">
                      <a16:colId xmlns:a16="http://schemas.microsoft.com/office/drawing/2014/main" val="1262462159"/>
                    </a:ext>
                  </a:extLst>
                </a:gridCol>
              </a:tblGrid>
              <a:tr h="724684">
                <a:tc>
                  <a:txBody>
                    <a:bodyPr/>
                    <a:lstStyle/>
                    <a:p>
                      <a:r>
                        <a:rPr lang="it-IT" sz="1700" dirty="0" smtClean="0">
                          <a:latin typeface="Times New Roman" panose="02020603050405020304" pitchFamily="18" charset="0"/>
                          <a:cs typeface="Times New Roman" panose="02020603050405020304" pitchFamily="18" charset="0"/>
                        </a:rPr>
                        <a:t>Nucleo concettuale/</a:t>
                      </a:r>
                    </a:p>
                    <a:p>
                      <a:r>
                        <a:rPr lang="it-IT" sz="1700" dirty="0" smtClean="0">
                          <a:latin typeface="Times New Roman" panose="02020603050405020304" pitchFamily="18" charset="0"/>
                          <a:cs typeface="Times New Roman" panose="02020603050405020304" pitchFamily="18" charset="0"/>
                        </a:rPr>
                        <a:t>tematiche</a:t>
                      </a:r>
                      <a:endParaRPr lang="it-IT" sz="1700" dirty="0">
                        <a:latin typeface="Times New Roman" panose="02020603050405020304" pitchFamily="18" charset="0"/>
                        <a:cs typeface="Times New Roman" panose="02020603050405020304" pitchFamily="18" charset="0"/>
                      </a:endParaRPr>
                    </a:p>
                  </a:txBody>
                  <a:tcPr/>
                </a:tc>
                <a:tc>
                  <a:txBody>
                    <a:bodyPr/>
                    <a:lstStyle/>
                    <a:p>
                      <a:r>
                        <a:rPr lang="it-IT" sz="1700" dirty="0" smtClean="0">
                          <a:latin typeface="Times New Roman" panose="02020603050405020304" pitchFamily="18" charset="0"/>
                          <a:cs typeface="Times New Roman" panose="02020603050405020304" pitchFamily="18" charset="0"/>
                        </a:rPr>
                        <a:t>Livello avanzato (10)</a:t>
                      </a:r>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Livello avanzato (9)</a:t>
                      </a:r>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Livello buono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(8)</a:t>
                      </a:r>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Livello intermedio (7)</a:t>
                      </a:r>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Livello base</a:t>
                      </a:r>
                      <a:r>
                        <a:rPr lang="it-IT" sz="1700" baseline="0" dirty="0" smtClean="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(6)</a:t>
                      </a:r>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Livello base</a:t>
                      </a:r>
                      <a:r>
                        <a:rPr lang="it-IT" sz="1700" baseline="0" dirty="0" smtClean="0">
                          <a:latin typeface="Times New Roman" panose="02020603050405020304" pitchFamily="18" charset="0"/>
                          <a:cs typeface="Times New Roman" panose="02020603050405020304" pitchFamily="18" charset="0"/>
                        </a:rPr>
                        <a:t> non raggiunto (5)</a:t>
                      </a:r>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Livello base</a:t>
                      </a:r>
                      <a:r>
                        <a:rPr lang="it-IT" sz="1700" baseline="0" dirty="0" smtClean="0">
                          <a:latin typeface="Times New Roman" panose="02020603050405020304" pitchFamily="18" charset="0"/>
                          <a:cs typeface="Times New Roman" panose="02020603050405020304" pitchFamily="18" charset="0"/>
                        </a:rPr>
                        <a:t> non raggiunto (3-4)</a:t>
                      </a:r>
                      <a:endParaRPr lang="it-IT" sz="17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32870995"/>
                  </a:ext>
                </a:extLst>
              </a:tr>
              <a:tr h="724684">
                <a:tc>
                  <a:txBody>
                    <a:bodyPr/>
                    <a:lstStyle/>
                    <a:p>
                      <a:r>
                        <a:rPr lang="it-IT" sz="1700" dirty="0" smtClean="0">
                          <a:latin typeface="Times New Roman" panose="02020603050405020304" pitchFamily="18" charset="0"/>
                          <a:cs typeface="Times New Roman" panose="02020603050405020304" pitchFamily="18" charset="0"/>
                        </a:rPr>
                        <a:t>COSTITU-ZIONE</a:t>
                      </a:r>
                    </a:p>
                    <a:p>
                      <a:endParaRPr lang="it-IT" sz="1700" dirty="0" smtClean="0">
                        <a:latin typeface="Times New Roman" panose="02020603050405020304" pitchFamily="18" charset="0"/>
                        <a:cs typeface="Times New Roman" panose="02020603050405020304" pitchFamily="18" charset="0"/>
                      </a:endParaRPr>
                    </a:p>
                    <a:p>
                      <a:r>
                        <a:rPr lang="it-IT" sz="1700" dirty="0" smtClean="0">
                          <a:latin typeface="Times New Roman" panose="02020603050405020304" pitchFamily="18" charset="0"/>
                          <a:cs typeface="Times New Roman" panose="02020603050405020304" pitchFamily="18" charset="0"/>
                        </a:rPr>
                        <a:t>-La</a:t>
                      </a:r>
                      <a:r>
                        <a:rPr lang="it-IT" sz="1700" baseline="0" dirty="0" smtClean="0">
                          <a:latin typeface="Times New Roman" panose="02020603050405020304" pitchFamily="18" charset="0"/>
                          <a:cs typeface="Times New Roman" panose="02020603050405020304" pitchFamily="18" charset="0"/>
                        </a:rPr>
                        <a:t> Costituzione, lo Stato, le Leggi</a:t>
                      </a:r>
                    </a:p>
                    <a:p>
                      <a:r>
                        <a:rPr lang="it-IT" sz="1700" baseline="0" dirty="0" smtClean="0">
                          <a:latin typeface="Times New Roman" panose="02020603050405020304" pitchFamily="18" charset="0"/>
                          <a:cs typeface="Times New Roman" panose="02020603050405020304" pitchFamily="18" charset="0"/>
                        </a:rPr>
                        <a:t>-Gli ordinamenti</a:t>
                      </a:r>
                    </a:p>
                    <a:p>
                      <a:r>
                        <a:rPr lang="it-IT" sz="1700" baseline="0" dirty="0" smtClean="0">
                          <a:latin typeface="Times New Roman" panose="02020603050405020304" pitchFamily="18" charset="0"/>
                          <a:cs typeface="Times New Roman" panose="02020603050405020304" pitchFamily="18" charset="0"/>
                        </a:rPr>
                        <a:t>-Legalità, convivenza civile e cittadinanza attiva</a:t>
                      </a:r>
                      <a:endParaRPr lang="it-IT" sz="1700" dirty="0">
                        <a:latin typeface="Times New Roman" panose="02020603050405020304" pitchFamily="18" charset="0"/>
                        <a:cs typeface="Times New Roman" panose="02020603050405020304" pitchFamily="18" charset="0"/>
                      </a:endParaRPr>
                    </a:p>
                  </a:txBody>
                  <a:tcPr/>
                </a:tc>
                <a:tc>
                  <a:txBody>
                    <a:bodyPr/>
                    <a:lstStyle/>
                    <a:p>
                      <a:r>
                        <a:rPr lang="it-IT" sz="1700" dirty="0" smtClean="0">
                          <a:latin typeface="Times New Roman" panose="02020603050405020304" pitchFamily="18" charset="0"/>
                          <a:cs typeface="Times New Roman" panose="02020603050405020304" pitchFamily="18" charset="0"/>
                        </a:rPr>
                        <a:t>Conosce in modo approfondito e dettagliato l’organizza-zione costituzionale ed amministrativa</a:t>
                      </a:r>
                      <a:r>
                        <a:rPr lang="it-IT" sz="1700" baseline="0" dirty="0" smtClean="0">
                          <a:latin typeface="Times New Roman" panose="02020603050405020304" pitchFamily="18" charset="0"/>
                          <a:cs typeface="Times New Roman" panose="02020603050405020304" pitchFamily="18" charset="0"/>
                        </a:rPr>
                        <a:t> e valori compiti e funzioni degli ordinamenti comunitari e internazionali</a:t>
                      </a:r>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Conosce in modo approfondito l’organizza-zione costituzionale ed amministrati-va</a:t>
                      </a:r>
                      <a:r>
                        <a:rPr lang="it-IT" sz="1700" baseline="0" dirty="0" smtClean="0">
                          <a:latin typeface="Times New Roman" panose="02020603050405020304" pitchFamily="18" charset="0"/>
                          <a:cs typeface="Times New Roman" panose="02020603050405020304" pitchFamily="18" charset="0"/>
                        </a:rPr>
                        <a:t> e valori compiti e funzioni degli ordinamenti comunitari e internazionali</a:t>
                      </a:r>
                      <a:endParaRPr lang="it-IT" sz="1700" dirty="0" smtClean="0">
                        <a:latin typeface="Times New Roman" panose="02020603050405020304" pitchFamily="18" charset="0"/>
                        <a:cs typeface="Times New Roman" panose="02020603050405020304" pitchFamily="18" charset="0"/>
                      </a:endParaRPr>
                    </a:p>
                    <a:p>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Conosce l’organizza-zione costituzionale ed amministrativa</a:t>
                      </a:r>
                      <a:r>
                        <a:rPr lang="it-IT" sz="1700" baseline="0" dirty="0" smtClean="0">
                          <a:latin typeface="Times New Roman" panose="02020603050405020304" pitchFamily="18" charset="0"/>
                          <a:cs typeface="Times New Roman" panose="02020603050405020304" pitchFamily="18" charset="0"/>
                        </a:rPr>
                        <a:t> e valori compiti e funzioni degli ordinamenti comunitari e </a:t>
                      </a:r>
                      <a:r>
                        <a:rPr lang="it-IT" sz="1700" baseline="0" dirty="0" err="1" smtClean="0">
                          <a:latin typeface="Times New Roman" panose="02020603050405020304" pitchFamily="18" charset="0"/>
                          <a:cs typeface="Times New Roman" panose="02020603050405020304" pitchFamily="18" charset="0"/>
                        </a:rPr>
                        <a:t>internazio-nali</a:t>
                      </a:r>
                      <a:endParaRPr lang="it-IT" sz="1700" dirty="0" smtClean="0">
                        <a:latin typeface="Times New Roman" panose="02020603050405020304" pitchFamily="18" charset="0"/>
                        <a:cs typeface="Times New Roman" panose="02020603050405020304" pitchFamily="18" charset="0"/>
                      </a:endParaRPr>
                    </a:p>
                    <a:p>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In diverse occasioni mostra di conoscere l’organizza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zione costituzionale ed amministrativa</a:t>
                      </a:r>
                      <a:r>
                        <a:rPr lang="it-IT" sz="1700" baseline="0" dirty="0" smtClean="0">
                          <a:latin typeface="Times New Roman" panose="02020603050405020304" pitchFamily="18" charset="0"/>
                          <a:cs typeface="Times New Roman" panose="02020603050405020304" pitchFamily="18" charset="0"/>
                        </a:rPr>
                        <a:t> e valori compiti e funzioni degli ordinamenti comunitari e internazionali. In altri casi deve essere indirizzato.</a:t>
                      </a:r>
                      <a:endParaRPr lang="it-IT" sz="1700" dirty="0">
                        <a:latin typeface="Times New Roman" panose="02020603050405020304" pitchFamily="18" charset="0"/>
                        <a:cs typeface="Times New Roman" panose="02020603050405020304" pitchFamily="18" charset="0"/>
                      </a:endParaRPr>
                    </a:p>
                  </a:txBody>
                  <a:tcPr/>
                </a:tc>
                <a:tc>
                  <a:txBody>
                    <a:bodyPr/>
                    <a:lstStyle/>
                    <a:p>
                      <a:r>
                        <a:rPr lang="it-IT" sz="1700" dirty="0" smtClean="0">
                          <a:latin typeface="Times New Roman" panose="02020603050405020304" pitchFamily="18" charset="0"/>
                          <a:cs typeface="Times New Roman" panose="02020603050405020304" pitchFamily="18" charset="0"/>
                        </a:rPr>
                        <a:t>Se</a:t>
                      </a:r>
                      <a:r>
                        <a:rPr lang="it-IT" sz="1700" baseline="0" dirty="0" smtClean="0">
                          <a:latin typeface="Times New Roman" panose="02020603050405020304" pitchFamily="18" charset="0"/>
                          <a:cs typeface="Times New Roman" panose="02020603050405020304" pitchFamily="18" charset="0"/>
                        </a:rPr>
                        <a:t> opportunatamente indirizzato, mostra di conoscere </a:t>
                      </a:r>
                      <a:r>
                        <a:rPr lang="it-IT" sz="1700" dirty="0" smtClean="0">
                          <a:latin typeface="Times New Roman" panose="02020603050405020304" pitchFamily="18" charset="0"/>
                          <a:cs typeface="Times New Roman" panose="02020603050405020304" pitchFamily="18" charset="0"/>
                        </a:rPr>
                        <a:t>l’organizza-</a:t>
                      </a:r>
                    </a:p>
                    <a:p>
                      <a:r>
                        <a:rPr lang="it-IT" sz="1700" dirty="0" smtClean="0">
                          <a:latin typeface="Times New Roman" panose="02020603050405020304" pitchFamily="18" charset="0"/>
                          <a:cs typeface="Times New Roman" panose="02020603050405020304" pitchFamily="18" charset="0"/>
                        </a:rPr>
                        <a:t>zione costituzionale ed amministrati-va</a:t>
                      </a:r>
                      <a:r>
                        <a:rPr lang="it-IT" sz="1700" baseline="0" dirty="0" smtClean="0">
                          <a:latin typeface="Times New Roman" panose="02020603050405020304" pitchFamily="18" charset="0"/>
                          <a:cs typeface="Times New Roman" panose="02020603050405020304" pitchFamily="18" charset="0"/>
                        </a:rPr>
                        <a:t> e valori compiti e funzioni degli ordinamenti comunitari e internazionali</a:t>
                      </a:r>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baseline="0" dirty="0" smtClean="0">
                          <a:latin typeface="Times New Roman" panose="02020603050405020304" pitchFamily="18" charset="0"/>
                          <a:cs typeface="Times New Roman" panose="02020603050405020304" pitchFamily="18" charset="0"/>
                        </a:rPr>
                        <a:t>Solo se indirizzato, in alcuni casi mostra di conoscere </a:t>
                      </a:r>
                      <a:r>
                        <a:rPr lang="it-IT" sz="1700" dirty="0" smtClean="0">
                          <a:latin typeface="Times New Roman" panose="02020603050405020304" pitchFamily="18" charset="0"/>
                          <a:cs typeface="Times New Roman" panose="02020603050405020304" pitchFamily="18" charset="0"/>
                        </a:rPr>
                        <a:t>l’organizza-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zione costituzionale ed amministrati-va</a:t>
                      </a:r>
                      <a:r>
                        <a:rPr lang="it-IT" sz="1700" baseline="0" dirty="0" smtClean="0">
                          <a:latin typeface="Times New Roman" panose="02020603050405020304" pitchFamily="18" charset="0"/>
                          <a:cs typeface="Times New Roman" panose="02020603050405020304" pitchFamily="18" charset="0"/>
                        </a:rPr>
                        <a:t> e valori compiti e funzioni degli ordinamenti comunitari e internazionali</a:t>
                      </a:r>
                      <a:endParaRPr lang="it-IT" sz="1700" dirty="0" smtClean="0">
                        <a:latin typeface="Times New Roman" panose="02020603050405020304" pitchFamily="18" charset="0"/>
                        <a:cs typeface="Times New Roman" panose="02020603050405020304" pitchFamily="18" charset="0"/>
                      </a:endParaRPr>
                    </a:p>
                    <a:p>
                      <a:endParaRPr lang="it-IT" sz="1700" dirty="0">
                        <a:latin typeface="Times New Roman" panose="02020603050405020304" pitchFamily="18" charset="0"/>
                        <a:cs typeface="Times New Roman" panose="02020603050405020304"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700" baseline="0" dirty="0" smtClean="0">
                          <a:latin typeface="Times New Roman" panose="02020603050405020304" pitchFamily="18" charset="0"/>
                          <a:cs typeface="Times New Roman" panose="02020603050405020304" pitchFamily="18" charset="0"/>
                        </a:rPr>
                        <a:t>Solo se indirizzato, in rari casi mostra di conoscere </a:t>
                      </a:r>
                      <a:r>
                        <a:rPr lang="it-IT" sz="1700" dirty="0" smtClean="0">
                          <a:latin typeface="Times New Roman" panose="02020603050405020304" pitchFamily="18" charset="0"/>
                          <a:cs typeface="Times New Roman" panose="02020603050405020304" pitchFamily="18" charset="0"/>
                        </a:rPr>
                        <a:t>l’organizza-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700" dirty="0" smtClean="0">
                          <a:latin typeface="Times New Roman" panose="02020603050405020304" pitchFamily="18" charset="0"/>
                          <a:cs typeface="Times New Roman" panose="02020603050405020304" pitchFamily="18" charset="0"/>
                        </a:rPr>
                        <a:t>zione costituzionale ed amministrati-va</a:t>
                      </a:r>
                      <a:r>
                        <a:rPr lang="it-IT" sz="1700" baseline="0" dirty="0" smtClean="0">
                          <a:latin typeface="Times New Roman" panose="02020603050405020304" pitchFamily="18" charset="0"/>
                          <a:cs typeface="Times New Roman" panose="02020603050405020304" pitchFamily="18" charset="0"/>
                        </a:rPr>
                        <a:t> e valori compiti e funzioni degli ordinamenti comunitari e internazionali</a:t>
                      </a:r>
                      <a:endParaRPr lang="it-IT" sz="1700" dirty="0" smtClean="0">
                        <a:latin typeface="Times New Roman" panose="02020603050405020304" pitchFamily="18" charset="0"/>
                        <a:cs typeface="Times New Roman" panose="02020603050405020304" pitchFamily="18" charset="0"/>
                      </a:endParaRPr>
                    </a:p>
                    <a:p>
                      <a:endParaRPr lang="it-IT" sz="17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61815028"/>
                  </a:ext>
                </a:extLst>
              </a:tr>
            </a:tbl>
          </a:graphicData>
        </a:graphic>
      </p:graphicFrame>
    </p:spTree>
    <p:extLst>
      <p:ext uri="{BB962C8B-B14F-4D97-AF65-F5344CB8AC3E}">
        <p14:creationId xmlns:p14="http://schemas.microsoft.com/office/powerpoint/2010/main" val="15254497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765280" cy="3046988"/>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Il ruolo del Collegio dei docenti nella valutazione di Ed. Civica (3)</a:t>
            </a: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Oltre alla presenza di rubriche di valutazione inerenti competenze, conoscenze e abilità relative ai nodi concettuali di Educazione civica è opportuno inserire anche rubriche inerenti le competenze trasversali come le competenze chiave di cittadinanza (Decreto </a:t>
            </a:r>
            <a:r>
              <a:rPr lang="it-IT" sz="2400" dirty="0">
                <a:latin typeface="Times New Roman" panose="02020603050405020304" pitchFamily="18" charset="0"/>
                <a:cs typeface="Times New Roman" panose="02020603050405020304" pitchFamily="18" charset="0"/>
              </a:rPr>
              <a:t>Ministeriale n. 139 del 2007 </a:t>
            </a:r>
            <a:r>
              <a:rPr lang="it-IT" sz="2400" dirty="0" smtClean="0">
                <a:latin typeface="Times New Roman" panose="02020603050405020304" pitchFamily="18" charset="0"/>
                <a:cs typeface="Times New Roman" panose="02020603050405020304" pitchFamily="18" charset="0"/>
              </a:rPr>
              <a:t>e Allegati).</a:t>
            </a:r>
            <a:endParaRPr lang="it-IT"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66372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765280" cy="5693866"/>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Il ruolo del Consiglio di classe nella valutazione di Ed. Civica (3)</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 L’introduzione nel curricolo d’istituto e le Linee guida - A cura di Emiliano Barbuto –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 50)</a:t>
            </a:r>
            <a:endParaRPr lang="it-IT" sz="1200" i="1" dirty="0">
              <a:latin typeface="Times New Roman" panose="02020603050405020304" pitchFamily="18" charset="0"/>
              <a:cs typeface="Times New Roman" panose="02020603050405020304" pitchFamily="18" charset="0"/>
            </a:endParaRP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Le linee guida affermano che </a:t>
            </a:r>
            <a:r>
              <a:rPr lang="it-IT" sz="2400" i="1" dirty="0" smtClean="0">
                <a:latin typeface="Times New Roman" panose="02020603050405020304" pitchFamily="18" charset="0"/>
                <a:cs typeface="Times New Roman" panose="02020603050405020304" pitchFamily="18" charset="0"/>
              </a:rPr>
              <a:t>«</a:t>
            </a:r>
            <a:r>
              <a:rPr lang="it-IT" sz="2400" i="1" dirty="0">
                <a:latin typeface="Times New Roman" panose="02020603050405020304" pitchFamily="18" charset="0"/>
                <a:cs typeface="Times New Roman" panose="02020603050405020304" pitchFamily="18" charset="0"/>
              </a:rPr>
              <a:t>La valutazione deve essere coerente con le competenze, abilità e conoscenze indicate nella programmazione per l’insegnamento dell’educazione civica e affrontate durante l’attività didattica. I docenti della classe e il Consiglio di Classe possono avvalersi di strumenti condivisi, quali rubriche e griglie di osservazione, che possono essere applicati ai percorsi interdisciplinari, finalizzati a rendere </a:t>
            </a:r>
            <a:r>
              <a:rPr lang="it-IT" sz="2400" i="1" dirty="0" smtClean="0">
                <a:latin typeface="Times New Roman" panose="02020603050405020304" pitchFamily="18" charset="0"/>
                <a:cs typeface="Times New Roman" panose="02020603050405020304" pitchFamily="18" charset="0"/>
              </a:rPr>
              <a:t>conto </a:t>
            </a:r>
            <a:r>
              <a:rPr lang="it-IT" sz="2400" i="1" dirty="0">
                <a:latin typeface="Times New Roman" panose="02020603050405020304" pitchFamily="18" charset="0"/>
                <a:cs typeface="Times New Roman" panose="02020603050405020304" pitchFamily="18" charset="0"/>
              </a:rPr>
              <a:t>del conseguimento da parte degli alunni delle conoscenze e abilità e del progressivo sviluppo delle competenze previste nella sezione del curricolo dedicata all’educazione </a:t>
            </a:r>
            <a:r>
              <a:rPr lang="it-IT" sz="2400" i="1" dirty="0" smtClean="0">
                <a:latin typeface="Times New Roman" panose="02020603050405020304" pitchFamily="18" charset="0"/>
                <a:cs typeface="Times New Roman" panose="02020603050405020304" pitchFamily="18" charset="0"/>
              </a:rPr>
              <a:t>civica».</a:t>
            </a:r>
          </a:p>
          <a:p>
            <a:pPr algn="just"/>
            <a:endParaRPr lang="it-IT" sz="2400" i="1"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Il consiglio di classe:</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applica i criteri di valutazione stabiliti dal Collegio dei docenti;</a:t>
            </a:r>
          </a:p>
          <a:p>
            <a:pPr marL="342900" indent="-342900" algn="just">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e</a:t>
            </a:r>
            <a:r>
              <a:rPr lang="it-IT" sz="2400" dirty="0" smtClean="0">
                <a:latin typeface="Times New Roman" panose="02020603050405020304" pitchFamily="18" charset="0"/>
                <a:cs typeface="Times New Roman" panose="02020603050405020304" pitchFamily="18" charset="0"/>
              </a:rPr>
              <a:t>labora rubriche valutative e griglie di osservazione in relazione alla valutazione specifica di ogni percorso didattico (ad esempio le Unità di Apprendimento, </a:t>
            </a:r>
            <a:r>
              <a:rPr lang="it-IT" sz="2400" dirty="0" err="1" smtClean="0">
                <a:latin typeface="Times New Roman" panose="02020603050405020304" pitchFamily="18" charset="0"/>
                <a:cs typeface="Times New Roman" panose="02020603050405020304" pitchFamily="18" charset="0"/>
              </a:rPr>
              <a:t>UdA</a:t>
            </a:r>
            <a:r>
              <a:rPr lang="it-IT" sz="2400" dirty="0" smtClean="0">
                <a:latin typeface="Times New Roman" panose="02020603050405020304" pitchFamily="18" charset="0"/>
                <a:cs typeface="Times New Roman" panose="02020603050405020304" pitchFamily="18" charset="0"/>
              </a:rPr>
              <a:t>).</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440225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765280" cy="769441"/>
          </a:xfrm>
          <a:prstGeom prst="rect">
            <a:avLst/>
          </a:prstGeom>
        </p:spPr>
        <p:txBody>
          <a:bodyPr wrap="square">
            <a:spAutoFit/>
          </a:bodyPr>
          <a:lstStyle/>
          <a:p>
            <a:pPr algn="ctr"/>
            <a:r>
              <a:rPr lang="it-IT" sz="3200" b="1" dirty="0" smtClean="0">
                <a:solidFill>
                  <a:srgbClr val="C00000"/>
                </a:solidFill>
                <a:latin typeface="Times New Roman" panose="02020603050405020304" pitchFamily="18" charset="0"/>
                <a:cs typeface="Times New Roman" panose="02020603050405020304" pitchFamily="18" charset="0"/>
              </a:rPr>
              <a:t>La valutazione e la motivazione </a:t>
            </a:r>
          </a:p>
          <a:p>
            <a:pPr algn="ctr"/>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civica - L’introduzione nel curricolo d’istituto e le Linee guida - A cura di Emiliano Barbuto – </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pp. 51-52)</a:t>
            </a:r>
            <a:endParaRPr lang="it-IT" sz="3200" b="1" dirty="0" smtClean="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801858" y="1874222"/>
            <a:ext cx="1871004" cy="830997"/>
          </a:xfrm>
          <a:prstGeom prst="rect">
            <a:avLst/>
          </a:prstGeom>
          <a:solidFill>
            <a:srgbClr val="FFFF66"/>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Motivazione intrinseca</a:t>
            </a:r>
            <a:endParaRPr lang="it-IT" sz="24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801858" y="3528646"/>
            <a:ext cx="1871004" cy="830997"/>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Motivazione </a:t>
            </a:r>
            <a:r>
              <a:rPr lang="it-IT" sz="2400" dirty="0" smtClean="0">
                <a:latin typeface="Times New Roman" panose="02020603050405020304" pitchFamily="18" charset="0"/>
                <a:cs typeface="Times New Roman" panose="02020603050405020304" pitchFamily="18" charset="0"/>
              </a:rPr>
              <a:t>es</a:t>
            </a:r>
            <a:r>
              <a:rPr lang="it-IT" sz="2400" dirty="0" smtClean="0">
                <a:latin typeface="Times New Roman" panose="02020603050405020304" pitchFamily="18" charset="0"/>
                <a:cs typeface="Times New Roman" panose="02020603050405020304" pitchFamily="18" charset="0"/>
              </a:rPr>
              <a:t>trinseca</a:t>
            </a:r>
            <a:endParaRPr lang="it-IT" sz="2400" dirty="0">
              <a:latin typeface="Times New Roman" panose="02020603050405020304" pitchFamily="18" charset="0"/>
              <a:cs typeface="Times New Roman" panose="02020603050405020304" pitchFamily="18" charset="0"/>
            </a:endParaRPr>
          </a:p>
        </p:txBody>
      </p:sp>
      <p:cxnSp>
        <p:nvCxnSpPr>
          <p:cNvPr id="6" name="Connettore 2 5"/>
          <p:cNvCxnSpPr>
            <a:stCxn id="3" idx="3"/>
          </p:cNvCxnSpPr>
          <p:nvPr/>
        </p:nvCxnSpPr>
        <p:spPr>
          <a:xfrm flipV="1">
            <a:off x="2672862" y="2289720"/>
            <a:ext cx="97067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Connettore 2 6"/>
          <p:cNvCxnSpPr/>
          <p:nvPr/>
        </p:nvCxnSpPr>
        <p:spPr>
          <a:xfrm flipV="1">
            <a:off x="2672862" y="3944144"/>
            <a:ext cx="97067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CasellaDiTesto 7"/>
          <p:cNvSpPr txBox="1"/>
          <p:nvPr/>
        </p:nvSpPr>
        <p:spPr>
          <a:xfrm>
            <a:off x="3643531" y="1867123"/>
            <a:ext cx="2518118" cy="830997"/>
          </a:xfrm>
          <a:prstGeom prst="rect">
            <a:avLst/>
          </a:prstGeom>
          <a:solidFill>
            <a:srgbClr val="FFFF66"/>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L’interesse per la disciplina in sé</a:t>
            </a:r>
            <a:endParaRPr lang="it-IT" sz="2400"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643531" y="3528645"/>
            <a:ext cx="2518118" cy="830997"/>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Il risultato (il voto, la promozione)</a:t>
            </a:r>
            <a:endParaRPr lang="it-IT" sz="2400" dirty="0">
              <a:latin typeface="Times New Roman" panose="02020603050405020304" pitchFamily="18" charset="0"/>
              <a:cs typeface="Times New Roman" panose="02020603050405020304" pitchFamily="18" charset="0"/>
            </a:endParaRPr>
          </a:p>
        </p:txBody>
      </p:sp>
      <p:sp>
        <p:nvSpPr>
          <p:cNvPr id="10" name="Parentesi graffa chiusa 9"/>
          <p:cNvSpPr/>
          <p:nvPr/>
        </p:nvSpPr>
        <p:spPr>
          <a:xfrm>
            <a:off x="6386732" y="2152357"/>
            <a:ext cx="225083" cy="208201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it-IT"/>
          </a:p>
        </p:txBody>
      </p:sp>
      <p:sp>
        <p:nvSpPr>
          <p:cNvPr id="11" name="CasellaDiTesto 10"/>
          <p:cNvSpPr txBox="1"/>
          <p:nvPr/>
        </p:nvSpPr>
        <p:spPr>
          <a:xfrm>
            <a:off x="6963505" y="2777867"/>
            <a:ext cx="2518118" cy="830997"/>
          </a:xfrm>
          <a:prstGeom prst="rect">
            <a:avLst/>
          </a:prstGeom>
          <a:no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L’alunno studia e apprende</a:t>
            </a:r>
            <a:endParaRPr lang="it-IT" sz="240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3242603" y="1298513"/>
            <a:ext cx="3319974"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Ricompensa intrinseca</a:t>
            </a:r>
            <a:endParaRPr lang="it-IT" sz="2400" dirty="0">
              <a:latin typeface="Times New Roman" panose="02020603050405020304" pitchFamily="18" charset="0"/>
              <a:cs typeface="Times New Roman" panose="02020603050405020304" pitchFamily="18" charset="0"/>
            </a:endParaRPr>
          </a:p>
        </p:txBody>
      </p:sp>
      <p:sp>
        <p:nvSpPr>
          <p:cNvPr id="13" name="CasellaDiTesto 12"/>
          <p:cNvSpPr txBox="1"/>
          <p:nvPr/>
        </p:nvSpPr>
        <p:spPr>
          <a:xfrm>
            <a:off x="3319976" y="4533084"/>
            <a:ext cx="3319974"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Ricompensa estrinseca</a:t>
            </a:r>
            <a:endParaRPr lang="it-IT" sz="2400" dirty="0">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0" y="5886054"/>
            <a:ext cx="12192000" cy="830997"/>
          </a:xfrm>
          <a:prstGeom prst="rect">
            <a:avLst/>
          </a:prstGeom>
          <a:noFill/>
          <a:ln>
            <a:noFill/>
          </a:ln>
        </p:spPr>
        <p:txBody>
          <a:bodyPr wrap="square" rtlCol="0">
            <a:spAutoFit/>
          </a:bodyPr>
          <a:lstStyle/>
          <a:p>
            <a:pPr algn="just"/>
            <a:r>
              <a:rPr lang="it-IT" sz="2400" i="1" dirty="0" smtClean="0">
                <a:latin typeface="Times New Roman" panose="02020603050405020304" pitchFamily="18" charset="0"/>
                <a:cs typeface="Times New Roman" panose="02020603050405020304" pitchFamily="18" charset="0"/>
              </a:rPr>
              <a:t>«L’introduzione della votazione nell’insegnamento trasversale dell’Educazione civica genera un quadro motivazionale esaustivo e completo» (E. Barbuto, 2020) </a:t>
            </a:r>
            <a:endParaRPr lang="it-IT"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44726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609600" y="164515"/>
            <a:ext cx="11308080" cy="5940088"/>
          </a:xfrm>
          <a:prstGeom prst="rect">
            <a:avLst/>
          </a:prstGeom>
        </p:spPr>
        <p:txBody>
          <a:bodyPr wrap="square">
            <a:spAutoFit/>
          </a:bodyPr>
          <a:lstStyle/>
          <a:p>
            <a:pPr algn="ctr"/>
            <a:r>
              <a:rPr lang="it-IT" sz="3200" b="1" dirty="0" smtClean="0">
                <a:solidFill>
                  <a:srgbClr val="FF0066"/>
                </a:solidFill>
                <a:latin typeface="Times New Roman" panose="02020603050405020304" pitchFamily="18" charset="0"/>
                <a:cs typeface="Times New Roman" panose="02020603050405020304" pitchFamily="18" charset="0"/>
              </a:rPr>
              <a:t>3) «PIANIFICARE LE ESPERIENZE DIDATTICHE»</a:t>
            </a:r>
          </a:p>
          <a:p>
            <a:pPr algn="ctr"/>
            <a:r>
              <a:rPr lang="it-IT" sz="1200" i="1" dirty="0" smtClean="0">
                <a:latin typeface="Times New Roman" panose="02020603050405020304" pitchFamily="18" charset="0"/>
                <a:cs typeface="Times New Roman" panose="02020603050405020304" pitchFamily="18" charset="0"/>
              </a:rPr>
              <a:t>(</a:t>
            </a:r>
            <a:r>
              <a:rPr lang="it-IT" sz="1200" i="1" dirty="0" err="1">
                <a:latin typeface="Times New Roman" panose="02020603050405020304" pitchFamily="18" charset="0"/>
                <a:cs typeface="Times New Roman" panose="02020603050405020304" pitchFamily="18" charset="0"/>
              </a:rPr>
              <a:t>Castoldi</a:t>
            </a:r>
            <a:r>
              <a:rPr lang="it-IT" sz="1200" i="1" dirty="0">
                <a:latin typeface="Times New Roman" panose="02020603050405020304" pitchFamily="18" charset="0"/>
                <a:cs typeface="Times New Roman" panose="02020603050405020304" pitchFamily="18" charset="0"/>
              </a:rPr>
              <a:t> Mario – Costruire unità di apprendimento. Guida alla progettazione a ritroso – Carocci Editore, Studi Superiori – 2017, p. 187)</a:t>
            </a:r>
          </a:p>
          <a:p>
            <a:pPr algn="ctr"/>
            <a:endParaRPr lang="it-IT" sz="1200" b="1" dirty="0" smtClean="0">
              <a:solidFill>
                <a:srgbClr val="FF0066"/>
              </a:solidFill>
              <a:latin typeface="Times New Roman" panose="02020603050405020304" pitchFamily="18" charset="0"/>
              <a:cs typeface="Times New Roman" panose="02020603050405020304" pitchFamily="18" charset="0"/>
            </a:endParaRPr>
          </a:p>
          <a:p>
            <a:pPr algn="ctr"/>
            <a:endParaRPr lang="it-IT" sz="1200" b="1" dirty="0">
              <a:solidFill>
                <a:srgbClr val="FF0000"/>
              </a:solidFill>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Quali sono le esperienze di apprendimento e le attività da proporre agli allievi per raggiungere i risultati desiderati?</a:t>
            </a:r>
          </a:p>
          <a:p>
            <a:pPr algn="just"/>
            <a:r>
              <a:rPr lang="it-IT" sz="2400" dirty="0" smtClean="0">
                <a:latin typeface="Times New Roman" panose="02020603050405020304" pitchFamily="18" charset="0"/>
                <a:cs typeface="Times New Roman" panose="02020603050405020304" pitchFamily="18" charset="0"/>
              </a:rPr>
              <a:t>Come presentare i contenuti di sapere che si intendono sviluppare?</a:t>
            </a:r>
          </a:p>
          <a:p>
            <a:pPr algn="just"/>
            <a:r>
              <a:rPr lang="it-IT" sz="2400" dirty="0" smtClean="0">
                <a:latin typeface="Times New Roman" panose="02020603050405020304" pitchFamily="18" charset="0"/>
                <a:cs typeface="Times New Roman" panose="02020603050405020304" pitchFamily="18" charset="0"/>
              </a:rPr>
              <a:t>Come mettere a tema le domande chiave intorno a cui realizzare il percorso?</a:t>
            </a:r>
          </a:p>
          <a:p>
            <a:pPr algn="just"/>
            <a:endParaRPr lang="it-IT" sz="2400" dirty="0">
              <a:latin typeface="Times New Roman" panose="02020603050405020304" pitchFamily="18" charset="0"/>
              <a:cs typeface="Times New Roman" panose="02020603050405020304" pitchFamily="18" charset="0"/>
            </a:endParaRPr>
          </a:p>
          <a:p>
            <a:pPr algn="just"/>
            <a:r>
              <a:rPr lang="it-IT" sz="2400" dirty="0" smtClean="0">
                <a:latin typeface="Times New Roman" panose="02020603050405020304" pitchFamily="18" charset="0"/>
                <a:cs typeface="Times New Roman" panose="02020603050405020304" pitchFamily="18" charset="0"/>
              </a:rPr>
              <a:t>La prospettiva deve essere centrata sul processo di apprendimento dell’allievo piuttosto che sul processo di insegnamento.</a:t>
            </a:r>
          </a:p>
          <a:p>
            <a:pPr algn="just"/>
            <a:r>
              <a:rPr lang="it-IT" sz="2400" dirty="0" smtClean="0">
                <a:latin typeface="Times New Roman" panose="02020603050405020304" pitchFamily="18" charset="0"/>
                <a:cs typeface="Times New Roman" panose="02020603050405020304" pitchFamily="18" charset="0"/>
              </a:rPr>
              <a:t>Dal punto di vista operativo si possono identificare tre prodotti attraverso cui strutturare la pianificazione delle esperienze didattiche:</a:t>
            </a:r>
          </a:p>
          <a:p>
            <a:pPr marL="457200" indent="-457200" algn="just">
              <a:buAutoNum type="arabicParenR"/>
            </a:pPr>
            <a:r>
              <a:rPr lang="it-IT" sz="2400" dirty="0" smtClean="0">
                <a:latin typeface="Times New Roman" panose="02020603050405020304" pitchFamily="18" charset="0"/>
                <a:cs typeface="Times New Roman" panose="02020603050405020304" pitchFamily="18" charset="0"/>
              </a:rPr>
              <a:t>Analisi del quadro iniziale;</a:t>
            </a:r>
          </a:p>
          <a:p>
            <a:pPr marL="457200" indent="-457200" algn="just">
              <a:buAutoNum type="arabicParenR"/>
            </a:pPr>
            <a:r>
              <a:rPr lang="it-IT" sz="2400" dirty="0" smtClean="0">
                <a:latin typeface="Times New Roman" panose="02020603050405020304" pitchFamily="18" charset="0"/>
                <a:cs typeface="Times New Roman" panose="02020603050405020304" pitchFamily="18" charset="0"/>
              </a:rPr>
              <a:t>Modalità di organizzazione didattica;</a:t>
            </a:r>
          </a:p>
          <a:p>
            <a:pPr marL="457200" indent="-457200" algn="just">
              <a:buAutoNum type="arabicParenR"/>
            </a:pPr>
            <a:r>
              <a:rPr lang="it-IT" sz="2400" dirty="0" smtClean="0">
                <a:latin typeface="Times New Roman" panose="02020603050405020304" pitchFamily="18" charset="0"/>
                <a:cs typeface="Times New Roman" panose="02020603050405020304" pitchFamily="18" charset="0"/>
              </a:rPr>
              <a:t>Articolazione operativa del percorso formativo.</a:t>
            </a:r>
          </a:p>
          <a:p>
            <a:pPr algn="just"/>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89276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5201424"/>
          </a:xfrm>
          <a:prstGeom prst="rect">
            <a:avLst/>
          </a:prstGeom>
        </p:spPr>
        <p:txBody>
          <a:bodyPr wrap="square">
            <a:spAutoFit/>
          </a:bodyPr>
          <a:lstStyle/>
          <a:p>
            <a:pPr algn="ctr"/>
            <a:r>
              <a:rPr lang="it-IT" sz="3200" b="1" dirty="0">
                <a:solidFill>
                  <a:srgbClr val="FF0066"/>
                </a:solidFill>
                <a:latin typeface="Times New Roman" panose="02020603050405020304" pitchFamily="18" charset="0"/>
                <a:cs typeface="Times New Roman" panose="02020603050405020304" pitchFamily="18" charset="0"/>
              </a:rPr>
              <a:t>Pratiche di didattica </a:t>
            </a:r>
            <a:r>
              <a:rPr lang="it-IT" sz="3200" b="1" dirty="0" smtClean="0">
                <a:solidFill>
                  <a:srgbClr val="FF0066"/>
                </a:solidFill>
                <a:latin typeface="Times New Roman" panose="02020603050405020304" pitchFamily="18" charset="0"/>
                <a:cs typeface="Times New Roman" panose="02020603050405020304" pitchFamily="18" charset="0"/>
              </a:rPr>
              <a:t>laboratoriale per sviluppare competenze di cittadinanza e favorire una didattica inclusiva</a:t>
            </a:r>
            <a:endParaRPr lang="it-IT" sz="3200" b="1" dirty="0">
              <a:solidFill>
                <a:srgbClr val="FF0066"/>
              </a:solidFill>
              <a:latin typeface="Times New Roman" panose="02020603050405020304" pitchFamily="18" charset="0"/>
              <a:cs typeface="Times New Roman" panose="02020603050405020304" pitchFamily="18" charset="0"/>
            </a:endParaRPr>
          </a:p>
          <a:p>
            <a:pPr algn="ctr"/>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26-45).</a:t>
            </a:r>
          </a:p>
          <a:p>
            <a:pPr algn="ctr"/>
            <a:endParaRPr lang="it-IT" sz="1600" b="1" dirty="0" smtClean="0">
              <a:solidFill>
                <a:srgbClr val="FF0000"/>
              </a:solidFill>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it-IT" sz="2400" i="1" dirty="0" smtClean="0">
                <a:latin typeface="Times New Roman" panose="02020603050405020304" pitchFamily="18" charset="0"/>
                <a:cs typeface="Times New Roman" panose="02020603050405020304" pitchFamily="18" charset="0"/>
              </a:rPr>
              <a:t>Cooperative </a:t>
            </a:r>
            <a:r>
              <a:rPr lang="it-IT" sz="2400" i="1" dirty="0" err="1" smtClean="0">
                <a:latin typeface="Times New Roman" panose="02020603050405020304" pitchFamily="18" charset="0"/>
                <a:cs typeface="Times New Roman" panose="02020603050405020304" pitchFamily="18" charset="0"/>
              </a:rPr>
              <a:t>learning</a:t>
            </a:r>
            <a:endParaRPr lang="it-IT" sz="2400" i="1" dirty="0" smtClean="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it-IT" sz="2400" i="1" dirty="0" err="1" smtClean="0">
                <a:latin typeface="Times New Roman" panose="02020603050405020304" pitchFamily="18" charset="0"/>
                <a:cs typeface="Times New Roman" panose="02020603050405020304" pitchFamily="18" charset="0"/>
              </a:rPr>
              <a:t>Jigsaw</a:t>
            </a:r>
            <a:endParaRPr lang="it-IT" sz="2400" i="1" dirty="0" smtClean="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it-IT" sz="2400" i="1" dirty="0" err="1" smtClean="0">
                <a:latin typeface="Times New Roman" panose="02020603050405020304" pitchFamily="18" charset="0"/>
                <a:cs typeface="Times New Roman" panose="02020603050405020304" pitchFamily="18" charset="0"/>
              </a:rPr>
              <a:t>Webquest</a:t>
            </a:r>
            <a:endParaRPr lang="it-IT" sz="2400" i="1" dirty="0" smtClean="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it-IT" sz="2400" i="1" dirty="0" err="1" smtClean="0">
                <a:latin typeface="Times New Roman" panose="02020603050405020304" pitchFamily="18" charset="0"/>
                <a:cs typeface="Times New Roman" panose="02020603050405020304" pitchFamily="18" charset="0"/>
              </a:rPr>
              <a:t>Flipped</a:t>
            </a:r>
            <a:r>
              <a:rPr lang="it-IT" sz="2400" i="1" dirty="0" smtClean="0">
                <a:latin typeface="Times New Roman" panose="02020603050405020304" pitchFamily="18" charset="0"/>
                <a:cs typeface="Times New Roman" panose="02020603050405020304" pitchFamily="18" charset="0"/>
              </a:rPr>
              <a:t> </a:t>
            </a:r>
            <a:r>
              <a:rPr lang="it-IT" sz="2400" i="1" dirty="0" err="1" smtClean="0">
                <a:latin typeface="Times New Roman" panose="02020603050405020304" pitchFamily="18" charset="0"/>
                <a:cs typeface="Times New Roman" panose="02020603050405020304" pitchFamily="18" charset="0"/>
              </a:rPr>
              <a:t>classroom</a:t>
            </a:r>
            <a:endParaRPr lang="it-IT" sz="2400" i="1" dirty="0" smtClean="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it-IT" sz="2400" i="1" dirty="0" err="1" smtClean="0">
                <a:latin typeface="Times New Roman" panose="02020603050405020304" pitchFamily="18" charset="0"/>
                <a:cs typeface="Times New Roman" panose="02020603050405020304" pitchFamily="18" charset="0"/>
              </a:rPr>
              <a:t>Problem</a:t>
            </a:r>
            <a:r>
              <a:rPr lang="it-IT" sz="2400" i="1" dirty="0" smtClean="0">
                <a:latin typeface="Times New Roman" panose="02020603050405020304" pitchFamily="18" charset="0"/>
                <a:cs typeface="Times New Roman" panose="02020603050405020304" pitchFamily="18" charset="0"/>
              </a:rPr>
              <a:t> </a:t>
            </a:r>
            <a:r>
              <a:rPr lang="it-IT" sz="2400" i="1" dirty="0" err="1" smtClean="0">
                <a:latin typeface="Times New Roman" panose="02020603050405020304" pitchFamily="18" charset="0"/>
                <a:cs typeface="Times New Roman" panose="02020603050405020304" pitchFamily="18" charset="0"/>
              </a:rPr>
              <a:t>based</a:t>
            </a:r>
            <a:r>
              <a:rPr lang="it-IT" sz="2400" i="1" dirty="0" smtClean="0">
                <a:latin typeface="Times New Roman" panose="02020603050405020304" pitchFamily="18" charset="0"/>
                <a:cs typeface="Times New Roman" panose="02020603050405020304" pitchFamily="18" charset="0"/>
              </a:rPr>
              <a:t> </a:t>
            </a:r>
            <a:r>
              <a:rPr lang="it-IT" sz="2400" i="1" dirty="0" err="1" smtClean="0">
                <a:latin typeface="Times New Roman" panose="02020603050405020304" pitchFamily="18" charset="0"/>
                <a:cs typeface="Times New Roman" panose="02020603050405020304" pitchFamily="18" charset="0"/>
              </a:rPr>
              <a:t>learning</a:t>
            </a:r>
            <a:endParaRPr lang="it-IT" sz="2400" i="1" dirty="0" smtClean="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it-IT" sz="2400" dirty="0" smtClean="0">
                <a:latin typeface="Times New Roman" panose="02020603050405020304" pitchFamily="18" charset="0"/>
                <a:cs typeface="Times New Roman" panose="02020603050405020304" pitchFamily="18" charset="0"/>
              </a:rPr>
              <a:t>Apprendimento basato sull’inchiesta/IBSE</a:t>
            </a:r>
          </a:p>
          <a:p>
            <a:pPr marL="457200" indent="-457200" algn="just">
              <a:buFont typeface="+mj-lt"/>
              <a:buAutoNum type="arabicPeriod"/>
            </a:pPr>
            <a:r>
              <a:rPr lang="it-IT" sz="2400" dirty="0" smtClean="0">
                <a:latin typeface="Times New Roman" panose="02020603050405020304" pitchFamily="18" charset="0"/>
                <a:cs typeface="Times New Roman" panose="02020603050405020304" pitchFamily="18" charset="0"/>
              </a:rPr>
              <a:t>La classe scomposta</a:t>
            </a:r>
          </a:p>
          <a:p>
            <a:pPr marL="457200" indent="-457200" algn="just">
              <a:buFont typeface="+mj-lt"/>
              <a:buAutoNum type="arabicPeriod"/>
            </a:pPr>
            <a:r>
              <a:rPr lang="it-IT" sz="2400" i="1" dirty="0" err="1" smtClean="0">
                <a:latin typeface="Times New Roman" panose="02020603050405020304" pitchFamily="18" charset="0"/>
                <a:cs typeface="Times New Roman" panose="02020603050405020304" pitchFamily="18" charset="0"/>
              </a:rPr>
              <a:t>Debate</a:t>
            </a:r>
            <a:endParaRPr lang="it-IT" sz="2400" i="1" dirty="0" smtClean="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it-IT" sz="2400" i="1" dirty="0" err="1" smtClean="0">
                <a:latin typeface="Times New Roman" panose="02020603050405020304" pitchFamily="18" charset="0"/>
                <a:cs typeface="Times New Roman" panose="02020603050405020304" pitchFamily="18" charset="0"/>
              </a:rPr>
              <a:t>Spaced</a:t>
            </a:r>
            <a:r>
              <a:rPr lang="it-IT" sz="2400" i="1" dirty="0" smtClean="0">
                <a:latin typeface="Times New Roman" panose="02020603050405020304" pitchFamily="18" charset="0"/>
                <a:cs typeface="Times New Roman" panose="02020603050405020304" pitchFamily="18" charset="0"/>
              </a:rPr>
              <a:t> </a:t>
            </a:r>
            <a:r>
              <a:rPr lang="it-IT" sz="2400" i="1" dirty="0" err="1" smtClean="0">
                <a:latin typeface="Times New Roman" panose="02020603050405020304" pitchFamily="18" charset="0"/>
                <a:cs typeface="Times New Roman" panose="02020603050405020304" pitchFamily="18" charset="0"/>
              </a:rPr>
              <a:t>learning</a:t>
            </a:r>
            <a:r>
              <a:rPr lang="it-IT" sz="2400" dirty="0" smtClean="0">
                <a:latin typeface="Times New Roman" panose="02020603050405020304" pitchFamily="18" charset="0"/>
                <a:cs typeface="Times New Roman" panose="02020603050405020304" pitchFamily="18" charset="0"/>
              </a:rPr>
              <a:t> (Apprendimento intervallato)</a:t>
            </a:r>
          </a:p>
          <a:p>
            <a:pPr marL="457200" indent="-457200" algn="just">
              <a:buFont typeface="+mj-lt"/>
              <a:buAutoNum type="arabicPeriod"/>
            </a:pPr>
            <a:r>
              <a:rPr lang="it-IT" sz="2400" dirty="0" smtClean="0">
                <a:latin typeface="Times New Roman" panose="02020603050405020304" pitchFamily="18" charset="0"/>
                <a:cs typeface="Times New Roman" panose="02020603050405020304" pitchFamily="18" charset="0"/>
              </a:rPr>
              <a:t>Il metodo EAS (Episodi di apprendimento situato)</a:t>
            </a:r>
          </a:p>
        </p:txBody>
      </p:sp>
    </p:spTree>
    <p:extLst>
      <p:ext uri="{BB962C8B-B14F-4D97-AF65-F5344CB8AC3E}">
        <p14:creationId xmlns:p14="http://schemas.microsoft.com/office/powerpoint/2010/main" val="106964427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4770537"/>
          </a:xfrm>
          <a:prstGeom prst="rect">
            <a:avLst/>
          </a:prstGeom>
        </p:spPr>
        <p:txBody>
          <a:bodyPr wrap="square">
            <a:spAutoFit/>
          </a:bodyPr>
          <a:lstStyle/>
          <a:p>
            <a:r>
              <a:rPr lang="it-IT" sz="2400" b="1" dirty="0" smtClean="0">
                <a:solidFill>
                  <a:srgbClr val="FF0066"/>
                </a:solidFill>
                <a:latin typeface="Times New Roman" panose="02020603050405020304" pitchFamily="18" charset="0"/>
                <a:cs typeface="Times New Roman" panose="02020603050405020304" pitchFamily="18" charset="0"/>
              </a:rPr>
              <a:t>Pratiche </a:t>
            </a:r>
            <a:r>
              <a:rPr lang="it-IT" sz="2400" b="1" dirty="0">
                <a:solidFill>
                  <a:srgbClr val="FF0066"/>
                </a:solidFill>
                <a:latin typeface="Times New Roman" panose="02020603050405020304" pitchFamily="18" charset="0"/>
                <a:cs typeface="Times New Roman" panose="02020603050405020304" pitchFamily="18" charset="0"/>
              </a:rPr>
              <a:t>di didattica </a:t>
            </a:r>
            <a:r>
              <a:rPr lang="it-IT" sz="2400" b="1" dirty="0" smtClean="0">
                <a:solidFill>
                  <a:srgbClr val="FF0066"/>
                </a:solidFill>
                <a:latin typeface="Times New Roman" panose="02020603050405020304" pitchFamily="18" charset="0"/>
                <a:cs typeface="Times New Roman" panose="02020603050405020304" pitchFamily="18" charset="0"/>
              </a:rPr>
              <a:t>laboratoriale per sviluppare competenze di cittadinanza e favorire una didattica inclusiva: Cooperative </a:t>
            </a:r>
            <a:r>
              <a:rPr lang="it-IT" sz="2400" b="1" dirty="0" err="1" smtClean="0">
                <a:solidFill>
                  <a:srgbClr val="FF0066"/>
                </a:solidFill>
                <a:latin typeface="Times New Roman" panose="02020603050405020304" pitchFamily="18" charset="0"/>
                <a:cs typeface="Times New Roman" panose="02020603050405020304" pitchFamily="18" charset="0"/>
              </a:rPr>
              <a:t>learning</a:t>
            </a:r>
            <a:endParaRPr lang="it-IT" sz="2400" b="1" dirty="0">
              <a:solidFill>
                <a:srgbClr val="FF0066"/>
              </a:solidFill>
              <a:latin typeface="Times New Roman" panose="02020603050405020304" pitchFamily="18" charset="0"/>
              <a:cs typeface="Times New Roman" panose="02020603050405020304" pitchFamily="18" charset="0"/>
            </a:endParaRPr>
          </a:p>
          <a:p>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26-28).</a:t>
            </a:r>
          </a:p>
          <a:p>
            <a:endParaRPr lang="it-IT" sz="1200" i="1"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«Il </a:t>
            </a:r>
            <a:r>
              <a:rPr lang="it-IT" sz="2400" i="1" dirty="0" smtClean="0">
                <a:latin typeface="Times New Roman" panose="02020603050405020304" pitchFamily="18" charset="0"/>
                <a:cs typeface="Times New Roman" panose="02020603050405020304" pitchFamily="18" charset="0"/>
              </a:rPr>
              <a:t>Cooperative </a:t>
            </a:r>
            <a:r>
              <a:rPr lang="it-IT" sz="2400" i="1" dirty="0" err="1" smtClean="0">
                <a:latin typeface="Times New Roman" panose="02020603050405020304" pitchFamily="18" charset="0"/>
                <a:cs typeface="Times New Roman" panose="02020603050405020304" pitchFamily="18" charset="0"/>
              </a:rPr>
              <a:t>learning</a:t>
            </a:r>
            <a:r>
              <a:rPr lang="it-IT" sz="2400" i="1"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è una metodologia di insegnamento attraverso la quale gli studenti apprendono in piccoli gruppi, aiutandosi reciprocamente e sentendosi corresponsabili del reciproco percorso»</a:t>
            </a:r>
          </a:p>
          <a:p>
            <a:pPr algn="ctr"/>
            <a:endParaRPr lang="it-IT" sz="1600" b="1" dirty="0" smtClean="0">
              <a:solidFill>
                <a:srgbClr val="FF0000"/>
              </a:solidFill>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Interdipendenza positiva</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Responsabilità individuale</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Interazione costruttiva</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Abilità sociali</a:t>
            </a:r>
          </a:p>
          <a:p>
            <a:pPr marL="342900" indent="-342900" algn="just">
              <a:buFont typeface="Wingdings" panose="05000000000000000000" pitchFamily="2" charset="2"/>
              <a:buChar char="§"/>
            </a:pPr>
            <a:r>
              <a:rPr lang="it-IT" sz="2400" dirty="0" smtClean="0">
                <a:latin typeface="Times New Roman" panose="02020603050405020304" pitchFamily="18" charset="0"/>
                <a:cs typeface="Times New Roman" panose="02020603050405020304" pitchFamily="18" charset="0"/>
              </a:rPr>
              <a:t>Valutazione di gruppo</a:t>
            </a:r>
          </a:p>
        </p:txBody>
      </p:sp>
      <p:pic>
        <p:nvPicPr>
          <p:cNvPr id="3" name="Immagine 2"/>
          <p:cNvPicPr>
            <a:picLocks noChangeAspect="1"/>
          </p:cNvPicPr>
          <p:nvPr/>
        </p:nvPicPr>
        <p:blipFill>
          <a:blip r:embed="rId2"/>
          <a:stretch>
            <a:fillRect/>
          </a:stretch>
        </p:blipFill>
        <p:spPr>
          <a:xfrm>
            <a:off x="6794694" y="3077616"/>
            <a:ext cx="4255265" cy="3456669"/>
          </a:xfrm>
          <a:prstGeom prst="rect">
            <a:avLst/>
          </a:prstGeom>
          <a:ln>
            <a:solidFill>
              <a:schemeClr val="tx1"/>
            </a:solidFill>
          </a:ln>
        </p:spPr>
      </p:pic>
    </p:spTree>
    <p:extLst>
      <p:ext uri="{BB962C8B-B14F-4D97-AF65-F5344CB8AC3E}">
        <p14:creationId xmlns:p14="http://schemas.microsoft.com/office/powerpoint/2010/main" val="11715761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2308324"/>
          </a:xfrm>
          <a:prstGeom prst="rect">
            <a:avLst/>
          </a:prstGeom>
        </p:spPr>
        <p:txBody>
          <a:bodyPr wrap="square">
            <a:spAutoFit/>
          </a:bodyPr>
          <a:lstStyle/>
          <a:p>
            <a:r>
              <a:rPr lang="it-IT" sz="2400" b="1" dirty="0">
                <a:solidFill>
                  <a:srgbClr val="FF0066"/>
                </a:solidFill>
                <a:latin typeface="Times New Roman" panose="02020603050405020304" pitchFamily="18" charset="0"/>
                <a:cs typeface="Times New Roman" panose="02020603050405020304" pitchFamily="18" charset="0"/>
              </a:rPr>
              <a:t>Pratiche di didattica </a:t>
            </a:r>
            <a:r>
              <a:rPr lang="it-IT" sz="2400" b="1" dirty="0" smtClean="0">
                <a:solidFill>
                  <a:srgbClr val="FF0066"/>
                </a:solidFill>
                <a:latin typeface="Times New Roman" panose="02020603050405020304" pitchFamily="18" charset="0"/>
                <a:cs typeface="Times New Roman" panose="02020603050405020304" pitchFamily="18" charset="0"/>
              </a:rPr>
              <a:t>laboratoriale per sviluppare competenze di cittadinanza e favorire una didattica inclusiva: </a:t>
            </a:r>
            <a:r>
              <a:rPr lang="it-IT" sz="2400" b="1" dirty="0" err="1" smtClean="0">
                <a:solidFill>
                  <a:srgbClr val="FF0066"/>
                </a:solidFill>
                <a:latin typeface="Times New Roman" panose="02020603050405020304" pitchFamily="18" charset="0"/>
                <a:cs typeface="Times New Roman" panose="02020603050405020304" pitchFamily="18" charset="0"/>
              </a:rPr>
              <a:t>Jigsaw</a:t>
            </a:r>
            <a:endParaRPr lang="it-IT" sz="2400" b="1" dirty="0">
              <a:solidFill>
                <a:srgbClr val="FF0066"/>
              </a:solidFill>
              <a:latin typeface="Times New Roman" panose="02020603050405020304" pitchFamily="18" charset="0"/>
              <a:cs typeface="Times New Roman" panose="02020603050405020304" pitchFamily="18" charset="0"/>
            </a:endParaRPr>
          </a:p>
          <a:p>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29-30).</a:t>
            </a:r>
          </a:p>
          <a:p>
            <a:endParaRPr lang="it-IT" sz="1200" i="1"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Il </a:t>
            </a:r>
            <a:r>
              <a:rPr lang="it-IT" sz="2400" i="1" dirty="0" err="1">
                <a:latin typeface="Times New Roman" panose="02020603050405020304" pitchFamily="18" charset="0"/>
                <a:cs typeface="Times New Roman" panose="02020603050405020304" pitchFamily="18" charset="0"/>
              </a:rPr>
              <a:t>J</a:t>
            </a:r>
            <a:r>
              <a:rPr lang="it-IT" sz="2400" i="1" dirty="0" err="1" smtClean="0">
                <a:latin typeface="Times New Roman" panose="02020603050405020304" pitchFamily="18" charset="0"/>
                <a:cs typeface="Times New Roman" panose="02020603050405020304" pitchFamily="18" charset="0"/>
              </a:rPr>
              <a:t>igsaw</a:t>
            </a:r>
            <a:r>
              <a:rPr lang="it-IT" sz="2400" dirty="0" smtClean="0">
                <a:latin typeface="Times New Roman" panose="02020603050405020304" pitchFamily="18" charset="0"/>
                <a:cs typeface="Times New Roman" panose="02020603050405020304" pitchFamily="18" charset="0"/>
              </a:rPr>
              <a:t> è una variante del </a:t>
            </a:r>
            <a:r>
              <a:rPr lang="it-IT" sz="2400" i="1" dirty="0" smtClean="0">
                <a:latin typeface="Times New Roman" panose="02020603050405020304" pitchFamily="18" charset="0"/>
                <a:cs typeface="Times New Roman" panose="02020603050405020304" pitchFamily="18" charset="0"/>
              </a:rPr>
              <a:t>cooperative </a:t>
            </a:r>
            <a:r>
              <a:rPr lang="it-IT" sz="2400" i="1" dirty="0" err="1" smtClean="0">
                <a:latin typeface="Times New Roman" panose="02020603050405020304" pitchFamily="18" charset="0"/>
                <a:cs typeface="Times New Roman" panose="02020603050405020304" pitchFamily="18" charset="0"/>
              </a:rPr>
              <a:t>learning</a:t>
            </a:r>
            <a:r>
              <a:rPr lang="it-IT" sz="2400" i="1"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in cui ogni gruppo deve apprendere le medesime conoscenze/abilità e produrre lo stesso compito.</a:t>
            </a:r>
          </a:p>
        </p:txBody>
      </p:sp>
      <p:pic>
        <p:nvPicPr>
          <p:cNvPr id="6146" name="Picture 2" descr="The Jigsaw Classroom | technologies | Student centered learning, Cooperative  learning, Teaching strateg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3304" y="3740516"/>
            <a:ext cx="2324100" cy="2324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6739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35880"/>
            <a:ext cx="12344400" cy="1754326"/>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Competenze </a:t>
            </a:r>
            <a:r>
              <a:rPr lang="it-IT" sz="3200" b="1" dirty="0">
                <a:solidFill>
                  <a:srgbClr val="FF0000"/>
                </a:solidFill>
                <a:latin typeface="Times New Roman" panose="02020603050405020304" pitchFamily="18" charset="0"/>
                <a:cs typeface="Times New Roman" panose="02020603050405020304" pitchFamily="18" charset="0"/>
              </a:rPr>
              <a:t>del </a:t>
            </a:r>
            <a:r>
              <a:rPr lang="it-IT" sz="3200" b="1" dirty="0" err="1">
                <a:solidFill>
                  <a:srgbClr val="FF0000"/>
                </a:solidFill>
                <a:latin typeface="Times New Roman" panose="02020603050405020304" pitchFamily="18" charset="0"/>
                <a:cs typeface="Times New Roman" panose="02020603050405020304" pitchFamily="18" charset="0"/>
              </a:rPr>
              <a:t>PECuP</a:t>
            </a:r>
            <a:r>
              <a:rPr lang="it-IT" sz="3200" b="1" dirty="0">
                <a:solidFill>
                  <a:srgbClr val="FF0000"/>
                </a:solidFill>
                <a:latin typeface="Times New Roman" panose="02020603050405020304" pitchFamily="18" charset="0"/>
                <a:cs typeface="Times New Roman" panose="02020603050405020304" pitchFamily="18" charset="0"/>
              </a:rPr>
              <a:t> di educazione civica e nuclei concettuali/tematiche </a:t>
            </a:r>
            <a:r>
              <a:rPr lang="it-IT" sz="3200" b="1" dirty="0" smtClean="0">
                <a:solidFill>
                  <a:srgbClr val="FF0000"/>
                </a:solidFill>
                <a:latin typeface="Times New Roman" panose="02020603050405020304" pitchFamily="18" charset="0"/>
                <a:cs typeface="Times New Roman" panose="02020603050405020304" pitchFamily="18" charset="0"/>
              </a:rPr>
              <a:t>(3) </a:t>
            </a:r>
            <a:r>
              <a:rPr lang="it-IT" sz="1000" b="1" dirty="0" smtClean="0">
                <a:solidFill>
                  <a:srgbClr val="FF0000"/>
                </a:solidFill>
                <a:latin typeface="Times New Roman" panose="02020603050405020304" pitchFamily="18" charset="0"/>
                <a:cs typeface="Times New Roman" panose="02020603050405020304" pitchFamily="18" charset="0"/>
              </a:rPr>
              <a:t> </a:t>
            </a:r>
          </a:p>
          <a:p>
            <a:pPr algn="ctr"/>
            <a:r>
              <a:rPr lang="it-IT" sz="1000" i="1" dirty="0" smtClean="0">
                <a:latin typeface="Times New Roman" panose="02020603050405020304" pitchFamily="18" charset="0"/>
                <a:cs typeface="Times New Roman" panose="02020603050405020304" pitchFamily="18" charset="0"/>
              </a:rPr>
              <a:t>(L'insegnamento </a:t>
            </a:r>
            <a:r>
              <a:rPr lang="it-IT" sz="1000" i="1" dirty="0">
                <a:latin typeface="Times New Roman" panose="02020603050405020304" pitchFamily="18" charset="0"/>
                <a:cs typeface="Times New Roman" panose="02020603050405020304" pitchFamily="18" charset="0"/>
              </a:rPr>
              <a:t>trasversale di Educazione </a:t>
            </a:r>
            <a:r>
              <a:rPr lang="it-IT" sz="1000" i="1" dirty="0" smtClean="0">
                <a:latin typeface="Times New Roman" panose="02020603050405020304" pitchFamily="18" charset="0"/>
                <a:cs typeface="Times New Roman" panose="02020603050405020304" pitchFamily="18" charset="0"/>
              </a:rPr>
              <a:t>civica. L’introduzione </a:t>
            </a:r>
            <a:r>
              <a:rPr lang="it-IT" sz="1000" i="1" dirty="0">
                <a:latin typeface="Times New Roman" panose="02020603050405020304" pitchFamily="18" charset="0"/>
                <a:cs typeface="Times New Roman" panose="02020603050405020304" pitchFamily="18" charset="0"/>
              </a:rPr>
              <a:t>nel curricolo d’istituto e le Linee </a:t>
            </a:r>
            <a:r>
              <a:rPr lang="it-IT" sz="1000" i="1" dirty="0" smtClean="0">
                <a:latin typeface="Times New Roman" panose="02020603050405020304" pitchFamily="18" charset="0"/>
                <a:cs typeface="Times New Roman" panose="02020603050405020304" pitchFamily="18" charset="0"/>
              </a:rPr>
              <a:t>guida. </a:t>
            </a:r>
            <a:r>
              <a:rPr lang="it-IT" sz="1000" i="1" dirty="0">
                <a:latin typeface="Times New Roman" panose="02020603050405020304" pitchFamily="18" charset="0"/>
                <a:cs typeface="Times New Roman" panose="02020603050405020304" pitchFamily="18" charset="0"/>
              </a:rPr>
              <a:t>A cura di </a:t>
            </a:r>
            <a:r>
              <a:rPr lang="it-IT" sz="1000" i="1" dirty="0" smtClean="0">
                <a:latin typeface="Times New Roman" panose="02020603050405020304" pitchFamily="18" charset="0"/>
                <a:cs typeface="Times New Roman" panose="02020603050405020304" pitchFamily="18" charset="0"/>
              </a:rPr>
              <a:t>E. Barbuto. </a:t>
            </a:r>
            <a:r>
              <a:rPr lang="it-IT" sz="1000" i="1" dirty="0" err="1" smtClean="0">
                <a:latin typeface="Times New Roman" panose="02020603050405020304" pitchFamily="18" charset="0"/>
                <a:cs typeface="Times New Roman" panose="02020603050405020304" pitchFamily="18" charset="0"/>
              </a:rPr>
              <a:t>EdiSES</a:t>
            </a:r>
            <a:r>
              <a:rPr lang="it-IT" sz="1000" i="1" dirty="0">
                <a:latin typeface="Times New Roman" panose="02020603050405020304" pitchFamily="18" charset="0"/>
                <a:cs typeface="Times New Roman" panose="02020603050405020304" pitchFamily="18" charset="0"/>
              </a:rPr>
              <a:t> </a:t>
            </a:r>
            <a:r>
              <a:rPr lang="it-IT" sz="1000" i="1" dirty="0" smtClean="0">
                <a:latin typeface="Times New Roman" panose="02020603050405020304" pitchFamily="18" charset="0"/>
                <a:cs typeface="Times New Roman" panose="02020603050405020304" pitchFamily="18" charset="0"/>
              </a:rPr>
              <a:t>2020, </a:t>
            </a:r>
          </a:p>
          <a:p>
            <a:pPr algn="ctr"/>
            <a:r>
              <a:rPr lang="it-IT" sz="1000" i="1" dirty="0" smtClean="0">
                <a:latin typeface="Times New Roman" panose="02020603050405020304" pitchFamily="18" charset="0"/>
                <a:cs typeface="Times New Roman" panose="02020603050405020304" pitchFamily="18" charset="0"/>
              </a:rPr>
              <a:t>p.38-39)</a:t>
            </a:r>
          </a:p>
          <a:p>
            <a:endParaRPr lang="it-IT" sz="2400" dirty="0" smtClean="0">
              <a:latin typeface="Times New Roman" panose="02020603050405020304" pitchFamily="18" charset="0"/>
              <a:cs typeface="Times New Roman" panose="02020603050405020304" pitchFamily="18" charset="0"/>
            </a:endParaRPr>
          </a:p>
        </p:txBody>
      </p:sp>
      <p:graphicFrame>
        <p:nvGraphicFramePr>
          <p:cNvPr id="3" name="Tabella 2"/>
          <p:cNvGraphicFramePr>
            <a:graphicFrameLocks noGrp="1"/>
          </p:cNvGraphicFramePr>
          <p:nvPr>
            <p:extLst/>
          </p:nvPr>
        </p:nvGraphicFramePr>
        <p:xfrm>
          <a:off x="167640" y="1841546"/>
          <a:ext cx="11811000" cy="2621280"/>
        </p:xfrm>
        <a:graphic>
          <a:graphicData uri="http://schemas.openxmlformats.org/drawingml/2006/table">
            <a:tbl>
              <a:tblPr firstRow="1" bandRow="1">
                <a:tableStyleId>{F5AB1C69-6EDB-4FF4-983F-18BD219EF322}</a:tableStyleId>
              </a:tblPr>
              <a:tblGrid>
                <a:gridCol w="5881468">
                  <a:extLst>
                    <a:ext uri="{9D8B030D-6E8A-4147-A177-3AD203B41FA5}">
                      <a16:colId xmlns:a16="http://schemas.microsoft.com/office/drawing/2014/main" val="4081919794"/>
                    </a:ext>
                  </a:extLst>
                </a:gridCol>
                <a:gridCol w="5929532">
                  <a:extLst>
                    <a:ext uri="{9D8B030D-6E8A-4147-A177-3AD203B41FA5}">
                      <a16:colId xmlns:a16="http://schemas.microsoft.com/office/drawing/2014/main" val="2370867213"/>
                    </a:ext>
                  </a:extLst>
                </a:gridCol>
              </a:tblGrid>
              <a:tr h="370840">
                <a:tc>
                  <a:txBody>
                    <a:bodyPr/>
                    <a:lstStyle/>
                    <a:p>
                      <a:pPr algn="ctr"/>
                      <a:r>
                        <a:rPr lang="it-IT" sz="2000" dirty="0" smtClean="0">
                          <a:latin typeface="Times New Roman" panose="02020603050405020304" pitchFamily="18" charset="0"/>
                          <a:cs typeface="Times New Roman" panose="02020603050405020304" pitchFamily="18" charset="0"/>
                        </a:rPr>
                        <a:t>Nucleo concettuale/</a:t>
                      </a:r>
                    </a:p>
                    <a:p>
                      <a:pPr algn="ctr"/>
                      <a:r>
                        <a:rPr lang="it-IT" sz="2000" dirty="0" smtClean="0">
                          <a:latin typeface="Times New Roman" panose="02020603050405020304" pitchFamily="18" charset="0"/>
                          <a:cs typeface="Times New Roman" panose="02020603050405020304" pitchFamily="18" charset="0"/>
                        </a:rPr>
                        <a:t>Tematiche</a:t>
                      </a:r>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Competenza del </a:t>
                      </a:r>
                      <a:r>
                        <a:rPr lang="it-IT" sz="2000" dirty="0" err="1" smtClean="0">
                          <a:latin typeface="Times New Roman" panose="02020603050405020304" pitchFamily="18" charset="0"/>
                          <a:cs typeface="Times New Roman" panose="02020603050405020304" pitchFamily="18" charset="0"/>
                        </a:rPr>
                        <a:t>PECuP</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10488001"/>
                  </a:ext>
                </a:extLst>
              </a:tr>
              <a:tr h="370840">
                <a:tc>
                  <a:txBody>
                    <a:bodyPr/>
                    <a:lstStyle/>
                    <a:p>
                      <a:r>
                        <a:rPr lang="it-IT" sz="2000" b="1" dirty="0" smtClean="0">
                          <a:latin typeface="Times New Roman" panose="02020603050405020304" pitchFamily="18" charset="0"/>
                          <a:cs typeface="Times New Roman" panose="02020603050405020304" pitchFamily="18" charset="0"/>
                        </a:rPr>
                        <a:t>CITTADINANZA DIGITALE</a:t>
                      </a:r>
                    </a:p>
                    <a:p>
                      <a:r>
                        <a:rPr lang="it-IT" sz="2000" dirty="0" smtClean="0">
                          <a:latin typeface="Times New Roman" panose="02020603050405020304" pitchFamily="18" charset="0"/>
                          <a:cs typeface="Times New Roman" panose="02020603050405020304" pitchFamily="18" charset="0"/>
                        </a:rPr>
                        <a:t>-Media </a:t>
                      </a:r>
                      <a:r>
                        <a:rPr lang="it-IT" sz="2000" dirty="0" err="1" smtClean="0">
                          <a:latin typeface="Times New Roman" panose="02020603050405020304" pitchFamily="18" charset="0"/>
                          <a:cs typeface="Times New Roman" panose="02020603050405020304" pitchFamily="18" charset="0"/>
                        </a:rPr>
                        <a:t>Education</a:t>
                      </a:r>
                      <a:endParaRPr lang="it-IT" sz="2000" dirty="0" smtClean="0">
                        <a:latin typeface="Times New Roman" panose="02020603050405020304" pitchFamily="18" charset="0"/>
                        <a:cs typeface="Times New Roman" panose="02020603050405020304" pitchFamily="18" charset="0"/>
                      </a:endParaRPr>
                    </a:p>
                    <a:p>
                      <a:r>
                        <a:rPr lang="it-IT" sz="2000" dirty="0" smtClean="0">
                          <a:latin typeface="Times New Roman" panose="02020603050405020304" pitchFamily="18" charset="0"/>
                          <a:cs typeface="Times New Roman" panose="02020603050405020304" pitchFamily="18" charset="0"/>
                        </a:rPr>
                        <a:t>-Comunicare</a:t>
                      </a:r>
                      <a:r>
                        <a:rPr lang="it-IT" sz="2000" baseline="0" dirty="0" smtClean="0">
                          <a:latin typeface="Times New Roman" panose="02020603050405020304" pitchFamily="18" charset="0"/>
                          <a:cs typeface="Times New Roman" panose="02020603050405020304" pitchFamily="18" charset="0"/>
                        </a:rPr>
                        <a:t> correttamente con le tecnologie digitali</a:t>
                      </a:r>
                    </a:p>
                    <a:p>
                      <a:r>
                        <a:rPr lang="it-IT" sz="2000" baseline="0" dirty="0" smtClean="0">
                          <a:latin typeface="Times New Roman" panose="02020603050405020304" pitchFamily="18" charset="0"/>
                          <a:cs typeface="Times New Roman" panose="02020603050405020304" pitchFamily="18" charset="0"/>
                        </a:rPr>
                        <a:t>-Le tecnologie digitali al servizio del cittadino</a:t>
                      </a:r>
                    </a:p>
                    <a:p>
                      <a:r>
                        <a:rPr lang="it-IT" sz="2000" baseline="0" dirty="0" smtClean="0">
                          <a:latin typeface="Times New Roman" panose="02020603050405020304" pitchFamily="18" charset="0"/>
                          <a:cs typeface="Times New Roman" panose="02020603050405020304" pitchFamily="18" charset="0"/>
                        </a:rPr>
                        <a:t>-Tutelare la propria identità e la privacy</a:t>
                      </a:r>
                    </a:p>
                    <a:p>
                      <a:r>
                        <a:rPr lang="it-IT" sz="2000" baseline="0" dirty="0" smtClean="0">
                          <a:latin typeface="Times New Roman" panose="02020603050405020304" pitchFamily="18" charset="0"/>
                          <a:cs typeface="Times New Roman" panose="02020603050405020304" pitchFamily="18" charset="0"/>
                        </a:rPr>
                        <a:t>-Tecnologie digitali, salute e benessere psico-fisico</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-Esercitare i principi della cittadinanza digitale, con competenza e coerenza rispetto al sistema integrato di valori che regolano la vita democratica</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01977227"/>
                  </a:ext>
                </a:extLst>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3483995918"/>
              </p:ext>
            </p:extLst>
          </p:nvPr>
        </p:nvGraphicFramePr>
        <p:xfrm>
          <a:off x="167640" y="4692598"/>
          <a:ext cx="11811000" cy="2011680"/>
        </p:xfrm>
        <a:graphic>
          <a:graphicData uri="http://schemas.openxmlformats.org/drawingml/2006/table">
            <a:tbl>
              <a:tblPr firstRow="1" bandRow="1">
                <a:tableStyleId>{F5AB1C69-6EDB-4FF4-983F-18BD219EF322}</a:tableStyleId>
              </a:tblPr>
              <a:tblGrid>
                <a:gridCol w="5881468">
                  <a:extLst>
                    <a:ext uri="{9D8B030D-6E8A-4147-A177-3AD203B41FA5}">
                      <a16:colId xmlns:a16="http://schemas.microsoft.com/office/drawing/2014/main" val="4081919794"/>
                    </a:ext>
                  </a:extLst>
                </a:gridCol>
                <a:gridCol w="5929532">
                  <a:extLst>
                    <a:ext uri="{9D8B030D-6E8A-4147-A177-3AD203B41FA5}">
                      <a16:colId xmlns:a16="http://schemas.microsoft.com/office/drawing/2014/main" val="2370867213"/>
                    </a:ext>
                  </a:extLst>
                </a:gridCol>
              </a:tblGrid>
              <a:tr h="370840">
                <a:tc>
                  <a:txBody>
                    <a:bodyPr/>
                    <a:lstStyle/>
                    <a:p>
                      <a:pPr algn="ctr"/>
                      <a:r>
                        <a:rPr lang="it-IT" sz="2000" dirty="0" smtClean="0">
                          <a:latin typeface="Times New Roman" panose="02020603050405020304" pitchFamily="18" charset="0"/>
                          <a:cs typeface="Times New Roman" panose="02020603050405020304" pitchFamily="18" charset="0"/>
                        </a:rPr>
                        <a:t>Nucleo concettuale/</a:t>
                      </a:r>
                    </a:p>
                    <a:p>
                      <a:pPr algn="ctr"/>
                      <a:r>
                        <a:rPr lang="it-IT" sz="2000" dirty="0" smtClean="0">
                          <a:latin typeface="Times New Roman" panose="02020603050405020304" pitchFamily="18" charset="0"/>
                          <a:cs typeface="Times New Roman" panose="02020603050405020304" pitchFamily="18" charset="0"/>
                        </a:rPr>
                        <a:t>Tematiche</a:t>
                      </a:r>
                      <a:endParaRPr lang="it-IT" sz="2000" dirty="0">
                        <a:latin typeface="Times New Roman" panose="02020603050405020304" pitchFamily="18" charset="0"/>
                        <a:cs typeface="Times New Roman" panose="02020603050405020304" pitchFamily="18" charset="0"/>
                      </a:endParaRPr>
                    </a:p>
                  </a:txBody>
                  <a:tcPr/>
                </a:tc>
                <a:tc>
                  <a:txBody>
                    <a:bodyPr/>
                    <a:lstStyle/>
                    <a:p>
                      <a:pPr algn="ctr"/>
                      <a:r>
                        <a:rPr lang="it-IT" sz="2000" dirty="0" smtClean="0">
                          <a:latin typeface="Times New Roman" panose="02020603050405020304" pitchFamily="18" charset="0"/>
                          <a:cs typeface="Times New Roman" panose="02020603050405020304" pitchFamily="18" charset="0"/>
                        </a:rPr>
                        <a:t>Competenza del </a:t>
                      </a:r>
                      <a:r>
                        <a:rPr lang="it-IT" sz="2000" dirty="0" err="1" smtClean="0">
                          <a:latin typeface="Times New Roman" panose="02020603050405020304" pitchFamily="18" charset="0"/>
                          <a:cs typeface="Times New Roman" panose="02020603050405020304" pitchFamily="18" charset="0"/>
                        </a:rPr>
                        <a:t>PECuP</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10488001"/>
                  </a:ext>
                </a:extLst>
              </a:tr>
              <a:tr h="370840">
                <a:tc>
                  <a:txBody>
                    <a:bodyPr/>
                    <a:lstStyle/>
                    <a:p>
                      <a:r>
                        <a:rPr lang="it-IT" sz="2000" b="1" dirty="0" smtClean="0">
                          <a:latin typeface="Times New Roman" panose="02020603050405020304" pitchFamily="18" charset="0"/>
                          <a:cs typeface="Times New Roman" panose="02020603050405020304" pitchFamily="18" charset="0"/>
                        </a:rPr>
                        <a:t>TUTTI I NUCLEI</a:t>
                      </a:r>
                    </a:p>
                    <a:p>
                      <a:r>
                        <a:rPr lang="it-IT" sz="2000" dirty="0" smtClean="0">
                          <a:latin typeface="Times New Roman" panose="02020603050405020304" pitchFamily="18" charset="0"/>
                          <a:cs typeface="Times New Roman" panose="02020603050405020304" pitchFamily="18" charset="0"/>
                        </a:rPr>
                        <a:t>Tematiche trasversali</a:t>
                      </a:r>
                      <a:endParaRPr lang="it-IT" sz="2000" dirty="0">
                        <a:latin typeface="Times New Roman" panose="02020603050405020304" pitchFamily="18" charset="0"/>
                        <a:cs typeface="Times New Roman" panose="02020603050405020304" pitchFamily="18" charset="0"/>
                      </a:endParaRPr>
                    </a:p>
                  </a:txBody>
                  <a:tcPr/>
                </a:tc>
                <a:tc>
                  <a:txBody>
                    <a:bodyPr/>
                    <a:lstStyle/>
                    <a:p>
                      <a:r>
                        <a:rPr lang="it-IT" sz="20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-Partecipare al dibattito culturale </a:t>
                      </a:r>
                    </a:p>
                    <a:p>
                      <a:r>
                        <a:rPr lang="it-IT" sz="20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-Cogliere la complessità dei problemi esistenziali, morali, politici, sociali, economici e scientifici e formulare risposte personali argomentate</a:t>
                      </a:r>
                      <a:endParaRPr lang="it-IT"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60585207"/>
                  </a:ext>
                </a:extLst>
              </a:tr>
            </a:tbl>
          </a:graphicData>
        </a:graphic>
      </p:graphicFrame>
    </p:spTree>
    <p:extLst>
      <p:ext uri="{BB962C8B-B14F-4D97-AF65-F5344CB8AC3E}">
        <p14:creationId xmlns:p14="http://schemas.microsoft.com/office/powerpoint/2010/main" val="32078043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2862322"/>
          </a:xfrm>
          <a:prstGeom prst="rect">
            <a:avLst/>
          </a:prstGeom>
        </p:spPr>
        <p:txBody>
          <a:bodyPr wrap="square">
            <a:spAutoFit/>
          </a:bodyPr>
          <a:lstStyle/>
          <a:p>
            <a:r>
              <a:rPr lang="it-IT" sz="2400" b="1" dirty="0">
                <a:solidFill>
                  <a:srgbClr val="FF0066"/>
                </a:solidFill>
                <a:latin typeface="Times New Roman" panose="02020603050405020304" pitchFamily="18" charset="0"/>
                <a:cs typeface="Times New Roman" panose="02020603050405020304" pitchFamily="18" charset="0"/>
              </a:rPr>
              <a:t>Pratiche di didattica </a:t>
            </a:r>
            <a:r>
              <a:rPr lang="it-IT" sz="2400" b="1" dirty="0" smtClean="0">
                <a:solidFill>
                  <a:srgbClr val="FF0066"/>
                </a:solidFill>
                <a:latin typeface="Times New Roman" panose="02020603050405020304" pitchFamily="18" charset="0"/>
                <a:cs typeface="Times New Roman" panose="02020603050405020304" pitchFamily="18" charset="0"/>
              </a:rPr>
              <a:t>laboratoriale per sviluppare competenze di cittadinanza e favorire una didattica inclusiva: </a:t>
            </a:r>
            <a:r>
              <a:rPr lang="it-IT" sz="2400" b="1" dirty="0" err="1" smtClean="0">
                <a:solidFill>
                  <a:srgbClr val="FF0066"/>
                </a:solidFill>
                <a:latin typeface="Times New Roman" panose="02020603050405020304" pitchFamily="18" charset="0"/>
                <a:cs typeface="Times New Roman" panose="02020603050405020304" pitchFamily="18" charset="0"/>
              </a:rPr>
              <a:t>Webquest</a:t>
            </a:r>
            <a:endParaRPr lang="it-IT" sz="2400" b="1" dirty="0" smtClean="0">
              <a:solidFill>
                <a:srgbClr val="FF0066"/>
              </a:solidFill>
              <a:latin typeface="Times New Roman" panose="02020603050405020304" pitchFamily="18" charset="0"/>
              <a:cs typeface="Times New Roman" panose="02020603050405020304" pitchFamily="18" charset="0"/>
            </a:endParaRPr>
          </a:p>
          <a:p>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30-33).</a:t>
            </a:r>
          </a:p>
          <a:p>
            <a:endParaRPr lang="it-IT" sz="1200" i="1" dirty="0">
              <a:latin typeface="Times New Roman" panose="02020603050405020304" pitchFamily="18" charset="0"/>
              <a:cs typeface="Times New Roman" panose="02020603050405020304" pitchFamily="18" charset="0"/>
            </a:endParaRPr>
          </a:p>
          <a:p>
            <a:endParaRPr lang="it-IT" sz="1200" i="1"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Il </a:t>
            </a:r>
            <a:r>
              <a:rPr lang="it-IT" sz="2400" i="1" dirty="0" err="1" smtClean="0">
                <a:latin typeface="Times New Roman" panose="02020603050405020304" pitchFamily="18" charset="0"/>
                <a:cs typeface="Times New Roman" panose="02020603050405020304" pitchFamily="18" charset="0"/>
              </a:rPr>
              <a:t>Webques</a:t>
            </a:r>
            <a:r>
              <a:rPr lang="it-IT" sz="2400" dirty="0" err="1" smtClean="0">
                <a:latin typeface="Times New Roman" panose="02020603050405020304" pitchFamily="18" charset="0"/>
                <a:cs typeface="Times New Roman" panose="02020603050405020304" pitchFamily="18" charset="0"/>
              </a:rPr>
              <a:t>t</a:t>
            </a:r>
            <a:r>
              <a:rPr lang="it-IT" sz="2400" dirty="0" smtClean="0">
                <a:latin typeface="Times New Roman" panose="02020603050405020304" pitchFamily="18" charset="0"/>
                <a:cs typeface="Times New Roman" panose="02020603050405020304" pitchFamily="18" charset="0"/>
              </a:rPr>
              <a:t> è una metodologia basata sull’uso di internet per realizzare una ricerca guidata e realizzare un prodotto finale, che può essere un «oggetto multimediale», anche attraverso lavori </a:t>
            </a:r>
            <a:r>
              <a:rPr lang="it-IT" sz="2400" dirty="0">
                <a:latin typeface="Times New Roman" panose="02020603050405020304" pitchFamily="18" charset="0"/>
                <a:cs typeface="Times New Roman" panose="02020603050405020304" pitchFamily="18" charset="0"/>
              </a:rPr>
              <a:t>d</a:t>
            </a:r>
            <a:r>
              <a:rPr lang="it-IT" sz="2400" dirty="0" smtClean="0">
                <a:latin typeface="Times New Roman" panose="02020603050405020304" pitchFamily="18" charset="0"/>
                <a:cs typeface="Times New Roman" panose="02020603050405020304" pitchFamily="18" charset="0"/>
              </a:rPr>
              <a:t>i gruppo, e sviluppare capacità di analisi, sintesi e autovalutazione.</a:t>
            </a:r>
            <a:endParaRPr lang="it-IT" sz="2400" dirty="0">
              <a:latin typeface="Times New Roman" panose="02020603050405020304" pitchFamily="18" charset="0"/>
              <a:cs typeface="Times New Roman" panose="02020603050405020304" pitchFamily="18" charset="0"/>
            </a:endParaRPr>
          </a:p>
        </p:txBody>
      </p:sp>
      <p:pic>
        <p:nvPicPr>
          <p:cNvPr id="7170" name="Picture 2" descr="Emiliano Onori: video guida al Webqu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42" y="4304714"/>
            <a:ext cx="3781529" cy="1858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02337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2862322"/>
          </a:xfrm>
          <a:prstGeom prst="rect">
            <a:avLst/>
          </a:prstGeom>
        </p:spPr>
        <p:txBody>
          <a:bodyPr wrap="square">
            <a:spAutoFit/>
          </a:bodyPr>
          <a:lstStyle/>
          <a:p>
            <a:r>
              <a:rPr lang="it-IT" sz="2400" b="1" dirty="0">
                <a:solidFill>
                  <a:srgbClr val="FF0066"/>
                </a:solidFill>
                <a:latin typeface="Times New Roman" panose="02020603050405020304" pitchFamily="18" charset="0"/>
                <a:cs typeface="Times New Roman" panose="02020603050405020304" pitchFamily="18" charset="0"/>
              </a:rPr>
              <a:t>Pratiche di didattica </a:t>
            </a:r>
            <a:r>
              <a:rPr lang="it-IT" sz="2400" b="1" dirty="0" smtClean="0">
                <a:solidFill>
                  <a:srgbClr val="FF0066"/>
                </a:solidFill>
                <a:latin typeface="Times New Roman" panose="02020603050405020304" pitchFamily="18" charset="0"/>
                <a:cs typeface="Times New Roman" panose="02020603050405020304" pitchFamily="18" charset="0"/>
              </a:rPr>
              <a:t>laboratoriale per sviluppare competenze di cittadinanza e favorire una didattica inclusiva: </a:t>
            </a:r>
            <a:r>
              <a:rPr lang="it-IT" sz="2400" b="1" dirty="0" err="1" smtClean="0">
                <a:solidFill>
                  <a:srgbClr val="FF0066"/>
                </a:solidFill>
                <a:latin typeface="Times New Roman" panose="02020603050405020304" pitchFamily="18" charset="0"/>
                <a:cs typeface="Times New Roman" panose="02020603050405020304" pitchFamily="18" charset="0"/>
              </a:rPr>
              <a:t>Flipped</a:t>
            </a:r>
            <a:r>
              <a:rPr lang="it-IT" sz="2400" b="1" dirty="0" smtClean="0">
                <a:solidFill>
                  <a:srgbClr val="FF0066"/>
                </a:solidFill>
                <a:latin typeface="Times New Roman" panose="02020603050405020304" pitchFamily="18" charset="0"/>
                <a:cs typeface="Times New Roman" panose="02020603050405020304" pitchFamily="18" charset="0"/>
              </a:rPr>
              <a:t> </a:t>
            </a:r>
            <a:r>
              <a:rPr lang="it-IT" sz="2400" b="1" dirty="0" err="1" smtClean="0">
                <a:solidFill>
                  <a:srgbClr val="FF0066"/>
                </a:solidFill>
                <a:latin typeface="Times New Roman" panose="02020603050405020304" pitchFamily="18" charset="0"/>
                <a:cs typeface="Times New Roman" panose="02020603050405020304" pitchFamily="18" charset="0"/>
              </a:rPr>
              <a:t>classroom</a:t>
            </a:r>
            <a:endParaRPr lang="it-IT" sz="2400" b="1" dirty="0" smtClean="0">
              <a:solidFill>
                <a:srgbClr val="FF0066"/>
              </a:solidFill>
              <a:latin typeface="Times New Roman" panose="02020603050405020304" pitchFamily="18" charset="0"/>
              <a:cs typeface="Times New Roman" panose="02020603050405020304" pitchFamily="18" charset="0"/>
            </a:endParaRPr>
          </a:p>
          <a:p>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33-35).</a:t>
            </a:r>
          </a:p>
          <a:p>
            <a:endParaRPr lang="it-IT" sz="1200" i="1" dirty="0">
              <a:latin typeface="Times New Roman" panose="02020603050405020304" pitchFamily="18" charset="0"/>
              <a:cs typeface="Times New Roman" panose="02020603050405020304" pitchFamily="18" charset="0"/>
            </a:endParaRPr>
          </a:p>
          <a:p>
            <a:endParaRPr lang="it-IT" sz="1200" i="1"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La </a:t>
            </a:r>
            <a:r>
              <a:rPr lang="it-IT" sz="2400" i="1" dirty="0" err="1" smtClean="0">
                <a:latin typeface="Times New Roman" panose="02020603050405020304" pitchFamily="18" charset="0"/>
                <a:cs typeface="Times New Roman" panose="02020603050405020304" pitchFamily="18" charset="0"/>
              </a:rPr>
              <a:t>Flipped</a:t>
            </a:r>
            <a:r>
              <a:rPr lang="it-IT" sz="2400" i="1" dirty="0" smtClean="0">
                <a:latin typeface="Times New Roman" panose="02020603050405020304" pitchFamily="18" charset="0"/>
                <a:cs typeface="Times New Roman" panose="02020603050405020304" pitchFamily="18" charset="0"/>
              </a:rPr>
              <a:t> </a:t>
            </a:r>
            <a:r>
              <a:rPr lang="it-IT" sz="2400" i="1" dirty="0" err="1" smtClean="0">
                <a:latin typeface="Times New Roman" panose="02020603050405020304" pitchFamily="18" charset="0"/>
                <a:cs typeface="Times New Roman" panose="02020603050405020304" pitchFamily="18" charset="0"/>
              </a:rPr>
              <a:t>classroom</a:t>
            </a:r>
            <a:r>
              <a:rPr lang="it-IT" sz="2400" i="1"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è una modalità di insegnamento (supportata da tecnologia) in cui si invertono i tempi e i modi di lavoro ed è efficace per la didattica inclusiva e la valorizzazione delle eccellenze.</a:t>
            </a:r>
            <a:endParaRPr lang="it-IT" sz="2400" dirty="0">
              <a:latin typeface="Times New Roman" panose="02020603050405020304" pitchFamily="18" charset="0"/>
              <a:cs typeface="Times New Roman" panose="02020603050405020304" pitchFamily="18" charset="0"/>
            </a:endParaRPr>
          </a:p>
        </p:txBody>
      </p:sp>
      <p:pic>
        <p:nvPicPr>
          <p:cNvPr id="8194" name="Picture 2" descr="https://skooler.com/wp-content/uploads/flipped-1-e15440358041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87064" y="3616626"/>
            <a:ext cx="3868616" cy="2613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00676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2492990"/>
          </a:xfrm>
          <a:prstGeom prst="rect">
            <a:avLst/>
          </a:prstGeom>
        </p:spPr>
        <p:txBody>
          <a:bodyPr wrap="square">
            <a:spAutoFit/>
          </a:bodyPr>
          <a:lstStyle/>
          <a:p>
            <a:r>
              <a:rPr lang="it-IT" sz="2400" b="1" dirty="0">
                <a:solidFill>
                  <a:srgbClr val="FF0000"/>
                </a:solidFill>
                <a:latin typeface="Times New Roman" panose="02020603050405020304" pitchFamily="18" charset="0"/>
                <a:cs typeface="Times New Roman" panose="02020603050405020304" pitchFamily="18" charset="0"/>
              </a:rPr>
              <a:t>Pratiche di didattica </a:t>
            </a:r>
            <a:r>
              <a:rPr lang="it-IT" sz="2400" b="1" dirty="0" smtClean="0">
                <a:solidFill>
                  <a:srgbClr val="FF0000"/>
                </a:solidFill>
                <a:latin typeface="Times New Roman" panose="02020603050405020304" pitchFamily="18" charset="0"/>
                <a:cs typeface="Times New Roman" panose="02020603050405020304" pitchFamily="18" charset="0"/>
              </a:rPr>
              <a:t>laboratoriale per sviluppare competenze di cittadinanza e favorire una didattica inclusiva: Apprendimento basato su problemi </a:t>
            </a:r>
            <a:r>
              <a:rPr lang="it-IT" sz="2400" b="1" i="1" dirty="0" smtClean="0">
                <a:solidFill>
                  <a:srgbClr val="FF0000"/>
                </a:solidFill>
                <a:latin typeface="Times New Roman" panose="02020603050405020304" pitchFamily="18" charset="0"/>
                <a:cs typeface="Times New Roman" panose="02020603050405020304" pitchFamily="18" charset="0"/>
              </a:rPr>
              <a:t>(</a:t>
            </a:r>
            <a:r>
              <a:rPr lang="it-IT" sz="2400" b="1" i="1" dirty="0" err="1" smtClean="0">
                <a:solidFill>
                  <a:srgbClr val="FF0000"/>
                </a:solidFill>
                <a:latin typeface="Times New Roman" panose="02020603050405020304" pitchFamily="18" charset="0"/>
                <a:cs typeface="Times New Roman" panose="02020603050405020304" pitchFamily="18" charset="0"/>
              </a:rPr>
              <a:t>Problem</a:t>
            </a:r>
            <a:r>
              <a:rPr lang="it-IT" sz="2400" b="1" i="1" dirty="0" smtClean="0">
                <a:solidFill>
                  <a:srgbClr val="FF0000"/>
                </a:solidFill>
                <a:latin typeface="Times New Roman" panose="02020603050405020304" pitchFamily="18" charset="0"/>
                <a:cs typeface="Times New Roman" panose="02020603050405020304" pitchFamily="18" charset="0"/>
              </a:rPr>
              <a:t> </a:t>
            </a:r>
            <a:r>
              <a:rPr lang="it-IT" sz="2400" b="1" i="1" dirty="0" err="1" smtClean="0">
                <a:solidFill>
                  <a:srgbClr val="FF0000"/>
                </a:solidFill>
                <a:latin typeface="Times New Roman" panose="02020603050405020304" pitchFamily="18" charset="0"/>
                <a:cs typeface="Times New Roman" panose="02020603050405020304" pitchFamily="18" charset="0"/>
              </a:rPr>
              <a:t>Based</a:t>
            </a:r>
            <a:r>
              <a:rPr lang="it-IT" sz="2400" b="1" i="1" dirty="0" smtClean="0">
                <a:solidFill>
                  <a:srgbClr val="FF0000"/>
                </a:solidFill>
                <a:latin typeface="Times New Roman" panose="02020603050405020304" pitchFamily="18" charset="0"/>
                <a:cs typeface="Times New Roman" panose="02020603050405020304" pitchFamily="18" charset="0"/>
              </a:rPr>
              <a:t> Learning)</a:t>
            </a:r>
          </a:p>
          <a:p>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35-36).</a:t>
            </a:r>
          </a:p>
          <a:p>
            <a:endParaRPr lang="it-IT" sz="1200" i="1" dirty="0">
              <a:latin typeface="Times New Roman" panose="02020603050405020304" pitchFamily="18" charset="0"/>
              <a:cs typeface="Times New Roman" panose="02020603050405020304" pitchFamily="18" charset="0"/>
            </a:endParaRPr>
          </a:p>
          <a:p>
            <a:endParaRPr lang="it-IT" sz="1200" i="1" dirty="0" smtClean="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L’Apprendimento Basato su Problemi è una metodologia laboratoriale basata sul </a:t>
            </a:r>
            <a:r>
              <a:rPr lang="it-IT" sz="2400" i="1" dirty="0" err="1" smtClean="0">
                <a:latin typeface="Times New Roman" panose="02020603050405020304" pitchFamily="18" charset="0"/>
                <a:cs typeface="Times New Roman" panose="02020603050405020304" pitchFamily="18" charset="0"/>
              </a:rPr>
              <a:t>problem</a:t>
            </a:r>
            <a:r>
              <a:rPr lang="it-IT" sz="2400" i="1" dirty="0" smtClean="0">
                <a:latin typeface="Times New Roman" panose="02020603050405020304" pitchFamily="18" charset="0"/>
                <a:cs typeface="Times New Roman" panose="02020603050405020304" pitchFamily="18" charset="0"/>
              </a:rPr>
              <a:t> </a:t>
            </a:r>
            <a:r>
              <a:rPr lang="it-IT" sz="2400" i="1" dirty="0" err="1" smtClean="0">
                <a:latin typeface="Times New Roman" panose="02020603050405020304" pitchFamily="18" charset="0"/>
                <a:cs typeface="Times New Roman" panose="02020603050405020304" pitchFamily="18" charset="0"/>
              </a:rPr>
              <a:t>solving</a:t>
            </a:r>
            <a:r>
              <a:rPr lang="it-IT" sz="2400" dirty="0" smtClean="0">
                <a:latin typeface="Times New Roman" panose="02020603050405020304" pitchFamily="18" charset="0"/>
                <a:cs typeface="Times New Roman" panose="02020603050405020304" pitchFamily="18" charset="0"/>
              </a:rPr>
              <a:t>. Favorisce il coinvolgimento attivo e la motivazione degli studenti e valorizza le differenze negli stili di apprendimento e nelle intelligenze multiple.</a:t>
            </a:r>
            <a:endParaRPr lang="it-IT" sz="2400" dirty="0">
              <a:latin typeface="Times New Roman" panose="02020603050405020304" pitchFamily="18" charset="0"/>
              <a:cs typeface="Times New Roman" panose="02020603050405020304" pitchFamily="18" charset="0"/>
            </a:endParaRPr>
          </a:p>
        </p:txBody>
      </p:sp>
      <p:pic>
        <p:nvPicPr>
          <p:cNvPr id="9218" name="Picture 2" descr="Problem-Based Learning (PBL) - Educational Techn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2653" y="2852225"/>
            <a:ext cx="4727685" cy="3706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644335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3600986"/>
          </a:xfrm>
          <a:prstGeom prst="rect">
            <a:avLst/>
          </a:prstGeom>
        </p:spPr>
        <p:txBody>
          <a:bodyPr wrap="square">
            <a:spAutoFit/>
          </a:bodyPr>
          <a:lstStyle/>
          <a:p>
            <a:r>
              <a:rPr lang="it-IT" sz="2400" b="1" dirty="0">
                <a:solidFill>
                  <a:srgbClr val="FF0066"/>
                </a:solidFill>
                <a:latin typeface="Times New Roman" panose="02020603050405020304" pitchFamily="18" charset="0"/>
                <a:cs typeface="Times New Roman" panose="02020603050405020304" pitchFamily="18" charset="0"/>
              </a:rPr>
              <a:t>Pratiche di didattica </a:t>
            </a:r>
            <a:r>
              <a:rPr lang="it-IT" sz="2400" b="1" dirty="0" smtClean="0">
                <a:solidFill>
                  <a:srgbClr val="FF0066"/>
                </a:solidFill>
                <a:latin typeface="Times New Roman" panose="02020603050405020304" pitchFamily="18" charset="0"/>
                <a:cs typeface="Times New Roman" panose="02020603050405020304" pitchFamily="18" charset="0"/>
              </a:rPr>
              <a:t>laboratoriale per sviluppare competenze di cittadinanza e favorire una didattica inclusiva: La classe scomposta</a:t>
            </a:r>
          </a:p>
          <a:p>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38-40).</a:t>
            </a:r>
          </a:p>
          <a:p>
            <a:endParaRPr lang="it-IT" sz="1200" i="1" dirty="0">
              <a:latin typeface="Times New Roman" panose="02020603050405020304" pitchFamily="18" charset="0"/>
              <a:cs typeface="Times New Roman" panose="02020603050405020304" pitchFamily="18" charset="0"/>
            </a:endParaRPr>
          </a:p>
          <a:p>
            <a:endParaRPr lang="it-IT" sz="1200" i="1" dirty="0" smtClean="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La «classe scomposta» è una metodologia laboratoriale finalizzata all’apprendimento delle competenze chiave in classi preferibilmente della Scuola secondaria di secondo grado. Si basa sulla trasformazione della classe in ambiente di apprendimento aperto, attraverso l’uso di diversi </a:t>
            </a:r>
            <a:r>
              <a:rPr lang="it-IT" sz="2400" i="1" dirty="0" err="1" smtClean="0">
                <a:latin typeface="Times New Roman" panose="02020603050405020304" pitchFamily="18" charset="0"/>
                <a:cs typeface="Times New Roman" panose="02020603050405020304" pitchFamily="18" charset="0"/>
              </a:rPr>
              <a:t>device</a:t>
            </a:r>
            <a:r>
              <a:rPr lang="it-IT" sz="2400" dirty="0" smtClean="0">
                <a:latin typeface="Times New Roman" panose="02020603050405020304" pitchFamily="18" charset="0"/>
                <a:cs typeface="Times New Roman" panose="02020603050405020304" pitchFamily="18" charset="0"/>
              </a:rPr>
              <a:t>. Il docente deve stimolare gli studenti a riflettere sul proprio operato sia tramite dibattiti in piccoli gruppi che con l’intera classe, potenziando la personalizzazione dell’apprendimento e l’autonomia.</a:t>
            </a:r>
          </a:p>
        </p:txBody>
      </p:sp>
      <p:pic>
        <p:nvPicPr>
          <p:cNvPr id="10242" name="Picture 2" descr="Classe/Scuola scomposta – Metodologie didattiche a confron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5354" y="4262511"/>
            <a:ext cx="4063999"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826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6093976"/>
          </a:xfrm>
          <a:prstGeom prst="rect">
            <a:avLst/>
          </a:prstGeom>
        </p:spPr>
        <p:txBody>
          <a:bodyPr wrap="square">
            <a:spAutoFit/>
          </a:bodyPr>
          <a:lstStyle/>
          <a:p>
            <a:r>
              <a:rPr lang="it-IT" sz="2400" b="1" dirty="0">
                <a:solidFill>
                  <a:srgbClr val="FF0066"/>
                </a:solidFill>
                <a:latin typeface="Times New Roman" panose="02020603050405020304" pitchFamily="18" charset="0"/>
                <a:cs typeface="Times New Roman" panose="02020603050405020304" pitchFamily="18" charset="0"/>
              </a:rPr>
              <a:t>Pratiche di didattica </a:t>
            </a:r>
            <a:r>
              <a:rPr lang="it-IT" sz="2400" b="1" dirty="0" smtClean="0">
                <a:solidFill>
                  <a:srgbClr val="FF0066"/>
                </a:solidFill>
                <a:latin typeface="Times New Roman" panose="02020603050405020304" pitchFamily="18" charset="0"/>
                <a:cs typeface="Times New Roman" panose="02020603050405020304" pitchFamily="18" charset="0"/>
              </a:rPr>
              <a:t>laboratoriale per sviluppare competenze di cittadinanza e favorire una didattica inclusiva: Apprendimento intervallato o </a:t>
            </a:r>
            <a:r>
              <a:rPr lang="it-IT" sz="2400" b="1" i="1" dirty="0" err="1" smtClean="0">
                <a:solidFill>
                  <a:srgbClr val="FF0066"/>
                </a:solidFill>
                <a:latin typeface="Times New Roman" panose="02020603050405020304" pitchFamily="18" charset="0"/>
                <a:cs typeface="Times New Roman" panose="02020603050405020304" pitchFamily="18" charset="0"/>
              </a:rPr>
              <a:t>Spaced</a:t>
            </a:r>
            <a:r>
              <a:rPr lang="it-IT" sz="2400" b="1" i="1" dirty="0" smtClean="0">
                <a:solidFill>
                  <a:srgbClr val="FF0066"/>
                </a:solidFill>
                <a:latin typeface="Times New Roman" panose="02020603050405020304" pitchFamily="18" charset="0"/>
                <a:cs typeface="Times New Roman" panose="02020603050405020304" pitchFamily="18" charset="0"/>
              </a:rPr>
              <a:t> </a:t>
            </a:r>
            <a:r>
              <a:rPr lang="it-IT" sz="2400" b="1" i="1" dirty="0" err="1" smtClean="0">
                <a:solidFill>
                  <a:srgbClr val="FF0066"/>
                </a:solidFill>
                <a:latin typeface="Times New Roman" panose="02020603050405020304" pitchFamily="18" charset="0"/>
                <a:cs typeface="Times New Roman" panose="02020603050405020304" pitchFamily="18" charset="0"/>
              </a:rPr>
              <a:t>learning</a:t>
            </a:r>
            <a:endParaRPr lang="it-IT" sz="2400" b="1" i="1" dirty="0" smtClean="0">
              <a:solidFill>
                <a:srgbClr val="FF0066"/>
              </a:solidFill>
              <a:latin typeface="Times New Roman" panose="02020603050405020304" pitchFamily="18" charset="0"/>
              <a:cs typeface="Times New Roman" panose="02020603050405020304" pitchFamily="18" charset="0"/>
            </a:endParaRPr>
          </a:p>
          <a:p>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a:t>
            </a:r>
            <a:r>
              <a:rPr lang="it-IT" sz="1200" i="1" dirty="0">
                <a:latin typeface="Times New Roman" panose="02020603050405020304" pitchFamily="18" charset="0"/>
                <a:cs typeface="Times New Roman" panose="02020603050405020304" pitchFamily="18" charset="0"/>
              </a:rPr>
              <a:t>42-44; http://innovazione.indire.it/</a:t>
            </a:r>
            <a:r>
              <a:rPr lang="it-IT" sz="1200" i="1" dirty="0" err="1">
                <a:latin typeface="Times New Roman" panose="02020603050405020304" pitchFamily="18" charset="0"/>
                <a:cs typeface="Times New Roman" panose="02020603050405020304" pitchFamily="18" charset="0"/>
              </a:rPr>
              <a:t>avanguardieeducative</a:t>
            </a:r>
            <a:r>
              <a:rPr lang="it-IT" sz="1200" i="1" dirty="0">
                <a:latin typeface="Times New Roman" panose="02020603050405020304" pitchFamily="18" charset="0"/>
                <a:cs typeface="Times New Roman" panose="02020603050405020304" pitchFamily="18" charset="0"/>
              </a:rPr>
              <a:t>/</a:t>
            </a:r>
            <a:r>
              <a:rPr lang="it-IT" sz="1200" i="1" dirty="0" err="1">
                <a:latin typeface="Times New Roman" panose="02020603050405020304" pitchFamily="18" charset="0"/>
                <a:cs typeface="Times New Roman" panose="02020603050405020304" pitchFamily="18" charset="0"/>
              </a:rPr>
              <a:t>spaced-learning</a:t>
            </a:r>
            <a:r>
              <a:rPr lang="it-IT" sz="1200" i="1" dirty="0">
                <a:latin typeface="Times New Roman" panose="02020603050405020304" pitchFamily="18" charset="0"/>
                <a:cs typeface="Times New Roman" panose="02020603050405020304" pitchFamily="18" charset="0"/>
              </a:rPr>
              <a:t>).</a:t>
            </a:r>
            <a:endParaRPr lang="it-IT" sz="1200" i="1" dirty="0" smtClean="0">
              <a:latin typeface="Times New Roman" panose="02020603050405020304" pitchFamily="18" charset="0"/>
              <a:cs typeface="Times New Roman" panose="02020603050405020304" pitchFamily="18" charset="0"/>
            </a:endParaRPr>
          </a:p>
          <a:p>
            <a:endParaRPr lang="it-IT" sz="1200" i="1" dirty="0">
              <a:latin typeface="Times New Roman" panose="02020603050405020304" pitchFamily="18" charset="0"/>
              <a:cs typeface="Times New Roman" panose="02020603050405020304" pitchFamily="18" charset="0"/>
            </a:endParaRPr>
          </a:p>
          <a:p>
            <a:endParaRPr lang="it-IT" dirty="0"/>
          </a:p>
          <a:p>
            <a:r>
              <a:rPr lang="it-IT" sz="2400" dirty="0" smtClean="0">
                <a:latin typeface="Times New Roman" panose="02020603050405020304" pitchFamily="18" charset="0"/>
                <a:cs typeface="Times New Roman" panose="02020603050405020304" pitchFamily="18" charset="0"/>
              </a:rPr>
              <a:t>L’Apprendimento intervallato o </a:t>
            </a:r>
            <a:r>
              <a:rPr lang="it-IT" sz="2400" i="1" dirty="0" smtClean="0">
                <a:latin typeface="Times New Roman" panose="02020603050405020304" pitchFamily="18" charset="0"/>
                <a:cs typeface="Times New Roman" panose="02020603050405020304" pitchFamily="18" charset="0"/>
              </a:rPr>
              <a:t>«</a:t>
            </a:r>
            <a:r>
              <a:rPr lang="it-IT" sz="2400" i="1" dirty="0" err="1" smtClean="0">
                <a:latin typeface="Times New Roman" panose="02020603050405020304" pitchFamily="18" charset="0"/>
                <a:cs typeface="Times New Roman" panose="02020603050405020304" pitchFamily="18" charset="0"/>
              </a:rPr>
              <a:t>Spaced</a:t>
            </a:r>
            <a:r>
              <a:rPr lang="it-IT" sz="2400" i="1" dirty="0" smtClean="0">
                <a:latin typeface="Times New Roman" panose="02020603050405020304" pitchFamily="18" charset="0"/>
                <a:cs typeface="Times New Roman" panose="02020603050405020304" pitchFamily="18" charset="0"/>
              </a:rPr>
              <a:t> </a:t>
            </a:r>
            <a:r>
              <a:rPr lang="it-IT" sz="2400" i="1" dirty="0" err="1">
                <a:latin typeface="Times New Roman" panose="02020603050405020304" pitchFamily="18" charset="0"/>
                <a:cs typeface="Times New Roman" panose="02020603050405020304" pitchFamily="18" charset="0"/>
              </a:rPr>
              <a:t>learning</a:t>
            </a:r>
            <a:r>
              <a:rPr lang="it-IT" sz="2400" i="1" dirty="0">
                <a:latin typeface="Times New Roman" panose="02020603050405020304" pitchFamily="18" charset="0"/>
                <a:cs typeface="Times New Roman" panose="02020603050405020304" pitchFamily="18" charset="0"/>
              </a:rPr>
              <a:t>»</a:t>
            </a:r>
            <a:r>
              <a:rPr lang="it-IT" sz="2400" dirty="0">
                <a:latin typeface="Times New Roman" panose="02020603050405020304" pitchFamily="18" charset="0"/>
                <a:cs typeface="Times New Roman" panose="02020603050405020304" pitchFamily="18" charset="0"/>
              </a:rPr>
              <a:t> è una particolare articolazione del tempo-lezione che prevede tre momenti di input e due intervalli. </a:t>
            </a:r>
            <a:endParaRPr lang="it-IT" sz="2400" dirty="0" smtClean="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Nel </a:t>
            </a:r>
            <a:r>
              <a:rPr lang="it-IT" sz="2400" dirty="0">
                <a:latin typeface="Times New Roman" panose="02020603050405020304" pitchFamily="18" charset="0"/>
                <a:cs typeface="Times New Roman" panose="02020603050405020304" pitchFamily="18" charset="0"/>
              </a:rPr>
              <a:t>1° input l’insegnante dà le informazioni che aiuteranno gli studenti durante la lezione. </a:t>
            </a:r>
            <a:r>
              <a:rPr lang="it-IT" sz="2400" dirty="0" smtClean="0">
                <a:latin typeface="Times New Roman" panose="02020603050405020304" pitchFamily="18" charset="0"/>
                <a:cs typeface="Times New Roman" panose="02020603050405020304" pitchFamily="18" charset="0"/>
              </a:rPr>
              <a:t>A </a:t>
            </a:r>
            <a:r>
              <a:rPr lang="it-IT" sz="2400" dirty="0">
                <a:latin typeface="Times New Roman" panose="02020603050405020304" pitchFamily="18" charset="0"/>
                <a:cs typeface="Times New Roman" panose="02020603050405020304" pitchFamily="18" charset="0"/>
              </a:rPr>
              <a:t>questo primo momento segue un intervallo di 10’, durante i quali non deve esser fatto nessun riferimento al contenuto della lezione. </a:t>
            </a:r>
            <a:endParaRPr lang="it-IT" sz="2400" dirty="0" smtClean="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Nel </a:t>
            </a:r>
            <a:r>
              <a:rPr lang="it-IT" sz="2400" dirty="0">
                <a:latin typeface="Times New Roman" panose="02020603050405020304" pitchFamily="18" charset="0"/>
                <a:cs typeface="Times New Roman" panose="02020603050405020304" pitchFamily="18" charset="0"/>
              </a:rPr>
              <a:t>2° input l’insegnante rivisita il contenuto della prima sessione cambiando il modo di </a:t>
            </a:r>
            <a:r>
              <a:rPr lang="it-IT" sz="2400" dirty="0" smtClean="0">
                <a:latin typeface="Times New Roman" panose="02020603050405020304" pitchFamily="18" charset="0"/>
                <a:cs typeface="Times New Roman" panose="02020603050405020304" pitchFamily="18" charset="0"/>
              </a:rPr>
              <a:t>presentarlo. </a:t>
            </a:r>
            <a:r>
              <a:rPr lang="it-IT" sz="2400" dirty="0">
                <a:latin typeface="Times New Roman" panose="02020603050405020304" pitchFamily="18" charset="0"/>
                <a:cs typeface="Times New Roman" panose="02020603050405020304" pitchFamily="18" charset="0"/>
              </a:rPr>
              <a:t>Nel secondo intervallo si applicano i principi del primo, con un tempo di riposo/relax di 10’. </a:t>
            </a:r>
            <a:endParaRPr lang="it-IT" sz="2400" dirty="0" smtClean="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Nel </a:t>
            </a:r>
            <a:r>
              <a:rPr lang="it-IT" sz="2400" dirty="0">
                <a:latin typeface="Times New Roman" panose="02020603050405020304" pitchFamily="18" charset="0"/>
                <a:cs typeface="Times New Roman" panose="02020603050405020304" pitchFamily="18" charset="0"/>
              </a:rPr>
              <a:t>3° input l’insegnante rimane sul contenuto della prima sessione, ma propone attività centrate sullo studente: i ragazzi dovranno dimostrare di aver acquisito il contenuto condiviso nei primi input, applicando le conoscenze in contesti di esercitazione o situazioni-problema. Il docente verifica infine la comprensione del contenuto della lezione da parte degli studenti.</a:t>
            </a:r>
            <a:endParaRPr lang="it-IT" sz="2400" i="1"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899748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28600" y="137160"/>
            <a:ext cx="11765280" cy="4801314"/>
          </a:xfrm>
          <a:prstGeom prst="rect">
            <a:avLst/>
          </a:prstGeom>
        </p:spPr>
        <p:txBody>
          <a:bodyPr wrap="square">
            <a:spAutoFit/>
          </a:bodyPr>
          <a:lstStyle/>
          <a:p>
            <a:r>
              <a:rPr lang="it-IT" sz="2400" b="1" dirty="0">
                <a:solidFill>
                  <a:srgbClr val="FF0066"/>
                </a:solidFill>
                <a:latin typeface="Times New Roman" panose="02020603050405020304" pitchFamily="18" charset="0"/>
                <a:cs typeface="Times New Roman" panose="02020603050405020304" pitchFamily="18" charset="0"/>
              </a:rPr>
              <a:t>Pratiche di didattica </a:t>
            </a:r>
            <a:r>
              <a:rPr lang="it-IT" sz="2400" b="1" dirty="0" smtClean="0">
                <a:solidFill>
                  <a:srgbClr val="FF0066"/>
                </a:solidFill>
                <a:latin typeface="Times New Roman" panose="02020603050405020304" pitchFamily="18" charset="0"/>
                <a:cs typeface="Times New Roman" panose="02020603050405020304" pitchFamily="18" charset="0"/>
              </a:rPr>
              <a:t>laboratoriale per sviluppare competenze di cittadinanza e favorire una didattica inclusiva: Il metodo EAS (Episodi di Apprendimento </a:t>
            </a:r>
            <a:r>
              <a:rPr lang="it-IT" sz="2400" b="1" dirty="0">
                <a:solidFill>
                  <a:srgbClr val="FF0066"/>
                </a:solidFill>
                <a:latin typeface="Times New Roman" panose="02020603050405020304" pitchFamily="18" charset="0"/>
                <a:cs typeface="Times New Roman" panose="02020603050405020304" pitchFamily="18" charset="0"/>
              </a:rPr>
              <a:t>S</a:t>
            </a:r>
            <a:r>
              <a:rPr lang="it-IT" sz="2400" b="1" dirty="0" smtClean="0">
                <a:solidFill>
                  <a:srgbClr val="FF0066"/>
                </a:solidFill>
                <a:latin typeface="Times New Roman" panose="02020603050405020304" pitchFamily="18" charset="0"/>
                <a:cs typeface="Times New Roman" panose="02020603050405020304" pitchFamily="18" charset="0"/>
              </a:rPr>
              <a:t>ituato)</a:t>
            </a:r>
          </a:p>
          <a:p>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Cfr.Tommaso</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Montefusco – Competenze di cittadinanza e didattica inclusiva – L’Agenda 2030 e UDA sulla cittadinanza – Edizioni del Sud, </a:t>
            </a:r>
            <a:r>
              <a:rPr lang="it-IT" sz="1200" i="1" dirty="0" smtClean="0">
                <a:latin typeface="Times New Roman" panose="02020603050405020304" pitchFamily="18" charset="0"/>
                <a:cs typeface="Times New Roman" panose="02020603050405020304" pitchFamily="18" charset="0"/>
              </a:rPr>
              <a:t>2019, pp. 44-45).</a:t>
            </a:r>
          </a:p>
          <a:p>
            <a:endParaRPr lang="it-IT" sz="1200" i="1" dirty="0">
              <a:latin typeface="Times New Roman" panose="02020603050405020304" pitchFamily="18" charset="0"/>
              <a:cs typeface="Times New Roman" panose="02020603050405020304" pitchFamily="18" charset="0"/>
            </a:endParaRPr>
          </a:p>
          <a:p>
            <a:endParaRPr lang="it-IT" dirty="0"/>
          </a:p>
          <a:p>
            <a:r>
              <a:rPr lang="it-IT" sz="2400" dirty="0" smtClean="0">
                <a:latin typeface="Times New Roman" panose="02020603050405020304" pitchFamily="18" charset="0"/>
                <a:cs typeface="Times New Roman" panose="02020603050405020304" pitchFamily="18" charset="0"/>
              </a:rPr>
              <a:t>Il metodo EAS, ideato dal prof. Pier Cesare Rivoltella, si basa sull’idea di un sapere costruito in modo progressivo e collaborativo. Si fonda su tre fasi: </a:t>
            </a:r>
          </a:p>
          <a:p>
            <a:endParaRPr lang="it-IT" sz="2400" dirty="0" smtClean="0">
              <a:latin typeface="Times New Roman" panose="02020603050405020304" pitchFamily="18" charset="0"/>
              <a:cs typeface="Times New Roman" panose="02020603050405020304" pitchFamily="18" charset="0"/>
            </a:endParaRPr>
          </a:p>
          <a:p>
            <a:pPr marL="457200" indent="-457200">
              <a:buAutoNum type="arabicParenR"/>
            </a:pPr>
            <a:r>
              <a:rPr lang="it-IT" sz="2400" dirty="0" smtClean="0">
                <a:latin typeface="Times New Roman" panose="02020603050405020304" pitchFamily="18" charset="0"/>
                <a:cs typeface="Times New Roman" panose="02020603050405020304" pitchFamily="18" charset="0"/>
              </a:rPr>
              <a:t>fase preparatoria, lavoro domestico e individuale a partire da documenti forniti da docente con una successiva breve lezione del docente); </a:t>
            </a:r>
            <a:endParaRPr lang="it-IT" sz="2400" dirty="0">
              <a:latin typeface="Times New Roman" panose="02020603050405020304" pitchFamily="18" charset="0"/>
              <a:cs typeface="Times New Roman" panose="02020603050405020304" pitchFamily="18" charset="0"/>
            </a:endParaRPr>
          </a:p>
          <a:p>
            <a:pPr marL="457200" indent="-457200">
              <a:buAutoNum type="arabicParenR"/>
            </a:pPr>
            <a:r>
              <a:rPr lang="it-IT" sz="2400" dirty="0" smtClean="0">
                <a:latin typeface="Times New Roman" panose="02020603050405020304" pitchFamily="18" charset="0"/>
                <a:cs typeface="Times New Roman" panose="02020603050405020304" pitchFamily="18" charset="0"/>
              </a:rPr>
              <a:t> fase operatoria, la classe svolge attività di gruppo in cui realizza un prodotto, un compito di realtà;</a:t>
            </a:r>
          </a:p>
          <a:p>
            <a:pPr marL="457200" indent="-457200">
              <a:buAutoNum type="arabicParenR"/>
            </a:pPr>
            <a:r>
              <a:rPr lang="it-IT" sz="2400" dirty="0">
                <a:latin typeface="Times New Roman" panose="02020603050405020304" pitchFamily="18" charset="0"/>
                <a:cs typeface="Times New Roman" panose="02020603050405020304" pitchFamily="18" charset="0"/>
              </a:rPr>
              <a:t>f</a:t>
            </a:r>
            <a:r>
              <a:rPr lang="it-IT" sz="2400" dirty="0" smtClean="0">
                <a:latin typeface="Times New Roman" panose="02020603050405020304" pitchFamily="18" charset="0"/>
                <a:cs typeface="Times New Roman" panose="02020603050405020304" pitchFamily="18" charset="0"/>
              </a:rPr>
              <a:t>ase </a:t>
            </a:r>
            <a:r>
              <a:rPr lang="it-IT" sz="2400" dirty="0" err="1" smtClean="0">
                <a:latin typeface="Times New Roman" panose="02020603050405020304" pitchFamily="18" charset="0"/>
                <a:cs typeface="Times New Roman" panose="02020603050405020304" pitchFamily="18" charset="0"/>
              </a:rPr>
              <a:t>ristrutturativa</a:t>
            </a:r>
            <a:r>
              <a:rPr lang="it-IT" sz="2400" dirty="0" smtClean="0">
                <a:latin typeface="Times New Roman" panose="02020603050405020304" pitchFamily="18" charset="0"/>
                <a:cs typeface="Times New Roman" panose="02020603050405020304" pitchFamily="18" charset="0"/>
              </a:rPr>
              <a:t>: revisione e </a:t>
            </a:r>
            <a:r>
              <a:rPr lang="it-IT" sz="2400" dirty="0" err="1" smtClean="0">
                <a:latin typeface="Times New Roman" panose="02020603050405020304" pitchFamily="18" charset="0"/>
                <a:cs typeface="Times New Roman" panose="02020603050405020304" pitchFamily="18" charset="0"/>
              </a:rPr>
              <a:t>metacognizione</a:t>
            </a:r>
            <a:r>
              <a:rPr lang="it-IT" sz="2400" dirty="0" smtClean="0">
                <a:latin typeface="Times New Roman" panose="02020603050405020304" pitchFamily="18" charset="0"/>
                <a:cs typeface="Times New Roman" panose="02020603050405020304" pitchFamily="18" charset="0"/>
              </a:rPr>
              <a:t>, apprendimento critico e sistematizzazione delle conoscenze in sapere strutturato e interiorizzato.</a:t>
            </a:r>
          </a:p>
        </p:txBody>
      </p:sp>
    </p:spTree>
    <p:extLst>
      <p:ext uri="{BB962C8B-B14F-4D97-AF65-F5344CB8AC3E}">
        <p14:creationId xmlns:p14="http://schemas.microsoft.com/office/powerpoint/2010/main" val="60930122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935409" y="2253734"/>
            <a:ext cx="8504059" cy="830997"/>
          </a:xfrm>
          <a:prstGeom prst="rect">
            <a:avLst/>
          </a:prstGeom>
        </p:spPr>
        <p:txBody>
          <a:bodyPr wrap="none">
            <a:spAutoFit/>
          </a:bodyPr>
          <a:lstStyle/>
          <a:p>
            <a:pPr algn="ctr"/>
            <a:r>
              <a:rPr lang="it-IT" sz="4800" b="1" dirty="0">
                <a:solidFill>
                  <a:srgbClr val="FF0000"/>
                </a:solidFill>
                <a:latin typeface="Times New Roman" panose="02020603050405020304" pitchFamily="18" charset="0"/>
                <a:cs typeface="Times New Roman" panose="02020603050405020304" pitchFamily="18" charset="0"/>
              </a:rPr>
              <a:t>Unità Di Apprendimento (</a:t>
            </a:r>
            <a:r>
              <a:rPr lang="it-IT" sz="4800" b="1" dirty="0" err="1" smtClean="0">
                <a:solidFill>
                  <a:srgbClr val="FF0000"/>
                </a:solidFill>
                <a:latin typeface="Times New Roman" panose="02020603050405020304" pitchFamily="18" charset="0"/>
                <a:cs typeface="Times New Roman" panose="02020603050405020304" pitchFamily="18" charset="0"/>
              </a:rPr>
              <a:t>UdA</a:t>
            </a:r>
            <a:r>
              <a:rPr lang="it-IT" sz="4800" b="1" dirty="0" smtClean="0">
                <a:solidFill>
                  <a:srgbClr val="FF0000"/>
                </a:solidFill>
                <a:latin typeface="Times New Roman" panose="02020603050405020304" pitchFamily="18" charset="0"/>
                <a:cs typeface="Times New Roman" panose="02020603050405020304" pitchFamily="18" charset="0"/>
              </a:rPr>
              <a:t>)</a:t>
            </a:r>
            <a:endParaRPr lang="it-IT" sz="4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97196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891226" cy="5940088"/>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Unità Di Apprendimento (</a:t>
            </a:r>
            <a:r>
              <a:rPr lang="it-IT" sz="3200" b="1" dirty="0" err="1" smtClean="0">
                <a:solidFill>
                  <a:srgbClr val="FF0000"/>
                </a:solidFill>
                <a:latin typeface="Times New Roman" panose="02020603050405020304" pitchFamily="18" charset="0"/>
                <a:cs typeface="Times New Roman" panose="02020603050405020304" pitchFamily="18" charset="0"/>
              </a:rPr>
              <a:t>UdA</a:t>
            </a:r>
            <a:r>
              <a:rPr lang="it-IT" sz="3200" b="1" dirty="0" smtClean="0">
                <a:solidFill>
                  <a:srgbClr val="FF0000"/>
                </a:solidFill>
                <a:latin typeface="Times New Roman" panose="02020603050405020304" pitchFamily="18" charset="0"/>
                <a:cs typeface="Times New Roman" panose="02020603050405020304" pitchFamily="18" charset="0"/>
              </a:rPr>
              <a:t>) (1)</a:t>
            </a: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r>
              <a:rPr lang="it-IT" sz="2400" i="1" dirty="0" smtClean="0">
                <a:latin typeface="Times New Roman" panose="02020603050405020304" pitchFamily="18" charset="0"/>
                <a:cs typeface="Times New Roman" panose="02020603050405020304" pitchFamily="18" charset="0"/>
              </a:rPr>
              <a:t>«Le </a:t>
            </a:r>
            <a:r>
              <a:rPr lang="it-IT" sz="2400" i="1" dirty="0" err="1" smtClean="0">
                <a:latin typeface="Times New Roman" panose="02020603050405020304" pitchFamily="18" charset="0"/>
                <a:cs typeface="Times New Roman" panose="02020603050405020304" pitchFamily="18" charset="0"/>
              </a:rPr>
              <a:t>UdA</a:t>
            </a:r>
            <a:r>
              <a:rPr lang="it-IT" sz="2400" i="1" dirty="0" smtClean="0">
                <a:latin typeface="Times New Roman" panose="02020603050405020304" pitchFamily="18" charset="0"/>
                <a:cs typeface="Times New Roman" panose="02020603050405020304" pitchFamily="18" charset="0"/>
              </a:rPr>
              <a:t> sono </a:t>
            </a:r>
            <a:r>
              <a:rPr lang="it-IT" sz="2400" i="1" dirty="0">
                <a:latin typeface="Times New Roman" panose="02020603050405020304" pitchFamily="18" charset="0"/>
                <a:cs typeface="Times New Roman" panose="02020603050405020304" pitchFamily="18" charset="0"/>
              </a:rPr>
              <a:t>la realizzazione pratica di un curricolo per </a:t>
            </a:r>
            <a:r>
              <a:rPr lang="it-IT" sz="2400" i="1" dirty="0" smtClean="0">
                <a:latin typeface="Times New Roman" panose="02020603050405020304" pitchFamily="18" charset="0"/>
                <a:cs typeface="Times New Roman" panose="02020603050405020304" pitchFamily="18" charset="0"/>
              </a:rPr>
              <a:t>competenze» </a:t>
            </a:r>
            <a:r>
              <a:rPr lang="it-IT" sz="1200" i="1" dirty="0" smtClean="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rPr>
              <a:t>Da Re Franca – Il curricolo per competenze alla luce delle Indicazioni nazionali – Tratto da Insegnare domani nella Scuola Secondaria – Ricerca e sviluppo </a:t>
            </a:r>
            <a:r>
              <a:rPr lang="it-IT" sz="1200" i="1" dirty="0" err="1">
                <a:latin typeface="Times New Roman" panose="02020603050405020304" pitchFamily="18" charset="0"/>
                <a:cs typeface="Times New Roman" panose="02020603050405020304" pitchFamily="18" charset="0"/>
              </a:rPr>
              <a:t>Erickson</a:t>
            </a:r>
            <a:r>
              <a:rPr lang="it-IT" sz="1200" i="1" dirty="0">
                <a:latin typeface="Times New Roman" panose="02020603050405020304" pitchFamily="18" charset="0"/>
                <a:cs typeface="Times New Roman" panose="02020603050405020304" pitchFamily="18" charset="0"/>
              </a:rPr>
              <a:t> - Edizioni Centro Studi </a:t>
            </a:r>
            <a:r>
              <a:rPr lang="it-IT" sz="1200" i="1" dirty="0" err="1">
                <a:latin typeface="Times New Roman" panose="02020603050405020304" pitchFamily="18" charset="0"/>
                <a:cs typeface="Times New Roman" panose="02020603050405020304" pitchFamily="18" charset="0"/>
              </a:rPr>
              <a:t>Erickson</a:t>
            </a:r>
            <a:r>
              <a:rPr lang="it-IT" sz="1200" i="1" dirty="0">
                <a:latin typeface="Times New Roman" panose="02020603050405020304" pitchFamily="18" charset="0"/>
                <a:cs typeface="Times New Roman" panose="02020603050405020304" pitchFamily="18" charset="0"/>
              </a:rPr>
              <a:t>, Trento, cap. 45, p. </a:t>
            </a:r>
            <a:r>
              <a:rPr lang="it-IT" sz="1200" i="1" dirty="0" smtClean="0">
                <a:latin typeface="Times New Roman" panose="02020603050405020304" pitchFamily="18" charset="0"/>
                <a:cs typeface="Times New Roman" panose="02020603050405020304" pitchFamily="18" charset="0"/>
              </a:rPr>
              <a:t>680, </a:t>
            </a:r>
            <a:r>
              <a:rPr lang="it-IT" sz="1200" i="1" dirty="0">
                <a:latin typeface="Times New Roman" panose="02020603050405020304" pitchFamily="18" charset="0"/>
                <a:cs typeface="Times New Roman" panose="02020603050405020304" pitchFamily="18" charset="0"/>
              </a:rPr>
              <a:t>2018</a:t>
            </a:r>
            <a:r>
              <a:rPr lang="it-IT" sz="1200" i="1" dirty="0" smtClean="0">
                <a:latin typeface="Times New Roman" panose="02020603050405020304" pitchFamily="18" charset="0"/>
                <a:cs typeface="Times New Roman" panose="02020603050405020304" pitchFamily="18" charset="0"/>
              </a:rPr>
              <a:t>).</a:t>
            </a:r>
          </a:p>
          <a:p>
            <a:endParaRPr lang="it-IT" sz="1600" i="1" dirty="0" smtClean="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 </a:t>
            </a:r>
            <a:r>
              <a:rPr lang="it-IT" sz="2400" i="1" dirty="0">
                <a:latin typeface="Times New Roman" panose="02020603050405020304" pitchFamily="18" charset="0"/>
                <a:cs typeface="Times New Roman" panose="02020603050405020304" pitchFamily="18" charset="0"/>
              </a:rPr>
              <a:t>«Le </a:t>
            </a:r>
            <a:r>
              <a:rPr lang="it-IT" sz="2400" i="1" dirty="0" err="1">
                <a:latin typeface="Times New Roman" panose="02020603050405020304" pitchFamily="18" charset="0"/>
                <a:cs typeface="Times New Roman" panose="02020603050405020304" pitchFamily="18" charset="0"/>
              </a:rPr>
              <a:t>UdA</a:t>
            </a:r>
            <a:r>
              <a:rPr lang="it-IT" sz="2400" i="1" dirty="0">
                <a:latin typeface="Times New Roman" panose="02020603050405020304" pitchFamily="18" charset="0"/>
                <a:cs typeface="Times New Roman" panose="02020603050405020304" pitchFamily="18" charset="0"/>
              </a:rPr>
              <a:t> sono percorsi di didattici orientati verso lo sviluppo di traguardi di competenza negli allievi e strutturati intorno a situazioni problema attraverso cui sperimentare e mettere in gioco l’insieme delle risorse connesse alla manifestazione della competenza assunta come focus del percorso stesso» </a:t>
            </a:r>
            <a:r>
              <a:rPr lang="it-IT" sz="1200" i="1" dirty="0">
                <a:latin typeface="Times New Roman" panose="02020603050405020304" pitchFamily="18" charset="0"/>
                <a:cs typeface="Times New Roman" panose="02020603050405020304" pitchFamily="18" charset="0"/>
              </a:rPr>
              <a:t>(</a:t>
            </a:r>
            <a:r>
              <a:rPr lang="it-IT" sz="1200" i="1" dirty="0" err="1">
                <a:latin typeface="Times New Roman" panose="02020603050405020304" pitchFamily="18" charset="0"/>
                <a:cs typeface="Times New Roman" panose="02020603050405020304" pitchFamily="18" charset="0"/>
              </a:rPr>
              <a:t>Castoldi</a:t>
            </a:r>
            <a:r>
              <a:rPr lang="it-IT" sz="1200" i="1" dirty="0">
                <a:latin typeface="Times New Roman" panose="02020603050405020304" pitchFamily="18" charset="0"/>
                <a:cs typeface="Times New Roman" panose="02020603050405020304" pitchFamily="18" charset="0"/>
              </a:rPr>
              <a:t> Mario – Costruire unità di apprendimento. Guida alla progettazione a ritroso – Carocci Editore, Studi Superiori – 2017, p. 130).</a:t>
            </a:r>
          </a:p>
          <a:p>
            <a:endParaRPr lang="it-IT" sz="1200" i="1" dirty="0">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Le </a:t>
            </a:r>
            <a:r>
              <a:rPr lang="it-IT" sz="2400" dirty="0" err="1" smtClean="0">
                <a:latin typeface="Times New Roman" panose="02020603050405020304" pitchFamily="18" charset="0"/>
                <a:cs typeface="Times New Roman" panose="02020603050405020304" pitchFamily="18" charset="0"/>
              </a:rPr>
              <a:t>UdA</a:t>
            </a:r>
            <a:r>
              <a:rPr lang="it-IT" sz="2400" dirty="0" smtClean="0">
                <a:latin typeface="Times New Roman" panose="02020603050405020304" pitchFamily="18" charset="0"/>
                <a:cs typeface="Times New Roman" panose="02020603050405020304" pitchFamily="18" charset="0"/>
              </a:rPr>
              <a:t> </a:t>
            </a:r>
            <a:r>
              <a:rPr lang="it-IT" sz="2400" dirty="0">
                <a:latin typeface="Times New Roman" panose="02020603050405020304" pitchFamily="18" charset="0"/>
                <a:cs typeface="Times New Roman" panose="02020603050405020304" pitchFamily="18" charset="0"/>
              </a:rPr>
              <a:t>vanno elaborate a livello dipartimentale per classi parallele e riadattate a livello di Consiglio di classe. </a:t>
            </a:r>
            <a:r>
              <a:rPr lang="it-IT" sz="2400" dirty="0" smtClean="0">
                <a:latin typeface="Times New Roman" panose="02020603050405020304" pitchFamily="18" charset="0"/>
                <a:cs typeface="Times New Roman" panose="02020603050405020304" pitchFamily="18" charset="0"/>
              </a:rPr>
              <a:t>Infatti</a:t>
            </a:r>
            <a:r>
              <a:rPr lang="it-IT" sz="2400" dirty="0">
                <a:latin typeface="Times New Roman" panose="02020603050405020304" pitchFamily="18" charset="0"/>
                <a:cs typeface="Times New Roman" panose="02020603050405020304" pitchFamily="18" charset="0"/>
              </a:rPr>
              <a:t> </a:t>
            </a:r>
            <a:r>
              <a:rPr lang="it-IT" sz="2400" i="1" dirty="0" smtClean="0">
                <a:latin typeface="Times New Roman" panose="02020603050405020304" pitchFamily="18" charset="0"/>
                <a:cs typeface="Times New Roman" panose="02020603050405020304" pitchFamily="18" charset="0"/>
              </a:rPr>
              <a:t>«l’</a:t>
            </a:r>
            <a:r>
              <a:rPr lang="it-IT" sz="2400" i="1" dirty="0" err="1" smtClean="0">
                <a:latin typeface="Times New Roman" panose="02020603050405020304" pitchFamily="18" charset="0"/>
                <a:cs typeface="Times New Roman" panose="02020603050405020304" pitchFamily="18" charset="0"/>
              </a:rPr>
              <a:t>UdA</a:t>
            </a:r>
            <a:r>
              <a:rPr lang="it-IT" sz="2400" i="1" dirty="0" smtClean="0">
                <a:latin typeface="Times New Roman" panose="02020603050405020304" pitchFamily="18" charset="0"/>
                <a:cs typeface="Times New Roman" panose="02020603050405020304" pitchFamily="18" charset="0"/>
              </a:rPr>
              <a:t> </a:t>
            </a:r>
            <a:r>
              <a:rPr lang="it-IT" sz="2400" i="1" dirty="0">
                <a:latin typeface="Times New Roman" panose="02020603050405020304" pitchFamily="18" charset="0"/>
                <a:cs typeface="Times New Roman" panose="02020603050405020304" pitchFamily="18" charset="0"/>
              </a:rPr>
              <a:t>non si caratterizza come uno schema rigido: una volta pianificata, la struttura si può modificare durante il percorso fino alla </a:t>
            </a:r>
            <a:r>
              <a:rPr lang="it-IT" sz="2400" i="1" dirty="0" smtClean="0">
                <a:latin typeface="Times New Roman" panose="02020603050405020304" pitchFamily="18" charset="0"/>
                <a:cs typeface="Times New Roman" panose="02020603050405020304" pitchFamily="18" charset="0"/>
              </a:rPr>
              <a:t>fine» </a:t>
            </a:r>
            <a:r>
              <a:rPr lang="it-IT" sz="1600" dirty="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(Da Re Franca – Il curricolo per competenze alla luce delle Indicazioni nazionali – Tratto da Insegnare domani nella Scuola Secondaria – Ricerca e sviluppo </a:t>
            </a:r>
            <a:r>
              <a:rPr lang="it-IT" sz="1200" i="1" dirty="0" err="1">
                <a:latin typeface="Times New Roman" panose="02020603050405020304" pitchFamily="18" charset="0"/>
                <a:cs typeface="Times New Roman" panose="02020603050405020304" pitchFamily="18" charset="0"/>
              </a:rPr>
              <a:t>Erickson</a:t>
            </a:r>
            <a:r>
              <a:rPr lang="it-IT" sz="1200" i="1" dirty="0">
                <a:latin typeface="Times New Roman" panose="02020603050405020304" pitchFamily="18" charset="0"/>
                <a:cs typeface="Times New Roman" panose="02020603050405020304" pitchFamily="18" charset="0"/>
              </a:rPr>
              <a:t> - Edizioni Centro Studi </a:t>
            </a:r>
            <a:r>
              <a:rPr lang="it-IT" sz="1200" i="1" dirty="0" err="1">
                <a:latin typeface="Times New Roman" panose="02020603050405020304" pitchFamily="18" charset="0"/>
                <a:cs typeface="Times New Roman" panose="02020603050405020304" pitchFamily="18" charset="0"/>
              </a:rPr>
              <a:t>Erickson</a:t>
            </a:r>
            <a:r>
              <a:rPr lang="it-IT" sz="1200" i="1" dirty="0">
                <a:latin typeface="Times New Roman" panose="02020603050405020304" pitchFamily="18" charset="0"/>
                <a:cs typeface="Times New Roman" panose="02020603050405020304" pitchFamily="18" charset="0"/>
              </a:rPr>
              <a:t>, Trento, cap. 45, p. </a:t>
            </a:r>
            <a:r>
              <a:rPr lang="it-IT" sz="1200" i="1" dirty="0" smtClean="0">
                <a:latin typeface="Times New Roman" panose="02020603050405020304" pitchFamily="18" charset="0"/>
                <a:cs typeface="Times New Roman" panose="02020603050405020304" pitchFamily="18" charset="0"/>
              </a:rPr>
              <a:t>681, </a:t>
            </a:r>
            <a:r>
              <a:rPr lang="it-IT" sz="1200" i="1" dirty="0">
                <a:latin typeface="Times New Roman" panose="02020603050405020304" pitchFamily="18" charset="0"/>
                <a:cs typeface="Times New Roman" panose="02020603050405020304" pitchFamily="18" charset="0"/>
              </a:rPr>
              <a:t>2018</a:t>
            </a:r>
            <a:r>
              <a:rPr lang="it-IT" sz="1200" i="1" dirty="0" smtClean="0">
                <a:latin typeface="Times New Roman" panose="02020603050405020304" pitchFamily="18" charset="0"/>
                <a:cs typeface="Times New Roman" panose="02020603050405020304" pitchFamily="18" charset="0"/>
              </a:rPr>
              <a:t>).</a:t>
            </a:r>
          </a:p>
          <a:p>
            <a:endParaRPr lang="it-IT" sz="1200" i="1" dirty="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570824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891226" cy="7232749"/>
          </a:xfrm>
          <a:prstGeom prst="rect">
            <a:avLst/>
          </a:prstGeom>
        </p:spPr>
        <p:txBody>
          <a:bodyPr wrap="square">
            <a:spAutoFit/>
          </a:bodyPr>
          <a:lstStyle/>
          <a:p>
            <a:pPr algn="ctr"/>
            <a:r>
              <a:rPr lang="it-IT" sz="3200" b="1" dirty="0">
                <a:solidFill>
                  <a:srgbClr val="FF0000"/>
                </a:solidFill>
                <a:latin typeface="Times New Roman" panose="02020603050405020304" pitchFamily="18" charset="0"/>
                <a:cs typeface="Times New Roman" panose="02020603050405020304" pitchFamily="18" charset="0"/>
              </a:rPr>
              <a:t>Unità Di Apprendimento (</a:t>
            </a:r>
            <a:r>
              <a:rPr lang="it-IT" sz="3200" b="1" dirty="0" err="1" smtClean="0">
                <a:solidFill>
                  <a:srgbClr val="FF0000"/>
                </a:solidFill>
                <a:latin typeface="Times New Roman" panose="02020603050405020304" pitchFamily="18" charset="0"/>
                <a:cs typeface="Times New Roman" panose="02020603050405020304" pitchFamily="18" charset="0"/>
              </a:rPr>
              <a:t>UdA</a:t>
            </a:r>
            <a:r>
              <a:rPr lang="it-IT" sz="3200" b="1" dirty="0">
                <a:solidFill>
                  <a:srgbClr val="FF0000"/>
                </a:solidFill>
                <a:latin typeface="Times New Roman" panose="02020603050405020304" pitchFamily="18" charset="0"/>
                <a:cs typeface="Times New Roman" panose="02020603050405020304" pitchFamily="18" charset="0"/>
              </a:rPr>
              <a:t>) </a:t>
            </a:r>
            <a:r>
              <a:rPr lang="it-IT" sz="3200" b="1" dirty="0" smtClean="0">
                <a:solidFill>
                  <a:srgbClr val="FF0000"/>
                </a:solidFill>
                <a:latin typeface="Times New Roman" panose="02020603050405020304" pitchFamily="18" charset="0"/>
                <a:cs typeface="Times New Roman" panose="02020603050405020304" pitchFamily="18" charset="0"/>
              </a:rPr>
              <a:t>(2)</a:t>
            </a:r>
          </a:p>
          <a:p>
            <a:pPr algn="ctr"/>
            <a:r>
              <a:rPr lang="it-IT" sz="1200" i="1" dirty="0" smtClean="0">
                <a:latin typeface="Times New Roman" panose="02020603050405020304" pitchFamily="18" charset="0"/>
                <a:cs typeface="Times New Roman" panose="02020603050405020304" pitchFamily="18" charset="0"/>
              </a:rPr>
              <a:t>(</a:t>
            </a:r>
            <a:r>
              <a:rPr lang="it-IT" sz="1200" i="1" dirty="0" err="1" smtClean="0">
                <a:latin typeface="Times New Roman" panose="02020603050405020304" pitchFamily="18" charset="0"/>
                <a:cs typeface="Times New Roman" panose="02020603050405020304" pitchFamily="18" charset="0"/>
              </a:rPr>
              <a:t>Castoldi</a:t>
            </a:r>
            <a:r>
              <a:rPr lang="it-IT" sz="1200" i="1" dirty="0" smtClean="0">
                <a:latin typeface="Times New Roman" panose="02020603050405020304" pitchFamily="18" charset="0"/>
                <a:cs typeface="Times New Roman" panose="02020603050405020304" pitchFamily="18" charset="0"/>
              </a:rPr>
              <a:t> </a:t>
            </a:r>
            <a:r>
              <a:rPr lang="it-IT" sz="1200" i="1" dirty="0">
                <a:latin typeface="Times New Roman" panose="02020603050405020304" pitchFamily="18" charset="0"/>
                <a:cs typeface="Times New Roman" panose="02020603050405020304" pitchFamily="18" charset="0"/>
              </a:rPr>
              <a:t>Mario – Costruire unità di apprendimento. Guida alla progettazione a ritroso – Carocci Editore, Studi Superiori – </a:t>
            </a:r>
            <a:r>
              <a:rPr lang="it-IT" sz="1200" i="1" dirty="0" smtClean="0">
                <a:latin typeface="Times New Roman" panose="02020603050405020304" pitchFamily="18" charset="0"/>
                <a:cs typeface="Times New Roman" panose="02020603050405020304" pitchFamily="18" charset="0"/>
              </a:rPr>
              <a:t>2017)</a:t>
            </a:r>
            <a:endParaRPr lang="it-IT" sz="1200" i="1" dirty="0">
              <a:latin typeface="Times New Roman" panose="02020603050405020304" pitchFamily="18" charset="0"/>
              <a:cs typeface="Times New Roman" panose="02020603050405020304" pitchFamily="18" charset="0"/>
            </a:endParaRPr>
          </a:p>
          <a:p>
            <a:pPr algn="ctr"/>
            <a:endParaRPr lang="it-IT" sz="3200" b="1" dirty="0">
              <a:solidFill>
                <a:srgbClr val="FF0000"/>
              </a:solidFill>
              <a:latin typeface="Times New Roman" panose="02020603050405020304" pitchFamily="18" charset="0"/>
              <a:cs typeface="Times New Roman" panose="02020603050405020304" pitchFamily="18" charset="0"/>
            </a:endParaRPr>
          </a:p>
          <a:p>
            <a:endParaRPr lang="it-IT" sz="1600" i="1" dirty="0">
              <a:latin typeface="Times New Roman" panose="02020603050405020304" pitchFamily="18" charset="0"/>
              <a:cs typeface="Times New Roman" panose="02020603050405020304" pitchFamily="18" charset="0"/>
            </a:endParaRPr>
          </a:p>
          <a:p>
            <a:r>
              <a:rPr lang="it-IT" sz="2400" dirty="0" smtClean="0">
                <a:latin typeface="Times New Roman" panose="02020603050405020304" pitchFamily="18" charset="0"/>
                <a:cs typeface="Times New Roman" panose="02020603050405020304" pitchFamily="18" charset="0"/>
              </a:rPr>
              <a:t>L’UDA è:</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finalizzata allo sviluppo di competenze;</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pensata in una prospettiva di progettazione a ritroso;</a:t>
            </a:r>
          </a:p>
          <a:p>
            <a:pPr marL="342900" indent="-342900">
              <a:buFont typeface="Arial" panose="020B0604020202020204" pitchFamily="34" charset="0"/>
              <a:buChar char="•"/>
            </a:pPr>
            <a:r>
              <a:rPr lang="it-IT" sz="2400" dirty="0" smtClean="0">
                <a:latin typeface="Times New Roman" panose="02020603050405020304" pitchFamily="18" charset="0"/>
                <a:cs typeface="Times New Roman" panose="02020603050405020304" pitchFamily="18" charset="0"/>
              </a:rPr>
              <a:t>orientata in una visione globale del lavoro d’aula;</a:t>
            </a:r>
          </a:p>
          <a:p>
            <a:pPr marL="342900" indent="-342900">
              <a:buFont typeface="Arial" panose="020B0604020202020204" pitchFamily="34" charset="0"/>
              <a:buChar char="•"/>
            </a:pPr>
            <a:r>
              <a:rPr lang="it-IT" sz="2400" dirty="0">
                <a:latin typeface="Times New Roman" panose="02020603050405020304" pitchFamily="18" charset="0"/>
                <a:cs typeface="Times New Roman" panose="02020603050405020304" pitchFamily="18" charset="0"/>
              </a:rPr>
              <a:t>p</a:t>
            </a:r>
            <a:r>
              <a:rPr lang="it-IT" sz="2400" dirty="0" smtClean="0">
                <a:latin typeface="Times New Roman" panose="02020603050405020304" pitchFamily="18" charset="0"/>
                <a:cs typeface="Times New Roman" panose="02020603050405020304" pitchFamily="18" charset="0"/>
              </a:rPr>
              <a:t>resuppone un ripensamento dell’ambiente di apprendimento attraverso l’uso di metodologie come la </a:t>
            </a:r>
            <a:r>
              <a:rPr lang="it-IT" sz="2400" i="1" dirty="0" err="1" smtClean="0">
                <a:latin typeface="Times New Roman" panose="02020603050405020304" pitchFamily="18" charset="0"/>
                <a:cs typeface="Times New Roman" panose="02020603050405020304" pitchFamily="18" charset="0"/>
              </a:rPr>
              <a:t>flipped</a:t>
            </a:r>
            <a:r>
              <a:rPr lang="it-IT" sz="2400" i="1" dirty="0" smtClean="0">
                <a:latin typeface="Times New Roman" panose="02020603050405020304" pitchFamily="18" charset="0"/>
                <a:cs typeface="Times New Roman" panose="02020603050405020304" pitchFamily="18" charset="0"/>
              </a:rPr>
              <a:t> </a:t>
            </a:r>
            <a:r>
              <a:rPr lang="it-IT" sz="2400" i="1" dirty="0" err="1" smtClean="0">
                <a:latin typeface="Times New Roman" panose="02020603050405020304" pitchFamily="18" charset="0"/>
                <a:cs typeface="Times New Roman" panose="02020603050405020304" pitchFamily="18" charset="0"/>
              </a:rPr>
              <a:t>classroom</a:t>
            </a:r>
            <a:r>
              <a:rPr lang="it-IT" sz="1600" dirty="0" smtClean="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endParaRPr lang="it-IT" sz="1600" dirty="0">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Nella prospettiva della progettazione a ritroso i tre passi per la costruzione di un’</a:t>
            </a:r>
            <a:r>
              <a:rPr lang="it-IT" sz="2400" dirty="0" err="1">
                <a:latin typeface="Times New Roman" panose="02020603050405020304" pitchFamily="18" charset="0"/>
                <a:cs typeface="Times New Roman" panose="02020603050405020304" pitchFamily="18" charset="0"/>
              </a:rPr>
              <a:t>UdA</a:t>
            </a:r>
            <a:r>
              <a:rPr lang="it-IT" sz="2400" dirty="0">
                <a:latin typeface="Times New Roman" panose="02020603050405020304" pitchFamily="18" charset="0"/>
                <a:cs typeface="Times New Roman" panose="02020603050405020304" pitchFamily="18" charset="0"/>
              </a:rPr>
              <a:t> sono:</a:t>
            </a:r>
          </a:p>
          <a:p>
            <a:pPr marL="342900" indent="-342900">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Identificare i risultati desiderati,</a:t>
            </a:r>
          </a:p>
          <a:p>
            <a:pPr marL="342900" indent="-342900">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Determinare le evidenze di accettabilità</a:t>
            </a:r>
          </a:p>
          <a:p>
            <a:pPr marL="342900" indent="-342900">
              <a:buFont typeface="Wingdings" panose="05000000000000000000" pitchFamily="2" charset="2"/>
              <a:buChar char="§"/>
            </a:pPr>
            <a:r>
              <a:rPr lang="it-IT" sz="2400" dirty="0">
                <a:latin typeface="Times New Roman" panose="02020603050405020304" pitchFamily="18" charset="0"/>
                <a:cs typeface="Times New Roman" panose="02020603050405020304" pitchFamily="18" charset="0"/>
              </a:rPr>
              <a:t>Pianificare le esperienze </a:t>
            </a:r>
            <a:r>
              <a:rPr lang="it-IT" sz="2400" dirty="0" smtClean="0">
                <a:latin typeface="Times New Roman" panose="02020603050405020304" pitchFamily="18" charset="0"/>
                <a:cs typeface="Times New Roman" panose="02020603050405020304" pitchFamily="18" charset="0"/>
              </a:rPr>
              <a:t>didattiche.</a:t>
            </a:r>
            <a:endParaRPr lang="it-IT" sz="2400" dirty="0">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endParaRPr lang="it-IT" sz="3200" b="1"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012567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830997"/>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Dal </a:t>
            </a:r>
            <a:r>
              <a:rPr lang="it-IT" sz="3200" b="1" dirty="0" err="1" smtClean="0">
                <a:solidFill>
                  <a:srgbClr val="FF0000"/>
                </a:solidFill>
                <a:latin typeface="Times New Roman" panose="02020603050405020304" pitchFamily="18" charset="0"/>
                <a:cs typeface="Times New Roman" panose="02020603050405020304" pitchFamily="18" charset="0"/>
              </a:rPr>
              <a:t>PECuP</a:t>
            </a:r>
            <a:r>
              <a:rPr lang="it-IT" sz="3200" b="1" dirty="0" smtClean="0">
                <a:solidFill>
                  <a:srgbClr val="FF0000"/>
                </a:solidFill>
                <a:latin typeface="Times New Roman" panose="02020603050405020304" pitchFamily="18" charset="0"/>
                <a:cs typeface="Times New Roman" panose="02020603050405020304" pitchFamily="18" charset="0"/>
              </a:rPr>
              <a:t> all’</a:t>
            </a:r>
            <a:r>
              <a:rPr lang="it-IT" sz="3200" b="1" dirty="0" err="1" smtClean="0">
                <a:solidFill>
                  <a:srgbClr val="FF0000"/>
                </a:solidFill>
                <a:latin typeface="Times New Roman" panose="02020603050405020304" pitchFamily="18" charset="0"/>
                <a:cs typeface="Times New Roman" panose="02020603050405020304" pitchFamily="18" charset="0"/>
              </a:rPr>
              <a:t>UdA</a:t>
            </a:r>
            <a:endParaRPr lang="it-IT" sz="3200" b="1" dirty="0" smtClean="0">
              <a:solidFill>
                <a:srgbClr val="FF0000"/>
              </a:solidFill>
              <a:latin typeface="Times New Roman" panose="02020603050405020304" pitchFamily="18" charset="0"/>
              <a:cs typeface="Times New Roman" panose="02020603050405020304" pitchFamily="18" charset="0"/>
            </a:endParaRPr>
          </a:p>
          <a:p>
            <a:pPr algn="ctr"/>
            <a:r>
              <a:rPr lang="it-IT" sz="1600" i="1" dirty="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rPr>
              <a:t>L'insegnamento trasversale di Educazione civica - L’introduzione nel curricolo d’istituto e le Linee guida - A cura di Emiliano </a:t>
            </a:r>
            <a:r>
              <a:rPr lang="it-IT" sz="1200" i="1" dirty="0" smtClean="0">
                <a:latin typeface="Times New Roman" panose="02020603050405020304" pitchFamily="18" charset="0"/>
                <a:cs typeface="Times New Roman" panose="02020603050405020304" pitchFamily="18" charset="0"/>
              </a:rPr>
              <a:t>Barbuto–</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p.86)</a:t>
            </a:r>
            <a:endParaRPr lang="it-IT" sz="1200" b="1" dirty="0" smtClean="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2362200" y="1533406"/>
            <a:ext cx="7117080" cy="461665"/>
          </a:xfrm>
          <a:prstGeom prst="rect">
            <a:avLst/>
          </a:prstGeom>
          <a:noFill/>
          <a:ln>
            <a:solidFill>
              <a:schemeClr val="tx1"/>
            </a:solidFill>
          </a:ln>
        </p:spPr>
        <p:txBody>
          <a:bodyPr wrap="square" rtlCol="0">
            <a:spAutoFit/>
          </a:bodyPr>
          <a:lstStyle/>
          <a:p>
            <a:pPr algn="ctr"/>
            <a:r>
              <a:rPr lang="it-IT" sz="2400" b="1" dirty="0" err="1" smtClean="0">
                <a:latin typeface="Times New Roman" panose="02020603050405020304" pitchFamily="18" charset="0"/>
                <a:cs typeface="Times New Roman" panose="02020603050405020304" pitchFamily="18" charset="0"/>
              </a:rPr>
              <a:t>PECuP</a:t>
            </a:r>
            <a:r>
              <a:rPr lang="it-IT" sz="2400" b="1" dirty="0" smtClean="0">
                <a:latin typeface="Times New Roman" panose="02020603050405020304" pitchFamily="18" charset="0"/>
                <a:cs typeface="Times New Roman" panose="02020603050405020304" pitchFamily="18" charset="0"/>
              </a:rPr>
              <a:t> </a:t>
            </a:r>
            <a:r>
              <a:rPr lang="it-IT" sz="2400" dirty="0" smtClean="0">
                <a:latin typeface="Times New Roman" panose="02020603050405020304" pitchFamily="18" charset="0"/>
                <a:cs typeface="Times New Roman" panose="02020603050405020304" pitchFamily="18" charset="0"/>
              </a:rPr>
              <a:t>(Profilo Educativo Culturale e Professionale)</a:t>
            </a:r>
            <a:endParaRPr lang="it-IT" sz="24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1508760" y="2712720"/>
            <a:ext cx="2758440" cy="2308324"/>
          </a:xfrm>
          <a:prstGeom prst="rect">
            <a:avLst/>
          </a:prstGeom>
          <a:noFill/>
          <a:ln>
            <a:solidFill>
              <a:schemeClr val="tx1"/>
            </a:solidFill>
          </a:ln>
        </p:spPr>
        <p:txBody>
          <a:bodyPr wrap="square" rtlCol="0">
            <a:spAutoFit/>
          </a:bodyPr>
          <a:lstStyle/>
          <a:p>
            <a:pPr algn="ctr"/>
            <a:r>
              <a:rPr lang="it-IT" sz="2400" b="1" dirty="0" smtClean="0">
                <a:latin typeface="Times New Roman" panose="02020603050405020304" pitchFamily="18" charset="0"/>
                <a:cs typeface="Times New Roman" panose="02020603050405020304" pitchFamily="18" charset="0"/>
              </a:rPr>
              <a:t>Competenza</a:t>
            </a:r>
          </a:p>
          <a:p>
            <a:pPr algn="ctr"/>
            <a:r>
              <a:rPr lang="it-IT" sz="2400" dirty="0" smtClean="0">
                <a:latin typeface="Times New Roman" panose="02020603050405020304" pitchFamily="18" charset="0"/>
                <a:cs typeface="Times New Roman" panose="02020603050405020304" pitchFamily="18" charset="0"/>
              </a:rPr>
              <a:t>(voglio che l’alunno nella vita sappia avere un certo atteggiamento)</a:t>
            </a:r>
          </a:p>
          <a:p>
            <a:pPr algn="ctr"/>
            <a:endParaRPr lang="it-IT" sz="2400" dirty="0">
              <a:latin typeface="Times New Roman" panose="02020603050405020304" pitchFamily="18" charset="0"/>
              <a:cs typeface="Times New Roman" panose="02020603050405020304" pitchFamily="18" charset="0"/>
            </a:endParaRPr>
          </a:p>
        </p:txBody>
      </p:sp>
      <p:sp>
        <p:nvSpPr>
          <p:cNvPr id="5" name="CasellaDiTesto 4"/>
          <p:cNvSpPr txBox="1"/>
          <p:nvPr/>
        </p:nvSpPr>
        <p:spPr>
          <a:xfrm>
            <a:off x="8183880" y="2697480"/>
            <a:ext cx="3017520" cy="2308324"/>
          </a:xfrm>
          <a:prstGeom prst="rect">
            <a:avLst/>
          </a:prstGeom>
          <a:noFill/>
          <a:ln>
            <a:solidFill>
              <a:schemeClr val="tx1"/>
            </a:solidFill>
          </a:ln>
        </p:spPr>
        <p:txBody>
          <a:bodyPr wrap="square" rtlCol="0">
            <a:spAutoFit/>
          </a:bodyPr>
          <a:lstStyle/>
          <a:p>
            <a:pPr algn="ctr"/>
            <a:r>
              <a:rPr lang="it-IT" sz="2400" b="1" dirty="0" smtClean="0">
                <a:latin typeface="Times New Roman" panose="02020603050405020304" pitchFamily="18" charset="0"/>
                <a:cs typeface="Times New Roman" panose="02020603050405020304" pitchFamily="18" charset="0"/>
              </a:rPr>
              <a:t>Obiettivi Specifici di Apprendimento (OSA)</a:t>
            </a:r>
          </a:p>
          <a:p>
            <a:pPr algn="ctr"/>
            <a:r>
              <a:rPr lang="it-IT" sz="2400" dirty="0" smtClean="0">
                <a:latin typeface="Times New Roman" panose="02020603050405020304" pitchFamily="18" charset="0"/>
                <a:cs typeface="Times New Roman" panose="02020603050405020304" pitchFamily="18" charset="0"/>
              </a:rPr>
              <a:t>(da ricercare o definire in base alla competenza)</a:t>
            </a:r>
            <a:endParaRPr lang="it-IT" sz="2400"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a:off x="3345180" y="5535751"/>
            <a:ext cx="5501640" cy="1200329"/>
          </a:xfrm>
          <a:prstGeom prst="rect">
            <a:avLst/>
          </a:prstGeom>
          <a:noFill/>
          <a:ln>
            <a:solidFill>
              <a:schemeClr val="tx1"/>
            </a:solidFill>
          </a:ln>
        </p:spPr>
        <p:txBody>
          <a:bodyPr wrap="square" rtlCol="0">
            <a:spAutoFit/>
          </a:bodyPr>
          <a:lstStyle/>
          <a:p>
            <a:pPr algn="ctr"/>
            <a:r>
              <a:rPr lang="it-IT" sz="2400" b="1" dirty="0" smtClean="0">
                <a:latin typeface="Times New Roman" panose="02020603050405020304" pitchFamily="18" charset="0"/>
                <a:cs typeface="Times New Roman" panose="02020603050405020304" pitchFamily="18" charset="0"/>
              </a:rPr>
              <a:t>Unità di Apprendimento (</a:t>
            </a:r>
            <a:r>
              <a:rPr lang="it-IT" sz="2400" b="1" dirty="0" err="1" smtClean="0">
                <a:latin typeface="Times New Roman" panose="02020603050405020304" pitchFamily="18" charset="0"/>
                <a:cs typeface="Times New Roman" panose="02020603050405020304" pitchFamily="18" charset="0"/>
              </a:rPr>
              <a:t>UdA</a:t>
            </a:r>
            <a:r>
              <a:rPr lang="it-IT" sz="2400" b="1" dirty="0" smtClean="0">
                <a:latin typeface="Times New Roman" panose="02020603050405020304" pitchFamily="18" charset="0"/>
                <a:cs typeface="Times New Roman" panose="02020603050405020304" pitchFamily="18" charset="0"/>
              </a:rPr>
              <a:t>)</a:t>
            </a:r>
          </a:p>
          <a:p>
            <a:pPr algn="ctr"/>
            <a:r>
              <a:rPr lang="it-IT" sz="2400" dirty="0" smtClean="0">
                <a:latin typeface="Times New Roman" panose="02020603050405020304" pitchFamily="18" charset="0"/>
                <a:cs typeface="Times New Roman" panose="02020603050405020304" pitchFamily="18" charset="0"/>
              </a:rPr>
              <a:t>(Progetto un’Unità di Apprendimento che sia in grado di raggiungere la competenza)</a:t>
            </a:r>
            <a:endParaRPr lang="it-IT" sz="2400" dirty="0">
              <a:latin typeface="Times New Roman" panose="02020603050405020304" pitchFamily="18" charset="0"/>
              <a:cs typeface="Times New Roman" panose="02020603050405020304" pitchFamily="18" charset="0"/>
            </a:endParaRPr>
          </a:p>
        </p:txBody>
      </p:sp>
      <p:cxnSp>
        <p:nvCxnSpPr>
          <p:cNvPr id="10" name="Connettore diritto 9"/>
          <p:cNvCxnSpPr>
            <a:stCxn id="3" idx="1"/>
          </p:cNvCxnSpPr>
          <p:nvPr/>
        </p:nvCxnSpPr>
        <p:spPr>
          <a:xfrm flipH="1" flipV="1">
            <a:off x="624840" y="1764238"/>
            <a:ext cx="1737360" cy="1"/>
          </a:xfrm>
          <a:prstGeom prst="line">
            <a:avLst/>
          </a:prstGeom>
        </p:spPr>
        <p:style>
          <a:lnRef idx="1">
            <a:schemeClr val="dk1"/>
          </a:lnRef>
          <a:fillRef idx="0">
            <a:schemeClr val="dk1"/>
          </a:fillRef>
          <a:effectRef idx="0">
            <a:schemeClr val="dk1"/>
          </a:effectRef>
          <a:fontRef idx="minor">
            <a:schemeClr val="tx1"/>
          </a:fontRef>
        </p:style>
      </p:cxnSp>
      <p:cxnSp>
        <p:nvCxnSpPr>
          <p:cNvPr id="12" name="Connettore diritto 11"/>
          <p:cNvCxnSpPr/>
          <p:nvPr/>
        </p:nvCxnSpPr>
        <p:spPr>
          <a:xfrm>
            <a:off x="624840" y="1764238"/>
            <a:ext cx="0" cy="2102644"/>
          </a:xfrm>
          <a:prstGeom prst="line">
            <a:avLst/>
          </a:prstGeom>
        </p:spPr>
        <p:style>
          <a:lnRef idx="1">
            <a:schemeClr val="dk1"/>
          </a:lnRef>
          <a:fillRef idx="0">
            <a:schemeClr val="dk1"/>
          </a:fillRef>
          <a:effectRef idx="0">
            <a:schemeClr val="dk1"/>
          </a:effectRef>
          <a:fontRef idx="minor">
            <a:schemeClr val="tx1"/>
          </a:fontRef>
        </p:style>
      </p:cxnSp>
      <p:cxnSp>
        <p:nvCxnSpPr>
          <p:cNvPr id="16" name="Connettore 2 15"/>
          <p:cNvCxnSpPr/>
          <p:nvPr/>
        </p:nvCxnSpPr>
        <p:spPr>
          <a:xfrm>
            <a:off x="624840" y="3866882"/>
            <a:ext cx="883920" cy="152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nettore 2 21"/>
          <p:cNvCxnSpPr>
            <a:stCxn id="4" idx="3"/>
            <a:endCxn id="5" idx="1"/>
          </p:cNvCxnSpPr>
          <p:nvPr/>
        </p:nvCxnSpPr>
        <p:spPr>
          <a:xfrm flipV="1">
            <a:off x="4267200" y="3851642"/>
            <a:ext cx="3916680" cy="152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Connettore diritto 23"/>
          <p:cNvCxnSpPr>
            <a:stCxn id="5" idx="2"/>
          </p:cNvCxnSpPr>
          <p:nvPr/>
        </p:nvCxnSpPr>
        <p:spPr>
          <a:xfrm flipH="1">
            <a:off x="9687697" y="5005804"/>
            <a:ext cx="4943" cy="1130111"/>
          </a:xfrm>
          <a:prstGeom prst="line">
            <a:avLst/>
          </a:prstGeom>
        </p:spPr>
        <p:style>
          <a:lnRef idx="1">
            <a:schemeClr val="dk1"/>
          </a:lnRef>
          <a:fillRef idx="0">
            <a:schemeClr val="dk1"/>
          </a:fillRef>
          <a:effectRef idx="0">
            <a:schemeClr val="dk1"/>
          </a:effectRef>
          <a:fontRef idx="minor">
            <a:schemeClr val="tx1"/>
          </a:fontRef>
        </p:style>
      </p:cxnSp>
      <p:cxnSp>
        <p:nvCxnSpPr>
          <p:cNvPr id="26" name="Connettore 2 25"/>
          <p:cNvCxnSpPr>
            <a:endCxn id="6" idx="3"/>
          </p:cNvCxnSpPr>
          <p:nvPr/>
        </p:nvCxnSpPr>
        <p:spPr>
          <a:xfrm flipH="1">
            <a:off x="8846820" y="6135915"/>
            <a:ext cx="84582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73216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7640" y="135880"/>
            <a:ext cx="11902440" cy="1508105"/>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IMPALCATURA DI UN CURRICOLO DI ED. CIVICA (1)</a:t>
            </a:r>
          </a:p>
          <a:p>
            <a:r>
              <a:rPr lang="it-IT" sz="1200" i="1" dirty="0" smtClean="0">
                <a:latin typeface="Times New Roman" panose="02020603050405020304" pitchFamily="18" charset="0"/>
                <a:cs typeface="Times New Roman" panose="02020603050405020304" pitchFamily="18" charset="0"/>
              </a:rPr>
              <a:t>(L'insegnamento </a:t>
            </a:r>
            <a:r>
              <a:rPr lang="it-IT" sz="1200" i="1" dirty="0">
                <a:latin typeface="Times New Roman" panose="02020603050405020304" pitchFamily="18" charset="0"/>
                <a:cs typeface="Times New Roman" panose="02020603050405020304" pitchFamily="18" charset="0"/>
              </a:rPr>
              <a:t>trasversale di Educazione </a:t>
            </a:r>
            <a:r>
              <a:rPr lang="it-IT" sz="1200" i="1" dirty="0" smtClean="0">
                <a:latin typeface="Times New Roman" panose="02020603050405020304" pitchFamily="18" charset="0"/>
                <a:cs typeface="Times New Roman" panose="02020603050405020304" pitchFamily="18" charset="0"/>
              </a:rPr>
              <a:t>civica - L’introduzione </a:t>
            </a:r>
            <a:r>
              <a:rPr lang="it-IT" sz="1200" i="1" dirty="0">
                <a:latin typeface="Times New Roman" panose="02020603050405020304" pitchFamily="18" charset="0"/>
                <a:cs typeface="Times New Roman" panose="02020603050405020304" pitchFamily="18" charset="0"/>
              </a:rPr>
              <a:t>nel curricolo d’istituto e le Linee </a:t>
            </a:r>
            <a:r>
              <a:rPr lang="it-IT" sz="1200" i="1" dirty="0" smtClean="0">
                <a:latin typeface="Times New Roman" panose="02020603050405020304" pitchFamily="18" charset="0"/>
                <a:cs typeface="Times New Roman" panose="02020603050405020304" pitchFamily="18" charset="0"/>
              </a:rPr>
              <a:t>guida - </a:t>
            </a:r>
            <a:r>
              <a:rPr lang="it-IT" sz="1200" i="1" dirty="0">
                <a:latin typeface="Times New Roman" panose="02020603050405020304" pitchFamily="18" charset="0"/>
                <a:cs typeface="Times New Roman" panose="02020603050405020304" pitchFamily="18" charset="0"/>
              </a:rPr>
              <a:t>A cura di </a:t>
            </a:r>
            <a:r>
              <a:rPr lang="it-IT" sz="1200" i="1" dirty="0" smtClean="0">
                <a:latin typeface="Times New Roman" panose="02020603050405020304" pitchFamily="18" charset="0"/>
                <a:cs typeface="Times New Roman" panose="02020603050405020304" pitchFamily="18" charset="0"/>
              </a:rPr>
              <a:t>E. Barbuto – </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a:t>
            </a:r>
            <a:endParaRPr lang="it-IT" sz="1200" dirty="0" smtClean="0">
              <a:latin typeface="Times New Roman" panose="02020603050405020304" pitchFamily="18" charset="0"/>
              <a:cs typeface="Times New Roman" panose="02020603050405020304" pitchFamily="18" charset="0"/>
            </a:endParaRPr>
          </a:p>
          <a:p>
            <a:pPr algn="ctr"/>
            <a:endParaRPr lang="it-IT" sz="2400" b="1" dirty="0" smtClean="0">
              <a:latin typeface="Times New Roman" panose="02020603050405020304" pitchFamily="18" charset="0"/>
              <a:cs typeface="Times New Roman" panose="02020603050405020304" pitchFamily="18" charset="0"/>
            </a:endParaRPr>
          </a:p>
          <a:p>
            <a:pPr algn="ctr"/>
            <a:r>
              <a:rPr lang="it-IT" sz="2400" b="1" dirty="0" smtClean="0">
                <a:latin typeface="Times New Roman" panose="02020603050405020304" pitchFamily="18" charset="0"/>
                <a:cs typeface="Times New Roman" panose="02020603050405020304" pitchFamily="18" charset="0"/>
              </a:rPr>
              <a:t>LICEI</a:t>
            </a:r>
            <a:endParaRPr lang="it-IT" sz="2400" b="1" dirty="0" smtClean="0">
              <a:solidFill>
                <a:srgbClr val="00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3813810" y="1910164"/>
            <a:ext cx="4610100" cy="461665"/>
          </a:xfrm>
          <a:prstGeom prst="rect">
            <a:avLst/>
          </a:prstGeom>
          <a:noFill/>
          <a:ln>
            <a:solidFill>
              <a:schemeClr val="tx1"/>
            </a:solidFill>
          </a:ln>
        </p:spPr>
        <p:txBody>
          <a:bodyPr wrap="square" rtlCol="0">
            <a:spAutoFit/>
          </a:bodyPr>
          <a:lstStyle/>
          <a:p>
            <a:pPr algn="ctr"/>
            <a:r>
              <a:rPr lang="it-IT" sz="2400" dirty="0" err="1" smtClean="0">
                <a:latin typeface="Times New Roman" panose="02020603050405020304" pitchFamily="18" charset="0"/>
                <a:cs typeface="Times New Roman" panose="02020603050405020304" pitchFamily="18" charset="0"/>
              </a:rPr>
              <a:t>PEcuP</a:t>
            </a:r>
            <a:endParaRPr lang="it-IT" sz="2400"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3813810" y="2576453"/>
            <a:ext cx="4610100" cy="461665"/>
          </a:xfrm>
          <a:prstGeom prst="rect">
            <a:avLst/>
          </a:prstGeom>
          <a:noFill/>
          <a:ln>
            <a:solidFill>
              <a:schemeClr val="tx1"/>
            </a:solidFill>
          </a:ln>
        </p:spPr>
        <p:txBody>
          <a:bodyPr wrap="square" rtlCol="0">
            <a:spAutoFit/>
          </a:bodyPr>
          <a:lstStyle/>
          <a:p>
            <a:pPr algn="ctr"/>
            <a:r>
              <a:rPr lang="it-IT" sz="2400" dirty="0" smtClean="0">
                <a:solidFill>
                  <a:srgbClr val="000066"/>
                </a:solidFill>
                <a:latin typeface="Times New Roman" panose="02020603050405020304" pitchFamily="18" charset="0"/>
                <a:cs typeface="Times New Roman" panose="02020603050405020304" pitchFamily="18" charset="0"/>
              </a:rPr>
              <a:t>Competenza del </a:t>
            </a:r>
            <a:r>
              <a:rPr lang="it-IT" sz="2400" dirty="0" err="1" smtClean="0">
                <a:solidFill>
                  <a:srgbClr val="000066"/>
                </a:solidFill>
                <a:latin typeface="Times New Roman" panose="02020603050405020304" pitchFamily="18" charset="0"/>
                <a:cs typeface="Times New Roman" panose="02020603050405020304" pitchFamily="18" charset="0"/>
              </a:rPr>
              <a:t>PECuP</a:t>
            </a:r>
            <a:r>
              <a:rPr lang="it-IT" sz="2400" dirty="0" smtClean="0">
                <a:solidFill>
                  <a:srgbClr val="000066"/>
                </a:solidFill>
                <a:latin typeface="Times New Roman" panose="02020603050405020304" pitchFamily="18" charset="0"/>
                <a:cs typeface="Times New Roman" panose="02020603050405020304" pitchFamily="18" charset="0"/>
              </a:rPr>
              <a:t> n. 1</a:t>
            </a:r>
            <a:endParaRPr lang="it-IT" sz="2400" dirty="0">
              <a:solidFill>
                <a:srgbClr val="000066"/>
              </a:solidFill>
              <a:latin typeface="Times New Roman" panose="02020603050405020304" pitchFamily="18" charset="0"/>
              <a:cs typeface="Times New Roman" panose="02020603050405020304" pitchFamily="18" charset="0"/>
            </a:endParaRPr>
          </a:p>
        </p:txBody>
      </p:sp>
      <p:sp>
        <p:nvSpPr>
          <p:cNvPr id="5" name="CasellaDiTesto 4"/>
          <p:cNvSpPr txBox="1"/>
          <p:nvPr/>
        </p:nvSpPr>
        <p:spPr>
          <a:xfrm>
            <a:off x="3813810" y="3268950"/>
            <a:ext cx="4610100" cy="1200329"/>
          </a:xfrm>
          <a:prstGeom prst="rect">
            <a:avLst/>
          </a:prstGeom>
          <a:noFill/>
          <a:ln>
            <a:solidFill>
              <a:schemeClr val="tx1"/>
            </a:solidFill>
          </a:ln>
        </p:spPr>
        <p:txBody>
          <a:bodyPr wrap="square" rtlCol="0">
            <a:spAutoFit/>
          </a:bodyPr>
          <a:lstStyle/>
          <a:p>
            <a:pPr algn="ctr"/>
            <a:r>
              <a:rPr lang="it-IT" sz="2400" dirty="0" smtClean="0">
                <a:solidFill>
                  <a:srgbClr val="000066"/>
                </a:solidFill>
                <a:latin typeface="Times New Roman" panose="02020603050405020304" pitchFamily="18" charset="0"/>
                <a:cs typeface="Times New Roman" panose="02020603050405020304" pitchFamily="18" charset="0"/>
              </a:rPr>
              <a:t>Obiettivi specifici di apprendimento</a:t>
            </a:r>
          </a:p>
          <a:p>
            <a:r>
              <a:rPr lang="it-IT" sz="2400" dirty="0" smtClean="0">
                <a:solidFill>
                  <a:srgbClr val="000066"/>
                </a:solidFill>
                <a:latin typeface="Times New Roman" panose="02020603050405020304" pitchFamily="18" charset="0"/>
                <a:cs typeface="Times New Roman" panose="02020603050405020304" pitchFamily="18" charset="0"/>
              </a:rPr>
              <a:t>OSA n. 1.1</a:t>
            </a:r>
          </a:p>
          <a:p>
            <a:r>
              <a:rPr lang="it-IT" sz="2400" dirty="0">
                <a:solidFill>
                  <a:srgbClr val="000066"/>
                </a:solidFill>
                <a:latin typeface="Times New Roman" panose="02020603050405020304" pitchFamily="18" charset="0"/>
                <a:cs typeface="Times New Roman" panose="02020603050405020304" pitchFamily="18" charset="0"/>
              </a:rPr>
              <a:t>OSA n. </a:t>
            </a:r>
            <a:r>
              <a:rPr lang="it-IT" sz="2400" dirty="0" smtClean="0">
                <a:solidFill>
                  <a:srgbClr val="000066"/>
                </a:solidFill>
                <a:latin typeface="Times New Roman" panose="02020603050405020304" pitchFamily="18" charset="0"/>
                <a:cs typeface="Times New Roman" panose="02020603050405020304" pitchFamily="18" charset="0"/>
              </a:rPr>
              <a:t>1.2</a:t>
            </a:r>
            <a:endParaRPr lang="it-IT" sz="2400" dirty="0">
              <a:solidFill>
                <a:srgbClr val="000066"/>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3813810" y="4835975"/>
            <a:ext cx="4610100" cy="461665"/>
          </a:xfrm>
          <a:prstGeom prst="rect">
            <a:avLst/>
          </a:prstGeom>
          <a:noFill/>
          <a:ln>
            <a:solidFill>
              <a:schemeClr val="tx1"/>
            </a:solidFill>
          </a:ln>
        </p:spPr>
        <p:txBody>
          <a:bodyPr wrap="square" rtlCol="0">
            <a:spAutoFit/>
          </a:bodyPr>
          <a:lstStyle/>
          <a:p>
            <a:pPr algn="ctr"/>
            <a:r>
              <a:rPr lang="it-IT" sz="2400" dirty="0" smtClean="0">
                <a:solidFill>
                  <a:srgbClr val="003300"/>
                </a:solidFill>
                <a:latin typeface="Times New Roman" panose="02020603050405020304" pitchFamily="18" charset="0"/>
                <a:cs typeface="Times New Roman" panose="02020603050405020304" pitchFamily="18" charset="0"/>
              </a:rPr>
              <a:t>Competenza del </a:t>
            </a:r>
            <a:r>
              <a:rPr lang="it-IT" sz="2400" dirty="0" err="1" smtClean="0">
                <a:solidFill>
                  <a:srgbClr val="003300"/>
                </a:solidFill>
                <a:latin typeface="Times New Roman" panose="02020603050405020304" pitchFamily="18" charset="0"/>
                <a:cs typeface="Times New Roman" panose="02020603050405020304" pitchFamily="18" charset="0"/>
              </a:rPr>
              <a:t>PECuP</a:t>
            </a:r>
            <a:r>
              <a:rPr lang="it-IT" sz="2400" dirty="0" smtClean="0">
                <a:solidFill>
                  <a:srgbClr val="003300"/>
                </a:solidFill>
                <a:latin typeface="Times New Roman" panose="02020603050405020304" pitchFamily="18" charset="0"/>
                <a:cs typeface="Times New Roman" panose="02020603050405020304" pitchFamily="18" charset="0"/>
              </a:rPr>
              <a:t> n. 2</a:t>
            </a:r>
            <a:endParaRPr lang="it-IT" sz="2400" dirty="0">
              <a:solidFill>
                <a:srgbClr val="003300"/>
              </a:solidFill>
              <a:latin typeface="Times New Roman" panose="02020603050405020304" pitchFamily="18" charset="0"/>
              <a:cs typeface="Times New Roman" panose="02020603050405020304" pitchFamily="18" charset="0"/>
            </a:endParaRPr>
          </a:p>
        </p:txBody>
      </p:sp>
      <p:sp>
        <p:nvSpPr>
          <p:cNvPr id="7" name="CasellaDiTesto 6"/>
          <p:cNvSpPr txBox="1"/>
          <p:nvPr/>
        </p:nvSpPr>
        <p:spPr>
          <a:xfrm>
            <a:off x="3813810" y="5556795"/>
            <a:ext cx="4610100" cy="1200329"/>
          </a:xfrm>
          <a:prstGeom prst="rect">
            <a:avLst/>
          </a:prstGeom>
          <a:noFill/>
          <a:ln>
            <a:solidFill>
              <a:schemeClr val="tx1"/>
            </a:solidFill>
          </a:ln>
        </p:spPr>
        <p:txBody>
          <a:bodyPr wrap="square" rtlCol="0">
            <a:spAutoFit/>
          </a:bodyPr>
          <a:lstStyle/>
          <a:p>
            <a:pPr algn="ctr"/>
            <a:r>
              <a:rPr lang="it-IT" sz="2400" dirty="0" smtClean="0">
                <a:solidFill>
                  <a:srgbClr val="003300"/>
                </a:solidFill>
                <a:latin typeface="Times New Roman" panose="02020603050405020304" pitchFamily="18" charset="0"/>
                <a:cs typeface="Times New Roman" panose="02020603050405020304" pitchFamily="18" charset="0"/>
              </a:rPr>
              <a:t>Obiettivi specifici di apprendimento</a:t>
            </a:r>
          </a:p>
          <a:p>
            <a:r>
              <a:rPr lang="it-IT" sz="2400" dirty="0" smtClean="0">
                <a:solidFill>
                  <a:srgbClr val="003300"/>
                </a:solidFill>
                <a:latin typeface="Times New Roman" panose="02020603050405020304" pitchFamily="18" charset="0"/>
                <a:cs typeface="Times New Roman" panose="02020603050405020304" pitchFamily="18" charset="0"/>
              </a:rPr>
              <a:t>OSA n. 2.1</a:t>
            </a:r>
          </a:p>
          <a:p>
            <a:r>
              <a:rPr lang="it-IT" sz="2400" dirty="0" smtClean="0">
                <a:solidFill>
                  <a:srgbClr val="003300"/>
                </a:solidFill>
                <a:latin typeface="Times New Roman" panose="02020603050405020304" pitchFamily="18" charset="0"/>
                <a:cs typeface="Times New Roman" panose="02020603050405020304" pitchFamily="18" charset="0"/>
              </a:rPr>
              <a:t>OSA n. 2.2</a:t>
            </a:r>
          </a:p>
        </p:txBody>
      </p:sp>
      <p:cxnSp>
        <p:nvCxnSpPr>
          <p:cNvPr id="9" name="Connettore diritto 8"/>
          <p:cNvCxnSpPr/>
          <p:nvPr/>
        </p:nvCxnSpPr>
        <p:spPr>
          <a:xfrm>
            <a:off x="3093720" y="2140996"/>
            <a:ext cx="0" cy="2925811"/>
          </a:xfrm>
          <a:prstGeom prst="line">
            <a:avLst/>
          </a:prstGeom>
        </p:spPr>
        <p:style>
          <a:lnRef idx="1">
            <a:schemeClr val="dk1"/>
          </a:lnRef>
          <a:fillRef idx="0">
            <a:schemeClr val="dk1"/>
          </a:fillRef>
          <a:effectRef idx="0">
            <a:schemeClr val="dk1"/>
          </a:effectRef>
          <a:fontRef idx="minor">
            <a:schemeClr val="tx1"/>
          </a:fontRef>
        </p:style>
      </p:cxnSp>
      <p:cxnSp>
        <p:nvCxnSpPr>
          <p:cNvPr id="12" name="Connettore 2 11"/>
          <p:cNvCxnSpPr/>
          <p:nvPr/>
        </p:nvCxnSpPr>
        <p:spPr>
          <a:xfrm>
            <a:off x="3093720" y="2807285"/>
            <a:ext cx="72009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Connettore 2 13"/>
          <p:cNvCxnSpPr/>
          <p:nvPr/>
        </p:nvCxnSpPr>
        <p:spPr>
          <a:xfrm>
            <a:off x="3093720" y="5066807"/>
            <a:ext cx="720090"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Connettore diritto 16"/>
          <p:cNvCxnSpPr>
            <a:endCxn id="3" idx="1"/>
          </p:cNvCxnSpPr>
          <p:nvPr/>
        </p:nvCxnSpPr>
        <p:spPr>
          <a:xfrm>
            <a:off x="3093720" y="2135003"/>
            <a:ext cx="720090" cy="5994"/>
          </a:xfrm>
          <a:prstGeom prst="line">
            <a:avLst/>
          </a:prstGeom>
        </p:spPr>
        <p:style>
          <a:lnRef idx="1">
            <a:schemeClr val="dk1"/>
          </a:lnRef>
          <a:fillRef idx="0">
            <a:schemeClr val="dk1"/>
          </a:fillRef>
          <a:effectRef idx="0">
            <a:schemeClr val="dk1"/>
          </a:effectRef>
          <a:fontRef idx="minor">
            <a:schemeClr val="tx1"/>
          </a:fontRef>
        </p:style>
      </p:cxnSp>
      <p:cxnSp>
        <p:nvCxnSpPr>
          <p:cNvPr id="20" name="Connettore 2 19"/>
          <p:cNvCxnSpPr/>
          <p:nvPr/>
        </p:nvCxnSpPr>
        <p:spPr>
          <a:xfrm>
            <a:off x="6104206" y="3038118"/>
            <a:ext cx="0" cy="2046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Connettore 2 21"/>
          <p:cNvCxnSpPr>
            <a:stCxn id="6" idx="2"/>
            <a:endCxn id="7" idx="0"/>
          </p:cNvCxnSpPr>
          <p:nvPr/>
        </p:nvCxnSpPr>
        <p:spPr>
          <a:xfrm>
            <a:off x="6118860" y="5297640"/>
            <a:ext cx="0" cy="2591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4" name="CasellaDiTesto 23"/>
          <p:cNvSpPr txBox="1"/>
          <p:nvPr/>
        </p:nvSpPr>
        <p:spPr>
          <a:xfrm>
            <a:off x="421005" y="2258697"/>
            <a:ext cx="2240280" cy="3477875"/>
          </a:xfrm>
          <a:prstGeom prst="rect">
            <a:avLst/>
          </a:prstGeom>
          <a:noFill/>
        </p:spPr>
        <p:txBody>
          <a:bodyPr wrap="square" rtlCol="0">
            <a:spAutoFit/>
          </a:bodyPr>
          <a:lstStyle/>
          <a:p>
            <a:r>
              <a:rPr lang="it-IT" sz="2200" dirty="0" smtClean="0">
                <a:latin typeface="Times New Roman" panose="02020603050405020304" pitchFamily="18" charset="0"/>
                <a:cs typeface="Times New Roman" panose="02020603050405020304" pitchFamily="18" charset="0"/>
              </a:rPr>
              <a:t>Gli OSA vanno redatti in forma analoga a quella usata nelle Indicazioni nazionali allegate al Decreto Interministeriale n. 211 del 7/10/2010</a:t>
            </a:r>
            <a:endParaRPr lang="it-IT"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22008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2192000" cy="830997"/>
          </a:xfrm>
          <a:prstGeom prst="rect">
            <a:avLst/>
          </a:prstGeom>
        </p:spPr>
        <p:txBody>
          <a:bodyPr wrap="square">
            <a:spAutoFit/>
          </a:bodyPr>
          <a:lstStyle/>
          <a:p>
            <a:pPr algn="ctr"/>
            <a:r>
              <a:rPr lang="it-IT" sz="3200" b="1" dirty="0" err="1" smtClean="0">
                <a:solidFill>
                  <a:srgbClr val="FF0000"/>
                </a:solidFill>
                <a:latin typeface="Times New Roman" panose="02020603050405020304" pitchFamily="18" charset="0"/>
                <a:cs typeface="Times New Roman" panose="02020603050405020304" pitchFamily="18" charset="0"/>
              </a:rPr>
              <a:t>UdA</a:t>
            </a:r>
            <a:r>
              <a:rPr lang="it-IT" sz="3200" b="1" dirty="0" smtClean="0">
                <a:solidFill>
                  <a:srgbClr val="FF0000"/>
                </a:solidFill>
                <a:latin typeface="Times New Roman" panose="02020603050405020304" pitchFamily="18" charset="0"/>
                <a:cs typeface="Times New Roman" panose="02020603050405020304" pitchFamily="18" charset="0"/>
              </a:rPr>
              <a:t>: crocevia dell’asse dell’istruzione e di quello della formazione</a:t>
            </a:r>
          </a:p>
          <a:p>
            <a:pPr algn="ctr"/>
            <a:r>
              <a:rPr lang="it-IT" sz="1600" i="1" dirty="0">
                <a:latin typeface="Times New Roman" panose="02020603050405020304" pitchFamily="18" charset="0"/>
                <a:cs typeface="Times New Roman" panose="02020603050405020304" pitchFamily="18" charset="0"/>
              </a:rPr>
              <a:t>(</a:t>
            </a:r>
            <a:r>
              <a:rPr lang="it-IT" sz="1200" i="1" dirty="0">
                <a:latin typeface="Times New Roman" panose="02020603050405020304" pitchFamily="18" charset="0"/>
                <a:cs typeface="Times New Roman" panose="02020603050405020304" pitchFamily="18" charset="0"/>
              </a:rPr>
              <a:t>L'insegnamento trasversale di Educazione civica - L’introduzione nel curricolo d’istituto e le Linee guida - A cura di Emiliano </a:t>
            </a:r>
            <a:r>
              <a:rPr lang="it-IT" sz="1200" i="1" dirty="0" smtClean="0">
                <a:latin typeface="Times New Roman" panose="02020603050405020304" pitchFamily="18" charset="0"/>
                <a:cs typeface="Times New Roman" panose="02020603050405020304" pitchFamily="18" charset="0"/>
              </a:rPr>
              <a:t>Barbuto–</a:t>
            </a:r>
            <a:r>
              <a:rPr lang="it-IT" sz="1200" i="1" dirty="0" err="1" smtClean="0">
                <a:latin typeface="Times New Roman" panose="02020603050405020304" pitchFamily="18" charset="0"/>
                <a:cs typeface="Times New Roman" panose="02020603050405020304" pitchFamily="18" charset="0"/>
              </a:rPr>
              <a:t>EdiSES</a:t>
            </a:r>
            <a:r>
              <a:rPr lang="it-IT" sz="1200" i="1" dirty="0" smtClean="0">
                <a:latin typeface="Times New Roman" panose="02020603050405020304" pitchFamily="18" charset="0"/>
                <a:cs typeface="Times New Roman" panose="02020603050405020304" pitchFamily="18" charset="0"/>
              </a:rPr>
              <a:t> 2020, p.87)</a:t>
            </a:r>
            <a:endParaRPr lang="it-IT" sz="1200" b="1" dirty="0" smtClean="0">
              <a:solidFill>
                <a:srgbClr val="FF0000"/>
              </a:solidFill>
              <a:latin typeface="Times New Roman" panose="02020603050405020304" pitchFamily="18" charset="0"/>
              <a:cs typeface="Times New Roman" panose="02020603050405020304" pitchFamily="18" charset="0"/>
            </a:endParaRPr>
          </a:p>
        </p:txBody>
      </p:sp>
      <p:sp>
        <p:nvSpPr>
          <p:cNvPr id="4" name="CasellaDiTesto 3"/>
          <p:cNvSpPr txBox="1"/>
          <p:nvPr/>
        </p:nvSpPr>
        <p:spPr>
          <a:xfrm>
            <a:off x="4953877" y="3777061"/>
            <a:ext cx="2182837" cy="1200329"/>
          </a:xfrm>
          <a:prstGeom prst="rect">
            <a:avLst/>
          </a:prstGeom>
          <a:solidFill>
            <a:srgbClr val="92D050"/>
          </a:solidFill>
          <a:ln>
            <a:solidFill>
              <a:schemeClr val="tx1"/>
            </a:solidFill>
          </a:ln>
        </p:spPr>
        <p:txBody>
          <a:bodyPr wrap="square" rtlCol="0">
            <a:spAutoFit/>
          </a:bodyPr>
          <a:lstStyle/>
          <a:p>
            <a:pPr algn="ctr"/>
            <a:r>
              <a:rPr lang="it-IT" sz="2400" b="1" dirty="0" smtClean="0">
                <a:latin typeface="Times New Roman" panose="02020603050405020304" pitchFamily="18" charset="0"/>
                <a:cs typeface="Times New Roman" panose="02020603050405020304" pitchFamily="18" charset="0"/>
              </a:rPr>
              <a:t>Unità di apprendimento (</a:t>
            </a:r>
            <a:r>
              <a:rPr lang="it-IT" sz="2400" b="1" dirty="0" err="1" smtClean="0">
                <a:latin typeface="Times New Roman" panose="02020603050405020304" pitchFamily="18" charset="0"/>
                <a:cs typeface="Times New Roman" panose="02020603050405020304" pitchFamily="18" charset="0"/>
              </a:rPr>
              <a:t>UdA</a:t>
            </a:r>
            <a:r>
              <a:rPr lang="it-IT" sz="2400" b="1" dirty="0" smtClean="0">
                <a:latin typeface="Times New Roman" panose="02020603050405020304" pitchFamily="18" charset="0"/>
                <a:cs typeface="Times New Roman" panose="02020603050405020304" pitchFamily="18" charset="0"/>
              </a:rPr>
              <a:t>) </a:t>
            </a:r>
            <a:endParaRPr lang="it-IT" sz="2400" b="1" dirty="0">
              <a:latin typeface="Times New Roman" panose="02020603050405020304" pitchFamily="18" charset="0"/>
              <a:cs typeface="Times New Roman" panose="02020603050405020304" pitchFamily="18" charset="0"/>
            </a:endParaRPr>
          </a:p>
        </p:txBody>
      </p:sp>
      <p:sp>
        <p:nvSpPr>
          <p:cNvPr id="5" name="Rettangolo 4"/>
          <p:cNvSpPr/>
          <p:nvPr/>
        </p:nvSpPr>
        <p:spPr>
          <a:xfrm>
            <a:off x="540033" y="3206943"/>
            <a:ext cx="11254154" cy="21382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1066654" y="4118084"/>
            <a:ext cx="2182837"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Capacità</a:t>
            </a:r>
            <a:endParaRPr lang="it-IT" sz="2400"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a:off x="8990137" y="4118085"/>
            <a:ext cx="2182837"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Competenze</a:t>
            </a:r>
            <a:endParaRPr lang="it-IT" sz="2400"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a:off x="540033" y="5370773"/>
            <a:ext cx="3033346"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Asse della formazione</a:t>
            </a:r>
            <a:endParaRPr lang="it-IT" sz="2400" dirty="0">
              <a:latin typeface="Times New Roman" panose="02020603050405020304" pitchFamily="18" charset="0"/>
              <a:cs typeface="Times New Roman" panose="02020603050405020304" pitchFamily="18" charset="0"/>
            </a:endParaRPr>
          </a:p>
        </p:txBody>
      </p:sp>
      <p:sp>
        <p:nvSpPr>
          <p:cNvPr id="17" name="Rettangolo 16"/>
          <p:cNvSpPr/>
          <p:nvPr/>
        </p:nvSpPr>
        <p:spPr>
          <a:xfrm>
            <a:off x="4529796" y="2246651"/>
            <a:ext cx="3024554" cy="4023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4511479" y="2274219"/>
            <a:ext cx="3024554"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Conoscenze</a:t>
            </a:r>
            <a:endParaRPr lang="it-IT" sz="2400" dirty="0">
              <a:latin typeface="Times New Roman" panose="02020603050405020304" pitchFamily="18" charset="0"/>
              <a:cs typeface="Times New Roman" panose="02020603050405020304" pitchFamily="18" charset="0"/>
            </a:endParaRPr>
          </a:p>
        </p:txBody>
      </p:sp>
      <p:sp>
        <p:nvSpPr>
          <p:cNvPr id="19" name="CasellaDiTesto 18"/>
          <p:cNvSpPr txBox="1"/>
          <p:nvPr/>
        </p:nvSpPr>
        <p:spPr>
          <a:xfrm>
            <a:off x="4533018" y="5694331"/>
            <a:ext cx="3024554"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Abilità</a:t>
            </a:r>
            <a:endParaRPr lang="it-IT" sz="2400" dirty="0">
              <a:latin typeface="Times New Roman" panose="02020603050405020304" pitchFamily="18" charset="0"/>
              <a:cs typeface="Times New Roman" panose="02020603050405020304" pitchFamily="18" charset="0"/>
            </a:endParaRPr>
          </a:p>
        </p:txBody>
      </p:sp>
      <p:cxnSp>
        <p:nvCxnSpPr>
          <p:cNvPr id="21" name="Connettore 2 20"/>
          <p:cNvCxnSpPr/>
          <p:nvPr/>
        </p:nvCxnSpPr>
        <p:spPr>
          <a:xfrm>
            <a:off x="6023756" y="2735884"/>
            <a:ext cx="0" cy="3308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Connettore 2 22"/>
          <p:cNvCxnSpPr/>
          <p:nvPr/>
        </p:nvCxnSpPr>
        <p:spPr>
          <a:xfrm flipV="1">
            <a:off x="6060830" y="5448449"/>
            <a:ext cx="0" cy="306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CasellaDiTesto 24"/>
          <p:cNvSpPr txBox="1"/>
          <p:nvPr/>
        </p:nvSpPr>
        <p:spPr>
          <a:xfrm>
            <a:off x="4703004" y="6270012"/>
            <a:ext cx="2678138"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Asse dell’istruzione</a:t>
            </a:r>
            <a:endParaRPr lang="it-IT" sz="2400" dirty="0">
              <a:latin typeface="Times New Roman" panose="02020603050405020304" pitchFamily="18" charset="0"/>
              <a:cs typeface="Times New Roman" panose="02020603050405020304" pitchFamily="18" charset="0"/>
            </a:endParaRPr>
          </a:p>
        </p:txBody>
      </p:sp>
      <p:cxnSp>
        <p:nvCxnSpPr>
          <p:cNvPr id="27" name="Connettore diritto 26"/>
          <p:cNvCxnSpPr/>
          <p:nvPr/>
        </p:nvCxnSpPr>
        <p:spPr>
          <a:xfrm flipH="1">
            <a:off x="3894700" y="1223889"/>
            <a:ext cx="15094" cy="54864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2" name="Connettore diritto 31"/>
          <p:cNvCxnSpPr/>
          <p:nvPr/>
        </p:nvCxnSpPr>
        <p:spPr>
          <a:xfrm>
            <a:off x="8156035" y="1223889"/>
            <a:ext cx="33411" cy="54864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CasellaDiTesto 32"/>
          <p:cNvSpPr txBox="1"/>
          <p:nvPr/>
        </p:nvSpPr>
        <p:spPr>
          <a:xfrm>
            <a:off x="1069220" y="1506537"/>
            <a:ext cx="2182837"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NATURA</a:t>
            </a:r>
            <a:endParaRPr lang="it-IT" sz="2400" dirty="0">
              <a:latin typeface="Times New Roman" panose="02020603050405020304" pitchFamily="18" charset="0"/>
              <a:cs typeface="Times New Roman" panose="02020603050405020304" pitchFamily="18" charset="0"/>
            </a:endParaRPr>
          </a:p>
        </p:txBody>
      </p:sp>
      <p:sp>
        <p:nvSpPr>
          <p:cNvPr id="34" name="CasellaDiTesto 33"/>
          <p:cNvSpPr txBox="1"/>
          <p:nvPr/>
        </p:nvSpPr>
        <p:spPr>
          <a:xfrm>
            <a:off x="4945706" y="1469840"/>
            <a:ext cx="2182837"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CULTURA</a:t>
            </a:r>
            <a:endParaRPr lang="it-IT" sz="2400" dirty="0">
              <a:latin typeface="Times New Roman" panose="02020603050405020304" pitchFamily="18" charset="0"/>
              <a:cs typeface="Times New Roman" panose="02020603050405020304" pitchFamily="18" charset="0"/>
            </a:endParaRPr>
          </a:p>
        </p:txBody>
      </p:sp>
      <p:sp>
        <p:nvSpPr>
          <p:cNvPr id="35" name="CasellaDiTesto 34"/>
          <p:cNvSpPr txBox="1"/>
          <p:nvPr/>
        </p:nvSpPr>
        <p:spPr>
          <a:xfrm>
            <a:off x="8964339" y="1428931"/>
            <a:ext cx="2182837" cy="461665"/>
          </a:xfrm>
          <a:prstGeom prst="rect">
            <a:avLst/>
          </a:prstGeom>
          <a:noFill/>
          <a:ln>
            <a:no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VITA</a:t>
            </a:r>
            <a:endParaRPr lang="it-IT" sz="2400" dirty="0">
              <a:latin typeface="Times New Roman" panose="02020603050405020304" pitchFamily="18" charset="0"/>
              <a:cs typeface="Times New Roman" panose="02020603050405020304" pitchFamily="18" charset="0"/>
            </a:endParaRPr>
          </a:p>
        </p:txBody>
      </p:sp>
      <p:cxnSp>
        <p:nvCxnSpPr>
          <p:cNvPr id="37" name="Connettore 2 36"/>
          <p:cNvCxnSpPr/>
          <p:nvPr/>
        </p:nvCxnSpPr>
        <p:spPr>
          <a:xfrm>
            <a:off x="2950698" y="4377225"/>
            <a:ext cx="13645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Connettore 2 41"/>
          <p:cNvCxnSpPr/>
          <p:nvPr/>
        </p:nvCxnSpPr>
        <p:spPr>
          <a:xfrm>
            <a:off x="7381142" y="4348918"/>
            <a:ext cx="136456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244741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891226" cy="769441"/>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La realizzazione del Cucciolo attraverso le </a:t>
            </a:r>
            <a:r>
              <a:rPr lang="it-IT" sz="3200" b="1" dirty="0" err="1" smtClean="0">
                <a:solidFill>
                  <a:srgbClr val="FF0000"/>
                </a:solidFill>
                <a:latin typeface="Times New Roman" panose="02020603050405020304" pitchFamily="18" charset="0"/>
                <a:cs typeface="Times New Roman" panose="02020603050405020304" pitchFamily="18" charset="0"/>
              </a:rPr>
              <a:t>UdA</a:t>
            </a:r>
            <a:r>
              <a:rPr lang="it-IT" sz="3200" b="1" dirty="0" smtClean="0">
                <a:solidFill>
                  <a:srgbClr val="FF0000"/>
                </a:solidFill>
                <a:latin typeface="Times New Roman" panose="02020603050405020304" pitchFamily="18" charset="0"/>
                <a:cs typeface="Times New Roman" panose="02020603050405020304" pitchFamily="18" charset="0"/>
              </a:rPr>
              <a:t> (1)</a:t>
            </a:r>
          </a:p>
          <a:p>
            <a:pPr algn="ctr"/>
            <a:r>
              <a:rPr lang="it-IT" sz="1200" i="1" dirty="0">
                <a:latin typeface="Times New Roman" panose="02020603050405020304" pitchFamily="18" charset="0"/>
                <a:cs typeface="Times New Roman" panose="02020603050405020304" pitchFamily="18" charset="0"/>
              </a:rPr>
              <a:t>(L'insegnamento trasversale di Educazione civica - L’introduzione nel curricolo d’istituto e le Linee guida - A cura di Emiliano Barbuto–</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pp. 94-95)</a:t>
            </a:r>
            <a:endParaRPr lang="it-IT" sz="3200" b="1" dirty="0" smtClean="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28271" y="1097280"/>
            <a:ext cx="2391507" cy="461665"/>
          </a:xfrm>
          <a:prstGeom prst="rect">
            <a:avLst/>
          </a:prstGeom>
          <a:noFill/>
        </p:spPr>
        <p:txBody>
          <a:bodyPr wrap="square" rtlCol="0">
            <a:spAutoFit/>
          </a:bodyPr>
          <a:lstStyle/>
          <a:p>
            <a:pPr algn="ctr"/>
            <a:r>
              <a:rPr lang="it-IT" sz="2400" b="1" dirty="0" smtClean="0">
                <a:latin typeface="Times New Roman" panose="02020603050405020304" pitchFamily="18" charset="0"/>
                <a:cs typeface="Times New Roman" panose="02020603050405020304" pitchFamily="18" charset="0"/>
              </a:rPr>
              <a:t>CURRICOLO</a:t>
            </a:r>
            <a:endParaRPr lang="it-IT" sz="2400"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813582" y="1814732"/>
            <a:ext cx="2391506" cy="459321"/>
          </a:xfrm>
          <a:prstGeom prst="rect">
            <a:avLst/>
          </a:prstGeom>
          <a:solidFill>
            <a:srgbClr val="CCFF99"/>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1</a:t>
            </a:r>
            <a:endParaRPr lang="it-IT" sz="2400" dirty="0">
              <a:latin typeface="Times New Roman" panose="02020603050405020304" pitchFamily="18" charset="0"/>
              <a:cs typeface="Times New Roman" panose="02020603050405020304" pitchFamily="18" charset="0"/>
            </a:endParaRPr>
          </a:p>
        </p:txBody>
      </p:sp>
      <p:sp>
        <p:nvSpPr>
          <p:cNvPr id="5" name="CasellaDiTesto 4"/>
          <p:cNvSpPr txBox="1"/>
          <p:nvPr/>
        </p:nvSpPr>
        <p:spPr>
          <a:xfrm>
            <a:off x="813582" y="2555632"/>
            <a:ext cx="2391507" cy="461665"/>
          </a:xfrm>
          <a:prstGeom prst="rect">
            <a:avLst/>
          </a:prstGeom>
          <a:solidFill>
            <a:srgbClr val="CCFF99"/>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1.1</a:t>
            </a:r>
            <a:endParaRPr lang="it-IT" sz="2400"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a:off x="813581" y="3317000"/>
            <a:ext cx="2391507" cy="461665"/>
          </a:xfrm>
          <a:prstGeom prst="rect">
            <a:avLst/>
          </a:prstGeom>
          <a:solidFill>
            <a:srgbClr val="CCFF99"/>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1.2</a:t>
            </a:r>
            <a:endParaRPr lang="it-IT" sz="2400"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a:off x="4843134" y="1824765"/>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2</a:t>
            </a:r>
            <a:endParaRPr lang="it-IT" sz="2400"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a:off x="8872687" y="1796943"/>
            <a:ext cx="2391507" cy="461665"/>
          </a:xfrm>
          <a:prstGeom prst="rect">
            <a:avLst/>
          </a:prstGeom>
          <a:solidFill>
            <a:srgbClr val="FFCC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3</a:t>
            </a:r>
            <a:endParaRPr lang="it-IT" sz="2400"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4843133" y="2586982"/>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2.1</a:t>
            </a:r>
            <a:endParaRPr lang="it-IT" sz="2400"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4843132" y="3349199"/>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2.2</a:t>
            </a:r>
            <a:endParaRPr lang="it-IT" sz="2400" dirty="0">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4843132" y="4086082"/>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2.3</a:t>
            </a:r>
            <a:endParaRPr lang="it-IT" sz="240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8872687" y="2555632"/>
            <a:ext cx="2391507" cy="461665"/>
          </a:xfrm>
          <a:prstGeom prst="rect">
            <a:avLst/>
          </a:prstGeom>
          <a:solidFill>
            <a:srgbClr val="FFCC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3.1</a:t>
            </a:r>
            <a:endParaRPr lang="it-IT" sz="2400" dirty="0">
              <a:latin typeface="Times New Roman" panose="02020603050405020304" pitchFamily="18" charset="0"/>
              <a:cs typeface="Times New Roman" panose="02020603050405020304" pitchFamily="18" charset="0"/>
            </a:endParaRPr>
          </a:p>
        </p:txBody>
      </p:sp>
      <p:sp>
        <p:nvSpPr>
          <p:cNvPr id="13" name="CasellaDiTesto 12"/>
          <p:cNvSpPr txBox="1"/>
          <p:nvPr/>
        </p:nvSpPr>
        <p:spPr>
          <a:xfrm>
            <a:off x="8872687" y="3309136"/>
            <a:ext cx="2391507" cy="461665"/>
          </a:xfrm>
          <a:prstGeom prst="rect">
            <a:avLst/>
          </a:prstGeom>
          <a:solidFill>
            <a:srgbClr val="FFCC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3.2</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9198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891226" cy="769441"/>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La realizzazione del Cucciolo attraverso le </a:t>
            </a:r>
            <a:r>
              <a:rPr lang="it-IT" sz="3200" b="1" dirty="0" err="1" smtClean="0">
                <a:solidFill>
                  <a:srgbClr val="FF0000"/>
                </a:solidFill>
                <a:latin typeface="Times New Roman" panose="02020603050405020304" pitchFamily="18" charset="0"/>
                <a:cs typeface="Times New Roman" panose="02020603050405020304" pitchFamily="18" charset="0"/>
              </a:rPr>
              <a:t>UdA</a:t>
            </a:r>
            <a:r>
              <a:rPr lang="it-IT" sz="3200" b="1" dirty="0" smtClean="0">
                <a:solidFill>
                  <a:srgbClr val="FF0000"/>
                </a:solidFill>
                <a:latin typeface="Times New Roman" panose="02020603050405020304" pitchFamily="18" charset="0"/>
                <a:cs typeface="Times New Roman" panose="02020603050405020304" pitchFamily="18" charset="0"/>
              </a:rPr>
              <a:t> (2)</a:t>
            </a:r>
          </a:p>
          <a:p>
            <a:pPr algn="ctr"/>
            <a:r>
              <a:rPr lang="it-IT" sz="1200" i="1" dirty="0">
                <a:latin typeface="Times New Roman" panose="02020603050405020304" pitchFamily="18" charset="0"/>
                <a:cs typeface="Times New Roman" panose="02020603050405020304" pitchFamily="18" charset="0"/>
              </a:rPr>
              <a:t>(L'insegnamento trasversale di Educazione civica - L’introduzione nel curricolo d’istituto e le Linee guida - A cura di Emiliano Barbuto–</a:t>
            </a:r>
            <a:r>
              <a:rPr lang="it-IT" sz="1200" i="1" dirty="0" err="1">
                <a:latin typeface="Times New Roman" panose="02020603050405020304" pitchFamily="18" charset="0"/>
                <a:cs typeface="Times New Roman" panose="02020603050405020304" pitchFamily="18" charset="0"/>
              </a:rPr>
              <a:t>EdiSES</a:t>
            </a:r>
            <a:r>
              <a:rPr lang="it-IT" sz="1200" i="1" dirty="0">
                <a:latin typeface="Times New Roman" panose="02020603050405020304" pitchFamily="18" charset="0"/>
                <a:cs typeface="Times New Roman" panose="02020603050405020304" pitchFamily="18" charset="0"/>
              </a:rPr>
              <a:t> 2020, </a:t>
            </a:r>
            <a:r>
              <a:rPr lang="it-IT" sz="1200" i="1" dirty="0" smtClean="0">
                <a:latin typeface="Times New Roman" panose="02020603050405020304" pitchFamily="18" charset="0"/>
                <a:cs typeface="Times New Roman" panose="02020603050405020304" pitchFamily="18" charset="0"/>
              </a:rPr>
              <a:t>pp. 94-95)</a:t>
            </a:r>
            <a:endParaRPr lang="it-IT" sz="3200" b="1" dirty="0" smtClean="0">
              <a:solidFill>
                <a:srgbClr val="FF0000"/>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4628271" y="1097280"/>
            <a:ext cx="2743200" cy="461665"/>
          </a:xfrm>
          <a:prstGeom prst="rect">
            <a:avLst/>
          </a:prstGeom>
          <a:noFill/>
        </p:spPr>
        <p:txBody>
          <a:bodyPr wrap="square" rtlCol="0">
            <a:spAutoFit/>
          </a:bodyPr>
          <a:lstStyle/>
          <a:p>
            <a:pPr algn="ctr"/>
            <a:r>
              <a:rPr lang="it-IT" sz="2400" b="1" dirty="0" smtClean="0">
                <a:latin typeface="Times New Roman" panose="02020603050405020304" pitchFamily="18" charset="0"/>
                <a:cs typeface="Times New Roman" panose="02020603050405020304" pitchFamily="18" charset="0"/>
              </a:rPr>
              <a:t>PIANO DI STUDI</a:t>
            </a:r>
            <a:endParaRPr lang="it-IT" sz="2400" b="1" dirty="0">
              <a:latin typeface="Times New Roman" panose="02020603050405020304" pitchFamily="18" charset="0"/>
              <a:cs typeface="Times New Roman" panose="02020603050405020304" pitchFamily="18" charset="0"/>
            </a:endParaRPr>
          </a:p>
        </p:txBody>
      </p:sp>
      <p:sp>
        <p:nvSpPr>
          <p:cNvPr id="4" name="CasellaDiTesto 3"/>
          <p:cNvSpPr txBox="1"/>
          <p:nvPr/>
        </p:nvSpPr>
        <p:spPr>
          <a:xfrm>
            <a:off x="391551" y="1797529"/>
            <a:ext cx="2391506" cy="459321"/>
          </a:xfrm>
          <a:prstGeom prst="rect">
            <a:avLst/>
          </a:prstGeom>
          <a:solidFill>
            <a:srgbClr val="CCFF99"/>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1</a:t>
            </a:r>
            <a:endParaRPr lang="it-IT" sz="2400" dirty="0">
              <a:latin typeface="Times New Roman" panose="02020603050405020304" pitchFamily="18" charset="0"/>
              <a:cs typeface="Times New Roman" panose="02020603050405020304" pitchFamily="18" charset="0"/>
            </a:endParaRPr>
          </a:p>
        </p:txBody>
      </p:sp>
      <p:sp>
        <p:nvSpPr>
          <p:cNvPr id="5" name="CasellaDiTesto 4"/>
          <p:cNvSpPr txBox="1"/>
          <p:nvPr/>
        </p:nvSpPr>
        <p:spPr>
          <a:xfrm>
            <a:off x="391550" y="2503965"/>
            <a:ext cx="2391507" cy="461665"/>
          </a:xfrm>
          <a:prstGeom prst="rect">
            <a:avLst/>
          </a:prstGeom>
          <a:solidFill>
            <a:srgbClr val="CCFF99"/>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1.1</a:t>
            </a:r>
            <a:endParaRPr lang="it-IT" sz="2400" dirty="0">
              <a:latin typeface="Times New Roman" panose="02020603050405020304" pitchFamily="18" charset="0"/>
              <a:cs typeface="Times New Roman" panose="02020603050405020304" pitchFamily="18" charset="0"/>
            </a:endParaRPr>
          </a:p>
        </p:txBody>
      </p:sp>
      <p:sp>
        <p:nvSpPr>
          <p:cNvPr id="6" name="CasellaDiTesto 5"/>
          <p:cNvSpPr txBox="1"/>
          <p:nvPr/>
        </p:nvSpPr>
        <p:spPr>
          <a:xfrm>
            <a:off x="6481181" y="2580072"/>
            <a:ext cx="2391507" cy="461665"/>
          </a:xfrm>
          <a:prstGeom prst="rect">
            <a:avLst/>
          </a:prstGeom>
          <a:solidFill>
            <a:srgbClr val="CCFF99"/>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1.2</a:t>
            </a:r>
            <a:endParaRPr lang="it-IT" sz="2400" dirty="0">
              <a:latin typeface="Times New Roman" panose="02020603050405020304" pitchFamily="18" charset="0"/>
              <a:cs typeface="Times New Roman" panose="02020603050405020304" pitchFamily="18" charset="0"/>
            </a:endParaRPr>
          </a:p>
        </p:txBody>
      </p:sp>
      <p:sp>
        <p:nvSpPr>
          <p:cNvPr id="7" name="CasellaDiTesto 6"/>
          <p:cNvSpPr txBox="1"/>
          <p:nvPr/>
        </p:nvSpPr>
        <p:spPr>
          <a:xfrm>
            <a:off x="3436364" y="1816931"/>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2</a:t>
            </a:r>
            <a:endParaRPr lang="it-IT" sz="2400" dirty="0">
              <a:latin typeface="Times New Roman" panose="02020603050405020304" pitchFamily="18" charset="0"/>
              <a:cs typeface="Times New Roman" panose="02020603050405020304" pitchFamily="18" charset="0"/>
            </a:endParaRPr>
          </a:p>
        </p:txBody>
      </p:sp>
      <p:sp>
        <p:nvSpPr>
          <p:cNvPr id="8" name="CasellaDiTesto 7"/>
          <p:cNvSpPr txBox="1"/>
          <p:nvPr/>
        </p:nvSpPr>
        <p:spPr>
          <a:xfrm>
            <a:off x="391549" y="3284938"/>
            <a:ext cx="2391507" cy="461665"/>
          </a:xfrm>
          <a:prstGeom prst="rect">
            <a:avLst/>
          </a:prstGeom>
          <a:solidFill>
            <a:srgbClr val="FFCC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3</a:t>
            </a:r>
            <a:endParaRPr lang="it-IT" sz="2400" dirty="0">
              <a:latin typeface="Times New Roman" panose="02020603050405020304" pitchFamily="18" charset="0"/>
              <a:cs typeface="Times New Roman" panose="02020603050405020304" pitchFamily="18" charset="0"/>
            </a:endParaRPr>
          </a:p>
        </p:txBody>
      </p:sp>
      <p:sp>
        <p:nvSpPr>
          <p:cNvPr id="9" name="CasellaDiTesto 8"/>
          <p:cNvSpPr txBox="1"/>
          <p:nvPr/>
        </p:nvSpPr>
        <p:spPr>
          <a:xfrm>
            <a:off x="3432517" y="2536582"/>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2.1</a:t>
            </a:r>
            <a:endParaRPr lang="it-IT" sz="2400" dirty="0">
              <a:latin typeface="Times New Roman" panose="02020603050405020304" pitchFamily="18" charset="0"/>
              <a:cs typeface="Times New Roman" panose="02020603050405020304" pitchFamily="18" charset="0"/>
            </a:endParaRPr>
          </a:p>
        </p:txBody>
      </p:sp>
      <p:sp>
        <p:nvSpPr>
          <p:cNvPr id="10" name="CasellaDiTesto 9"/>
          <p:cNvSpPr txBox="1"/>
          <p:nvPr/>
        </p:nvSpPr>
        <p:spPr>
          <a:xfrm>
            <a:off x="3432517" y="3306171"/>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2.2</a:t>
            </a:r>
            <a:endParaRPr lang="it-IT" sz="2400" dirty="0">
              <a:latin typeface="Times New Roman" panose="02020603050405020304" pitchFamily="18" charset="0"/>
              <a:cs typeface="Times New Roman" panose="02020603050405020304" pitchFamily="18" charset="0"/>
            </a:endParaRPr>
          </a:p>
        </p:txBody>
      </p:sp>
      <p:sp>
        <p:nvSpPr>
          <p:cNvPr id="11" name="CasellaDiTesto 10"/>
          <p:cNvSpPr txBox="1"/>
          <p:nvPr/>
        </p:nvSpPr>
        <p:spPr>
          <a:xfrm>
            <a:off x="9525996" y="2580072"/>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2.3</a:t>
            </a:r>
            <a:endParaRPr lang="it-IT" sz="2400" dirty="0">
              <a:latin typeface="Times New Roman" panose="02020603050405020304" pitchFamily="18" charset="0"/>
              <a:cs typeface="Times New Roman" panose="02020603050405020304" pitchFamily="18" charset="0"/>
            </a:endParaRPr>
          </a:p>
        </p:txBody>
      </p:sp>
      <p:sp>
        <p:nvSpPr>
          <p:cNvPr id="12" name="CasellaDiTesto 11"/>
          <p:cNvSpPr txBox="1"/>
          <p:nvPr/>
        </p:nvSpPr>
        <p:spPr>
          <a:xfrm>
            <a:off x="391548" y="4065911"/>
            <a:ext cx="2391507" cy="461665"/>
          </a:xfrm>
          <a:prstGeom prst="rect">
            <a:avLst/>
          </a:prstGeom>
          <a:solidFill>
            <a:srgbClr val="FFCC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3.1</a:t>
            </a:r>
            <a:endParaRPr lang="it-IT" sz="2400" dirty="0">
              <a:latin typeface="Times New Roman" panose="02020603050405020304" pitchFamily="18" charset="0"/>
              <a:cs typeface="Times New Roman" panose="02020603050405020304" pitchFamily="18" charset="0"/>
            </a:endParaRPr>
          </a:p>
        </p:txBody>
      </p:sp>
      <p:sp>
        <p:nvSpPr>
          <p:cNvPr id="13" name="CasellaDiTesto 12"/>
          <p:cNvSpPr txBox="1"/>
          <p:nvPr/>
        </p:nvSpPr>
        <p:spPr>
          <a:xfrm>
            <a:off x="9525995" y="4038039"/>
            <a:ext cx="2391507" cy="461665"/>
          </a:xfrm>
          <a:prstGeom prst="rect">
            <a:avLst/>
          </a:prstGeom>
          <a:solidFill>
            <a:srgbClr val="FFCC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OSA 3.2</a:t>
            </a:r>
            <a:endParaRPr lang="it-IT" sz="2400" dirty="0">
              <a:latin typeface="Times New Roman" panose="02020603050405020304" pitchFamily="18" charset="0"/>
              <a:cs typeface="Times New Roman" panose="02020603050405020304" pitchFamily="18" charset="0"/>
            </a:endParaRPr>
          </a:p>
        </p:txBody>
      </p:sp>
      <p:sp>
        <p:nvSpPr>
          <p:cNvPr id="14" name="CasellaDiTesto 13"/>
          <p:cNvSpPr txBox="1"/>
          <p:nvPr/>
        </p:nvSpPr>
        <p:spPr>
          <a:xfrm>
            <a:off x="6481181" y="1828688"/>
            <a:ext cx="2391506" cy="459321"/>
          </a:xfrm>
          <a:prstGeom prst="rect">
            <a:avLst/>
          </a:prstGeom>
          <a:solidFill>
            <a:srgbClr val="CCFF99"/>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1</a:t>
            </a:r>
            <a:endParaRPr lang="it-IT" sz="2400" dirty="0">
              <a:latin typeface="Times New Roman" panose="02020603050405020304" pitchFamily="18" charset="0"/>
              <a:cs typeface="Times New Roman" panose="02020603050405020304" pitchFamily="18" charset="0"/>
            </a:endParaRPr>
          </a:p>
        </p:txBody>
      </p:sp>
      <p:sp>
        <p:nvSpPr>
          <p:cNvPr id="15" name="CasellaDiTesto 14"/>
          <p:cNvSpPr txBox="1"/>
          <p:nvPr/>
        </p:nvSpPr>
        <p:spPr>
          <a:xfrm>
            <a:off x="9525997" y="1828688"/>
            <a:ext cx="2391507" cy="461665"/>
          </a:xfrm>
          <a:prstGeom prst="rect">
            <a:avLst/>
          </a:prstGeom>
          <a:solidFill>
            <a:srgbClr val="CCFF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2</a:t>
            </a:r>
            <a:endParaRPr lang="it-IT" sz="2400" dirty="0">
              <a:latin typeface="Times New Roman" panose="02020603050405020304" pitchFamily="18" charset="0"/>
              <a:cs typeface="Times New Roman" panose="02020603050405020304" pitchFamily="18" charset="0"/>
            </a:endParaRPr>
          </a:p>
        </p:txBody>
      </p:sp>
      <p:sp>
        <p:nvSpPr>
          <p:cNvPr id="16" name="CasellaDiTesto 15"/>
          <p:cNvSpPr txBox="1"/>
          <p:nvPr/>
        </p:nvSpPr>
        <p:spPr>
          <a:xfrm>
            <a:off x="9525994" y="3284937"/>
            <a:ext cx="2391507" cy="461665"/>
          </a:xfrm>
          <a:prstGeom prst="rect">
            <a:avLst/>
          </a:prstGeom>
          <a:solidFill>
            <a:srgbClr val="FFCCCC"/>
          </a:solidFill>
          <a:ln>
            <a:solidFill>
              <a:schemeClr val="tx1"/>
            </a:solidFill>
          </a:ln>
        </p:spPr>
        <p:txBody>
          <a:bodyPr wrap="square" rtlCol="0">
            <a:spAutoFit/>
          </a:bodyPr>
          <a:lstStyle/>
          <a:p>
            <a:pPr algn="ctr"/>
            <a:r>
              <a:rPr lang="it-IT" sz="2400" dirty="0" smtClean="0">
                <a:latin typeface="Times New Roman" panose="02020603050405020304" pitchFamily="18" charset="0"/>
                <a:cs typeface="Times New Roman" panose="02020603050405020304" pitchFamily="18" charset="0"/>
              </a:rPr>
              <a:t>Competenza 3</a:t>
            </a:r>
            <a:endParaRPr lang="it-IT"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38036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3614" y="0"/>
            <a:ext cx="11891226" cy="2554545"/>
          </a:xfrm>
          <a:prstGeom prst="rect">
            <a:avLst/>
          </a:prstGeom>
        </p:spPr>
        <p:txBody>
          <a:bodyPr wrap="square">
            <a:spAutoFit/>
          </a:bodyPr>
          <a:lstStyle/>
          <a:p>
            <a:pPr algn="ctr"/>
            <a:r>
              <a:rPr lang="it-IT" sz="3200" b="1" dirty="0" smtClean="0">
                <a:solidFill>
                  <a:srgbClr val="FF0000"/>
                </a:solidFill>
                <a:latin typeface="Times New Roman" panose="02020603050405020304" pitchFamily="18" charset="0"/>
                <a:cs typeface="Times New Roman" panose="02020603050405020304" pitchFamily="18" charset="0"/>
              </a:rPr>
              <a:t>Format di un’UDA</a:t>
            </a:r>
          </a:p>
          <a:p>
            <a:pPr algn="ctr"/>
            <a:r>
              <a:rPr lang="it-IT" sz="1200" i="1" dirty="0" smtClean="0">
                <a:latin typeface="Times New Roman" panose="02020603050405020304" pitchFamily="18" charset="0"/>
                <a:cs typeface="Times New Roman" panose="02020603050405020304" pitchFamily="18" charset="0"/>
              </a:rPr>
              <a:t>(Montefusco Mario – Competenze  chiave europee e RAV. Quali sono, come si valutano, quali rubriche – I quaderni </a:t>
            </a:r>
            <a:r>
              <a:rPr lang="it-IT" sz="1200" i="1" dirty="0" err="1" smtClean="0">
                <a:latin typeface="Times New Roman" panose="02020603050405020304" pitchFamily="18" charset="0"/>
                <a:cs typeface="Times New Roman" panose="02020603050405020304" pitchFamily="18" charset="0"/>
              </a:rPr>
              <a:t>Person</a:t>
            </a:r>
            <a:r>
              <a:rPr lang="it-IT" sz="1200" i="1" dirty="0" smtClean="0">
                <a:latin typeface="Times New Roman" panose="02020603050405020304" pitchFamily="18" charset="0"/>
                <a:cs typeface="Times New Roman" panose="02020603050405020304" pitchFamily="18" charset="0"/>
              </a:rPr>
              <a:t> Academy – 2017)</a:t>
            </a:r>
          </a:p>
          <a:p>
            <a:pPr algn="ctr"/>
            <a:endParaRPr lang="it-IT" sz="3200" b="1" dirty="0" smtClean="0">
              <a:solidFill>
                <a:srgbClr val="FF0000"/>
              </a:solidFill>
              <a:latin typeface="Times New Roman" panose="02020603050405020304" pitchFamily="18" charset="0"/>
              <a:cs typeface="Times New Roman" panose="02020603050405020304" pitchFamily="18" charset="0"/>
            </a:endParaRPr>
          </a:p>
          <a:p>
            <a:endParaRPr lang="it-IT" sz="2400" dirty="0" smtClean="0">
              <a:latin typeface="Times New Roman" panose="02020603050405020304" pitchFamily="18" charset="0"/>
              <a:cs typeface="Times New Roman" panose="02020603050405020304" pitchFamily="18" charset="0"/>
            </a:endParaRPr>
          </a:p>
          <a:p>
            <a:endParaRPr lang="it-IT" sz="2400" dirty="0">
              <a:latin typeface="Times New Roman" panose="02020603050405020304" pitchFamily="18" charset="0"/>
              <a:cs typeface="Times New Roman" panose="02020603050405020304" pitchFamily="18" charset="0"/>
            </a:endParaRPr>
          </a:p>
          <a:p>
            <a:endParaRPr lang="it-IT" sz="3200" b="1"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3" name="Tabella 2"/>
          <p:cNvGraphicFramePr>
            <a:graphicFrameLocks noGrp="1"/>
          </p:cNvGraphicFramePr>
          <p:nvPr>
            <p:extLst>
              <p:ext uri="{D42A27DB-BD31-4B8C-83A1-F6EECF244321}">
                <p14:modId xmlns:p14="http://schemas.microsoft.com/office/powerpoint/2010/main" val="3914795380"/>
              </p:ext>
            </p:extLst>
          </p:nvPr>
        </p:nvGraphicFramePr>
        <p:xfrm>
          <a:off x="2045227" y="1140112"/>
          <a:ext cx="8128000" cy="54254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4144897610"/>
                    </a:ext>
                  </a:extLst>
                </a:gridCol>
                <a:gridCol w="4064000">
                  <a:extLst>
                    <a:ext uri="{9D8B030D-6E8A-4147-A177-3AD203B41FA5}">
                      <a16:colId xmlns:a16="http://schemas.microsoft.com/office/drawing/2014/main" val="1341903150"/>
                    </a:ext>
                  </a:extLst>
                </a:gridCol>
              </a:tblGrid>
              <a:tr h="370840">
                <a:tc>
                  <a:txBody>
                    <a:bodyPr/>
                    <a:lstStyle/>
                    <a:p>
                      <a:r>
                        <a:rPr lang="it-IT" sz="2000" b="1" dirty="0" smtClean="0">
                          <a:latin typeface="Times New Roman" panose="02020603050405020304" pitchFamily="18" charset="0"/>
                          <a:cs typeface="Times New Roman" panose="02020603050405020304" pitchFamily="18" charset="0"/>
                        </a:rPr>
                        <a:t>Denominazione</a:t>
                      </a:r>
                      <a:endParaRPr lang="it-IT" sz="2000" b="1" dirty="0">
                        <a:latin typeface="Times New Roman" panose="02020603050405020304" pitchFamily="18" charset="0"/>
                        <a:cs typeface="Times New Roman" panose="02020603050405020304" pitchFamily="18" charset="0"/>
                      </a:endParaRPr>
                    </a:p>
                  </a:txBody>
                  <a:tcPr/>
                </a:tc>
                <a:tc>
                  <a:txBody>
                    <a:bodyPr/>
                    <a:lstStyle/>
                    <a:p>
                      <a:endParaRPr lang="it-IT"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68679871"/>
                  </a:ext>
                </a:extLst>
              </a:tr>
              <a:tr h="370840">
                <a:tc>
                  <a:txBody>
                    <a:bodyPr/>
                    <a:lstStyle/>
                    <a:p>
                      <a:r>
                        <a:rPr lang="it-IT" sz="2400" dirty="0" smtClean="0">
                          <a:latin typeface="Times New Roman" panose="02020603050405020304" pitchFamily="18" charset="0"/>
                          <a:cs typeface="Times New Roman" panose="02020603050405020304" pitchFamily="18" charset="0"/>
                        </a:rPr>
                        <a:t>Compito/prodotto</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92297271"/>
                  </a:ext>
                </a:extLst>
              </a:tr>
              <a:tr h="370840">
                <a:tc>
                  <a:txBody>
                    <a:bodyPr/>
                    <a:lstStyle/>
                    <a:p>
                      <a:r>
                        <a:rPr lang="it-IT" sz="2400" dirty="0" smtClean="0">
                          <a:latin typeface="Times New Roman" panose="02020603050405020304" pitchFamily="18" charset="0"/>
                          <a:cs typeface="Times New Roman" panose="02020603050405020304" pitchFamily="18" charset="0"/>
                        </a:rPr>
                        <a:t>Competenze</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63625250"/>
                  </a:ext>
                </a:extLst>
              </a:tr>
              <a:tr h="370840">
                <a:tc>
                  <a:txBody>
                    <a:bodyPr/>
                    <a:lstStyle/>
                    <a:p>
                      <a:r>
                        <a:rPr lang="it-IT" sz="2400" dirty="0" smtClean="0">
                          <a:latin typeface="Times New Roman" panose="02020603050405020304" pitchFamily="18" charset="0"/>
                          <a:cs typeface="Times New Roman" panose="02020603050405020304" pitchFamily="18" charset="0"/>
                        </a:rPr>
                        <a:t>Abilità, conoscenze</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91153579"/>
                  </a:ext>
                </a:extLst>
              </a:tr>
              <a:tr h="370840">
                <a:tc>
                  <a:txBody>
                    <a:bodyPr/>
                    <a:lstStyle/>
                    <a:p>
                      <a:r>
                        <a:rPr lang="it-IT" sz="2400" dirty="0" smtClean="0">
                          <a:latin typeface="Times New Roman" panose="02020603050405020304" pitchFamily="18" charset="0"/>
                          <a:cs typeface="Times New Roman" panose="02020603050405020304" pitchFamily="18" charset="0"/>
                        </a:rPr>
                        <a:t>Utenti destinatari</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23572253"/>
                  </a:ext>
                </a:extLst>
              </a:tr>
              <a:tr h="370840">
                <a:tc>
                  <a:txBody>
                    <a:bodyPr/>
                    <a:lstStyle/>
                    <a:p>
                      <a:r>
                        <a:rPr lang="it-IT" sz="2400" dirty="0" smtClean="0">
                          <a:latin typeface="Times New Roman" panose="02020603050405020304" pitchFamily="18" charset="0"/>
                          <a:cs typeface="Times New Roman" panose="02020603050405020304" pitchFamily="18" charset="0"/>
                        </a:rPr>
                        <a:t>Fasi di applicazione</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96475514"/>
                  </a:ext>
                </a:extLst>
              </a:tr>
              <a:tr h="370840">
                <a:tc>
                  <a:txBody>
                    <a:bodyPr/>
                    <a:lstStyle/>
                    <a:p>
                      <a:r>
                        <a:rPr lang="it-IT" sz="2400" dirty="0" smtClean="0">
                          <a:latin typeface="Times New Roman" panose="02020603050405020304" pitchFamily="18" charset="0"/>
                          <a:cs typeface="Times New Roman" panose="02020603050405020304" pitchFamily="18" charset="0"/>
                        </a:rPr>
                        <a:t>Tempi</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02692529"/>
                  </a:ext>
                </a:extLst>
              </a:tr>
              <a:tr h="370840">
                <a:tc>
                  <a:txBody>
                    <a:bodyPr/>
                    <a:lstStyle/>
                    <a:p>
                      <a:r>
                        <a:rPr lang="it-IT" sz="2400" dirty="0" smtClean="0">
                          <a:latin typeface="Times New Roman" panose="02020603050405020304" pitchFamily="18" charset="0"/>
                          <a:cs typeface="Times New Roman" panose="02020603050405020304" pitchFamily="18" charset="0"/>
                        </a:rPr>
                        <a:t>Esperienze attivate</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14404843"/>
                  </a:ext>
                </a:extLst>
              </a:tr>
              <a:tr h="370840">
                <a:tc>
                  <a:txBody>
                    <a:bodyPr/>
                    <a:lstStyle/>
                    <a:p>
                      <a:r>
                        <a:rPr lang="it-IT" sz="2400" dirty="0" smtClean="0">
                          <a:latin typeface="Times New Roman" panose="02020603050405020304" pitchFamily="18" charset="0"/>
                          <a:cs typeface="Times New Roman" panose="02020603050405020304" pitchFamily="18" charset="0"/>
                        </a:rPr>
                        <a:t>Metodologia</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96791893"/>
                  </a:ext>
                </a:extLst>
              </a:tr>
              <a:tr h="370840">
                <a:tc>
                  <a:txBody>
                    <a:bodyPr/>
                    <a:lstStyle/>
                    <a:p>
                      <a:r>
                        <a:rPr lang="it-IT" sz="2400" dirty="0" smtClean="0">
                          <a:latin typeface="Times New Roman" panose="02020603050405020304" pitchFamily="18" charset="0"/>
                          <a:cs typeface="Times New Roman" panose="02020603050405020304" pitchFamily="18" charset="0"/>
                        </a:rPr>
                        <a:t>Risorse umane interne</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25420159"/>
                  </a:ext>
                </a:extLst>
              </a:tr>
              <a:tr h="370840">
                <a:tc>
                  <a:txBody>
                    <a:bodyPr/>
                    <a:lstStyle/>
                    <a:p>
                      <a:r>
                        <a:rPr lang="it-IT" sz="2400" dirty="0" smtClean="0">
                          <a:latin typeface="Times New Roman" panose="02020603050405020304" pitchFamily="18" charset="0"/>
                          <a:cs typeface="Times New Roman" panose="02020603050405020304" pitchFamily="18" charset="0"/>
                        </a:rPr>
                        <a:t>Strumenti </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245282977"/>
                  </a:ext>
                </a:extLst>
              </a:tr>
              <a:tr h="370840">
                <a:tc>
                  <a:txBody>
                    <a:bodyPr/>
                    <a:lstStyle/>
                    <a:p>
                      <a:r>
                        <a:rPr lang="it-IT" sz="2400" dirty="0" smtClean="0">
                          <a:latin typeface="Times New Roman" panose="02020603050405020304" pitchFamily="18" charset="0"/>
                          <a:cs typeface="Times New Roman" panose="02020603050405020304" pitchFamily="18" charset="0"/>
                        </a:rPr>
                        <a:t>Valutazione</a:t>
                      </a:r>
                      <a:endParaRPr lang="it-IT" sz="2400" dirty="0">
                        <a:latin typeface="Times New Roman" panose="02020603050405020304" pitchFamily="18" charset="0"/>
                        <a:cs typeface="Times New Roman" panose="02020603050405020304" pitchFamily="18" charset="0"/>
                      </a:endParaRPr>
                    </a:p>
                  </a:txBody>
                  <a:tcPr/>
                </a:tc>
                <a:tc>
                  <a:txBody>
                    <a:bodyPr/>
                    <a:lstStyle/>
                    <a:p>
                      <a:endParaRPr lang="it-IT"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03091133"/>
                  </a:ext>
                </a:extLst>
              </a:tr>
            </a:tbl>
          </a:graphicData>
        </a:graphic>
      </p:graphicFrame>
    </p:spTree>
    <p:extLst>
      <p:ext uri="{BB962C8B-B14F-4D97-AF65-F5344CB8AC3E}">
        <p14:creationId xmlns:p14="http://schemas.microsoft.com/office/powerpoint/2010/main" val="9930946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3142</TotalTime>
  <Words>10836</Words>
  <Application>Microsoft Office PowerPoint</Application>
  <PresentationFormat>Widescreen</PresentationFormat>
  <Paragraphs>1034</Paragraphs>
  <Slides>93</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93</vt:i4>
      </vt:variant>
    </vt:vector>
  </HeadingPairs>
  <TitlesOfParts>
    <vt:vector size="99" baseType="lpstr">
      <vt:lpstr>Arial</vt:lpstr>
      <vt:lpstr>Calibri</vt:lpstr>
      <vt:lpstr>Calibri Light</vt:lpstr>
      <vt:lpstr>Times New Roman</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CURRICOLODI EDUCAZIONE CIVICA</dc:title>
  <dc:creator>Utente</dc:creator>
  <cp:lastModifiedBy>Utente</cp:lastModifiedBy>
  <cp:revision>568</cp:revision>
  <dcterms:created xsi:type="dcterms:W3CDTF">2021-01-16T08:44:32Z</dcterms:created>
  <dcterms:modified xsi:type="dcterms:W3CDTF">2021-04-13T17:12:07Z</dcterms:modified>
</cp:coreProperties>
</file>